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705" r:id="rId3"/>
  </p:sldMasterIdLst>
  <p:notesMasterIdLst>
    <p:notesMasterId r:id="rId233"/>
  </p:notesMasterIdLst>
  <p:sldIdLst>
    <p:sldId id="264" r:id="rId4"/>
    <p:sldId id="262" r:id="rId5"/>
    <p:sldId id="259" r:id="rId6"/>
    <p:sldId id="260" r:id="rId7"/>
    <p:sldId id="261" r:id="rId8"/>
    <p:sldId id="334" r:id="rId9"/>
    <p:sldId id="613" r:id="rId10"/>
    <p:sldId id="614" r:id="rId11"/>
    <p:sldId id="615" r:id="rId12"/>
    <p:sldId id="612" r:id="rId13"/>
    <p:sldId id="335" r:id="rId14"/>
    <p:sldId id="339" r:id="rId15"/>
    <p:sldId id="340" r:id="rId16"/>
    <p:sldId id="343" r:id="rId17"/>
    <p:sldId id="265" r:id="rId18"/>
    <p:sldId id="269" r:id="rId19"/>
    <p:sldId id="404" r:id="rId20"/>
    <p:sldId id="346" r:id="rId21"/>
    <p:sldId id="405" r:id="rId22"/>
    <p:sldId id="408" r:id="rId23"/>
    <p:sldId id="505" r:id="rId24"/>
    <p:sldId id="453" r:id="rId25"/>
    <p:sldId id="548" r:id="rId26"/>
    <p:sldId id="514" r:id="rId27"/>
    <p:sldId id="515" r:id="rId28"/>
    <p:sldId id="516"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 id="539" r:id="rId44"/>
    <p:sldId id="540" r:id="rId45"/>
    <p:sldId id="541" r:id="rId46"/>
    <p:sldId id="542" r:id="rId47"/>
    <p:sldId id="543" r:id="rId48"/>
    <p:sldId id="544" r:id="rId49"/>
    <p:sldId id="558" r:id="rId50"/>
    <p:sldId id="559" r:id="rId51"/>
    <p:sldId id="560" r:id="rId52"/>
    <p:sldId id="561" r:id="rId53"/>
    <p:sldId id="562" r:id="rId54"/>
    <p:sldId id="563" r:id="rId55"/>
    <p:sldId id="564" r:id="rId56"/>
    <p:sldId id="565" r:id="rId57"/>
    <p:sldId id="566" r:id="rId58"/>
    <p:sldId id="567" r:id="rId59"/>
    <p:sldId id="568" r:id="rId60"/>
    <p:sldId id="569" r:id="rId61"/>
    <p:sldId id="570" r:id="rId62"/>
    <p:sldId id="571" r:id="rId63"/>
    <p:sldId id="545" r:id="rId64"/>
    <p:sldId id="546" r:id="rId65"/>
    <p:sldId id="572" r:id="rId66"/>
    <p:sldId id="573" r:id="rId67"/>
    <p:sldId id="574" r:id="rId68"/>
    <p:sldId id="575" r:id="rId69"/>
    <p:sldId id="576" r:id="rId70"/>
    <p:sldId id="577" r:id="rId71"/>
    <p:sldId id="578" r:id="rId72"/>
    <p:sldId id="580" r:id="rId73"/>
    <p:sldId id="581" r:id="rId74"/>
    <p:sldId id="582" r:id="rId75"/>
    <p:sldId id="583" r:id="rId76"/>
    <p:sldId id="584" r:id="rId77"/>
    <p:sldId id="585" r:id="rId78"/>
    <p:sldId id="586" r:id="rId79"/>
    <p:sldId id="587" r:id="rId80"/>
    <p:sldId id="588" r:id="rId81"/>
    <p:sldId id="589" r:id="rId82"/>
    <p:sldId id="590" r:id="rId83"/>
    <p:sldId id="591" r:id="rId84"/>
    <p:sldId id="592" r:id="rId85"/>
    <p:sldId id="595" r:id="rId86"/>
    <p:sldId id="593" r:id="rId87"/>
    <p:sldId id="594" r:id="rId88"/>
    <p:sldId id="597" r:id="rId89"/>
    <p:sldId id="598" r:id="rId90"/>
    <p:sldId id="599" r:id="rId91"/>
    <p:sldId id="600" r:id="rId92"/>
    <p:sldId id="601" r:id="rId93"/>
    <p:sldId id="602" r:id="rId94"/>
    <p:sldId id="603" r:id="rId95"/>
    <p:sldId id="604" r:id="rId96"/>
    <p:sldId id="605" r:id="rId97"/>
    <p:sldId id="606" r:id="rId98"/>
    <p:sldId id="607" r:id="rId99"/>
    <p:sldId id="746" r:id="rId100"/>
    <p:sldId id="747" r:id="rId101"/>
    <p:sldId id="748" r:id="rId102"/>
    <p:sldId id="749" r:id="rId103"/>
    <p:sldId id="750" r:id="rId104"/>
    <p:sldId id="646" r:id="rId105"/>
    <p:sldId id="616" r:id="rId106"/>
    <p:sldId id="617" r:id="rId107"/>
    <p:sldId id="618" r:id="rId108"/>
    <p:sldId id="619" r:id="rId109"/>
    <p:sldId id="620" r:id="rId110"/>
    <p:sldId id="621" r:id="rId111"/>
    <p:sldId id="622" r:id="rId112"/>
    <p:sldId id="623" r:id="rId113"/>
    <p:sldId id="624" r:id="rId114"/>
    <p:sldId id="625" r:id="rId115"/>
    <p:sldId id="626" r:id="rId116"/>
    <p:sldId id="627" r:id="rId117"/>
    <p:sldId id="628" r:id="rId118"/>
    <p:sldId id="629" r:id="rId119"/>
    <p:sldId id="630" r:id="rId120"/>
    <p:sldId id="631" r:id="rId121"/>
    <p:sldId id="632" r:id="rId122"/>
    <p:sldId id="633" r:id="rId123"/>
    <p:sldId id="634" r:id="rId124"/>
    <p:sldId id="635" r:id="rId125"/>
    <p:sldId id="636" r:id="rId126"/>
    <p:sldId id="637" r:id="rId127"/>
    <p:sldId id="638" r:id="rId128"/>
    <p:sldId id="639" r:id="rId129"/>
    <p:sldId id="640" r:id="rId130"/>
    <p:sldId id="641" r:id="rId131"/>
    <p:sldId id="642" r:id="rId132"/>
    <p:sldId id="643" r:id="rId133"/>
    <p:sldId id="644" r:id="rId134"/>
    <p:sldId id="701" r:id="rId135"/>
    <p:sldId id="647" r:id="rId136"/>
    <p:sldId id="648" r:id="rId137"/>
    <p:sldId id="649" r:id="rId138"/>
    <p:sldId id="650" r:id="rId139"/>
    <p:sldId id="651" r:id="rId140"/>
    <p:sldId id="652" r:id="rId141"/>
    <p:sldId id="653" r:id="rId142"/>
    <p:sldId id="654" r:id="rId143"/>
    <p:sldId id="655" r:id="rId144"/>
    <p:sldId id="656" r:id="rId145"/>
    <p:sldId id="657" r:id="rId146"/>
    <p:sldId id="658" r:id="rId147"/>
    <p:sldId id="659" r:id="rId148"/>
    <p:sldId id="660" r:id="rId149"/>
    <p:sldId id="661" r:id="rId150"/>
    <p:sldId id="662" r:id="rId151"/>
    <p:sldId id="663" r:id="rId152"/>
    <p:sldId id="664" r:id="rId153"/>
    <p:sldId id="665" r:id="rId154"/>
    <p:sldId id="666" r:id="rId155"/>
    <p:sldId id="667" r:id="rId156"/>
    <p:sldId id="668" r:id="rId157"/>
    <p:sldId id="669" r:id="rId158"/>
    <p:sldId id="670" r:id="rId159"/>
    <p:sldId id="671" r:id="rId160"/>
    <p:sldId id="672" r:id="rId161"/>
    <p:sldId id="673" r:id="rId162"/>
    <p:sldId id="674" r:id="rId163"/>
    <p:sldId id="675" r:id="rId164"/>
    <p:sldId id="676" r:id="rId165"/>
    <p:sldId id="677" r:id="rId166"/>
    <p:sldId id="678" r:id="rId167"/>
    <p:sldId id="679" r:id="rId168"/>
    <p:sldId id="680" r:id="rId169"/>
    <p:sldId id="681" r:id="rId170"/>
    <p:sldId id="682" r:id="rId171"/>
    <p:sldId id="683" r:id="rId172"/>
    <p:sldId id="684" r:id="rId173"/>
    <p:sldId id="685" r:id="rId174"/>
    <p:sldId id="686" r:id="rId175"/>
    <p:sldId id="687" r:id="rId176"/>
    <p:sldId id="688" r:id="rId177"/>
    <p:sldId id="689" r:id="rId178"/>
    <p:sldId id="690" r:id="rId179"/>
    <p:sldId id="691" r:id="rId180"/>
    <p:sldId id="692" r:id="rId181"/>
    <p:sldId id="693" r:id="rId182"/>
    <p:sldId id="694" r:id="rId183"/>
    <p:sldId id="695" r:id="rId184"/>
    <p:sldId id="696" r:id="rId185"/>
    <p:sldId id="697" r:id="rId186"/>
    <p:sldId id="698" r:id="rId187"/>
    <p:sldId id="699" r:id="rId188"/>
    <p:sldId id="745" r:id="rId189"/>
    <p:sldId id="702" r:id="rId190"/>
    <p:sldId id="703" r:id="rId191"/>
    <p:sldId id="704" r:id="rId192"/>
    <p:sldId id="705" r:id="rId193"/>
    <p:sldId id="706" r:id="rId194"/>
    <p:sldId id="707" r:id="rId195"/>
    <p:sldId id="708" r:id="rId196"/>
    <p:sldId id="709" r:id="rId197"/>
    <p:sldId id="710" r:id="rId198"/>
    <p:sldId id="711" r:id="rId199"/>
    <p:sldId id="712" r:id="rId200"/>
    <p:sldId id="713" r:id="rId201"/>
    <p:sldId id="714" r:id="rId202"/>
    <p:sldId id="715" r:id="rId203"/>
    <p:sldId id="716" r:id="rId204"/>
    <p:sldId id="717" r:id="rId205"/>
    <p:sldId id="718" r:id="rId206"/>
    <p:sldId id="719" r:id="rId207"/>
    <p:sldId id="720" r:id="rId208"/>
    <p:sldId id="721" r:id="rId209"/>
    <p:sldId id="722" r:id="rId210"/>
    <p:sldId id="723" r:id="rId211"/>
    <p:sldId id="724" r:id="rId212"/>
    <p:sldId id="725" r:id="rId213"/>
    <p:sldId id="726" r:id="rId214"/>
    <p:sldId id="727" r:id="rId215"/>
    <p:sldId id="728" r:id="rId216"/>
    <p:sldId id="729" r:id="rId217"/>
    <p:sldId id="730" r:id="rId218"/>
    <p:sldId id="731" r:id="rId219"/>
    <p:sldId id="732" r:id="rId220"/>
    <p:sldId id="733" r:id="rId221"/>
    <p:sldId id="734" r:id="rId222"/>
    <p:sldId id="735" r:id="rId223"/>
    <p:sldId id="736" r:id="rId224"/>
    <p:sldId id="737" r:id="rId225"/>
    <p:sldId id="738" r:id="rId226"/>
    <p:sldId id="739" r:id="rId227"/>
    <p:sldId id="740" r:id="rId228"/>
    <p:sldId id="741" r:id="rId229"/>
    <p:sldId id="742" r:id="rId230"/>
    <p:sldId id="743" r:id="rId231"/>
    <p:sldId id="333" r:id="rId2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tableStyles" Target="tableStyle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27" Type="http://schemas.openxmlformats.org/officeDocument/2006/relationships/slide" Target="slides/slide224.xml"/><Relationship Id="rId201" Type="http://schemas.openxmlformats.org/officeDocument/2006/relationships/slide" Target="slides/slide198.xml"/><Relationship Id="rId222" Type="http://schemas.openxmlformats.org/officeDocument/2006/relationships/slide" Target="slides/slide219.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217" Type="http://schemas.openxmlformats.org/officeDocument/2006/relationships/slide" Target="slides/slide21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3" Type="http://schemas.openxmlformats.org/officeDocument/2006/relationships/notesMaster" Target="notesMasters/notesMaster1.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223" Type="http://schemas.openxmlformats.org/officeDocument/2006/relationships/slide" Target="slides/slide220.xml"/><Relationship Id="rId228" Type="http://schemas.openxmlformats.org/officeDocument/2006/relationships/slide" Target="slides/slide225.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34"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viewProps" Target="viewProps.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theme" Target="theme/theme1.xml"/><Relationship Id="rId26" Type="http://schemas.openxmlformats.org/officeDocument/2006/relationships/slide" Target="slides/slide23.xml"/><Relationship Id="rId231" Type="http://schemas.openxmlformats.org/officeDocument/2006/relationships/slide" Target="slides/slide228.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06705-6F76-470E-847D-24719036903B}" type="datetimeFigureOut">
              <a:rPr lang="zh-CN" altLang="en-US" smtClean="0"/>
              <a:t>2017/11/24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B0A03-4BB5-43CC-B766-9FDAB79C3D94}" type="slidenum">
              <a:rPr lang="zh-CN" altLang="en-US" smtClean="0"/>
              <a:t>‹#›</a:t>
            </a:fld>
            <a:endParaRPr lang="zh-CN" altLang="en-US"/>
          </a:p>
        </p:txBody>
      </p:sp>
    </p:spTree>
    <p:extLst>
      <p:ext uri="{BB962C8B-B14F-4D97-AF65-F5344CB8AC3E}">
        <p14:creationId xmlns:p14="http://schemas.microsoft.com/office/powerpoint/2010/main" val="352089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21</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23</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bwMode="auto">
          <a:noFill/>
          <a:ln>
            <a:solidFill>
              <a:srgbClr val="000000"/>
            </a:solidFill>
            <a:miter lim="800000"/>
            <a:headEnd/>
            <a:tailEnd/>
          </a:ln>
        </p:spPr>
      </p:sp>
      <p:sp>
        <p:nvSpPr>
          <p:cNvPr id="583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83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585C88-10E1-410C-9FAD-E21ED00E9116}" type="slidenum">
              <a:rPr lang="zh-CN" altLang="en-US"/>
              <a:pPr fontAlgn="base">
                <a:spcBef>
                  <a:spcPct val="0"/>
                </a:spcBef>
                <a:spcAft>
                  <a:spcPct val="0"/>
                </a:spcAft>
              </a:pPr>
              <a:t>25</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875900-7BB8-4F36-B40A-5872A241F36F}" type="slidenum">
              <a:rPr lang="en-US" altLang="zh-CN"/>
              <a:pPr fontAlgn="base">
                <a:spcBef>
                  <a:spcPct val="0"/>
                </a:spcBef>
                <a:spcAft>
                  <a:spcPct val="0"/>
                </a:spcAft>
              </a:pPr>
              <a:t>36</a:t>
            </a:fld>
            <a:endParaRPr lang="en-US" altLang="zh-CN"/>
          </a:p>
        </p:txBody>
      </p:sp>
      <p:sp>
        <p:nvSpPr>
          <p:cNvPr id="78850"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Content Layouts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63</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p:cNvSpPr>
          <p:nvPr>
            <p:ph type="sldImg"/>
          </p:nvPr>
        </p:nvSpPr>
        <p:spPr bwMode="auto">
          <a:noFill/>
          <a:ln>
            <a:solidFill>
              <a:srgbClr val="000000"/>
            </a:solidFill>
            <a:miter lim="800000"/>
            <a:headEnd/>
            <a:tailEnd/>
          </a:ln>
        </p:spPr>
      </p:sp>
      <p:sp>
        <p:nvSpPr>
          <p:cNvPr id="583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583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585C88-10E1-410C-9FAD-E21ED00E9116}" type="slidenum">
              <a:rPr lang="zh-CN" altLang="en-US"/>
              <a:pPr fontAlgn="base">
                <a:spcBef>
                  <a:spcPct val="0"/>
                </a:spcBef>
                <a:spcAft>
                  <a:spcPct val="0"/>
                </a:spcAft>
              </a:pPr>
              <a:t>65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102</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DB0A03-4BB5-43CC-B766-9FDAB79C3D94}" type="slidenum">
              <a:rPr lang="zh-CN" altLang="en-US" smtClean="0"/>
              <a:t>108</a:t>
            </a:fld>
            <a:endParaRPr lang="zh-CN" altLang="en-US"/>
          </a:p>
        </p:txBody>
      </p:sp>
    </p:spTree>
    <p:extLst>
      <p:ext uri="{BB962C8B-B14F-4D97-AF65-F5344CB8AC3E}">
        <p14:creationId xmlns:p14="http://schemas.microsoft.com/office/powerpoint/2010/main" val="3711625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bwMode="auto">
          <a:noFill/>
          <a:ln>
            <a:solidFill>
              <a:srgbClr val="000000"/>
            </a:solidFill>
            <a:miter lim="800000"/>
            <a:headEnd/>
            <a:tailEnd/>
          </a:ln>
        </p:spPr>
      </p:sp>
      <p:sp>
        <p:nvSpPr>
          <p:cNvPr id="716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16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FF541C-3AA1-4EB2-BA41-0347EBA8CF5C}" type="slidenum">
              <a:rPr lang="zh-CN" altLang="en-US"/>
              <a:pPr fontAlgn="base">
                <a:spcBef>
                  <a:spcPct val="0"/>
                </a:spcBef>
                <a:spcAft>
                  <a:spcPct val="0"/>
                </a:spcAft>
              </a:pPr>
              <a:t>130</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132</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1143000" y="685800"/>
            <a:ext cx="4572000" cy="3429000"/>
          </a:xfrm>
        </p:spPr>
      </p:sp>
      <p:sp>
        <p:nvSpPr>
          <p:cNvPr id="30722" name="文本占位符 2"/>
          <p:cNvSpPr>
            <a:spLocks noGrp="1"/>
          </p:cNvSpPr>
          <p:nvPr>
            <p:ph type="body"/>
          </p:nvPr>
        </p:nvSpPr>
        <p:spPr/>
        <p:txBody>
          <a:bodyPr lIns="91440" tIns="45720" rIns="91440" bIns="45720" anchor="t"/>
          <a:lstStyle/>
          <a:p>
            <a:pPr lvl="0"/>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186</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80CA84-226D-48A8-AF8E-D6739F92F97F}" type="slidenum">
              <a:rPr lang="en-US" altLang="zh-CN"/>
              <a:pPr fontAlgn="base">
                <a:spcBef>
                  <a:spcPct val="0"/>
                </a:spcBef>
                <a:spcAft>
                  <a:spcPct val="0"/>
                </a:spcAft>
              </a:pPr>
              <a:t>191</a:t>
            </a:fld>
            <a:endParaRPr lang="en-US" altLang="zh-CN"/>
          </a:p>
        </p:txBody>
      </p:sp>
      <p:sp>
        <p:nvSpPr>
          <p:cNvPr id="48130"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Content Layouts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5</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11</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13</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15</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2B3AD1-FCB7-43D8-924A-C182C0F1EA44}" type="slidenum">
              <a:rPr lang="zh-CN" altLang="en-US" smtClean="0">
                <a:solidFill>
                  <a:prstClr val="black"/>
                </a:solidFill>
              </a:rPr>
              <a:pPr/>
              <a:t>19</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DB0A03-4BB5-43CC-B766-9FDAB79C3D94}" type="slidenum">
              <a:rPr lang="zh-CN" altLang="en-US" smtClean="0"/>
              <a:t>20</a:t>
            </a:fld>
            <a:endParaRPr lang="zh-CN" altLang="en-US"/>
          </a:p>
        </p:txBody>
      </p:sp>
    </p:spTree>
    <p:extLst>
      <p:ext uri="{BB962C8B-B14F-4D97-AF65-F5344CB8AC3E}">
        <p14:creationId xmlns:p14="http://schemas.microsoft.com/office/powerpoint/2010/main" val="148526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56678" y="2149475"/>
            <a:ext cx="5872825" cy="1881188"/>
          </a:xfrm>
        </p:spPr>
        <p:txBody>
          <a:bodyPr anchor="b"/>
          <a:lstStyle>
            <a:lvl1pPr algn="ctr">
              <a:defRPr sz="6000" b="1">
                <a:solidFill>
                  <a:schemeClr val="tx1"/>
                </a:solidFill>
              </a:defRPr>
            </a:lvl1pPr>
          </a:lstStyle>
          <a:p>
            <a:r>
              <a:rPr lang="en-US" altLang="zh-CN" smtClean="0"/>
              <a:t>LOREM IPSUM DOLOR</a:t>
            </a:r>
            <a:endParaRPr lang="zh-CN" altLang="en-US"/>
          </a:p>
        </p:txBody>
      </p:sp>
      <p:sp>
        <p:nvSpPr>
          <p:cNvPr id="3" name="副标题 2"/>
          <p:cNvSpPr>
            <a:spLocks noGrp="1"/>
          </p:cNvSpPr>
          <p:nvPr>
            <p:ph type="subTitle" idx="1" hasCustomPrompt="1"/>
          </p:nvPr>
        </p:nvSpPr>
        <p:spPr>
          <a:xfrm>
            <a:off x="1556677" y="4144963"/>
            <a:ext cx="5872826" cy="1003300"/>
          </a:xfrm>
        </p:spPr>
        <p:txBody>
          <a:bodyPr>
            <a:normAutofit/>
          </a:bodyPr>
          <a:lstStyle>
            <a:lvl1pPr marL="0" indent="0" algn="ct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LOREM IPSUM DOLOR</a:t>
            </a:r>
            <a:endParaRPr lang="zh-CN" altLang="en-US"/>
          </a:p>
        </p:txBody>
      </p:sp>
      <p:sp>
        <p:nvSpPr>
          <p:cNvPr id="4" name="日期占位符 3"/>
          <p:cNvSpPr>
            <a:spLocks noGrp="1"/>
          </p:cNvSpPr>
          <p:nvPr>
            <p:ph type="dt" sz="half" idx="10"/>
          </p:nvPr>
        </p:nvSpPr>
        <p:spPr/>
        <p:txBody>
          <a:bodyPr/>
          <a:lstStyle/>
          <a:p>
            <a:fld id="{C0969DF5-CE6F-460D-85D3-AC9F3B21A050}" type="datetimeFigureOut">
              <a:rPr lang="zh-CN" altLang="en-US" smtClean="0"/>
              <a:t>2017/11/24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9510720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t>2017/11/24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BC47A4-756D-490B-A52F-7D9E2C9FC05F}" type="slidenum">
              <a:rPr lang="zh-CN" altLang="en-US" smtClean="0"/>
              <a:t>‹#›</a:t>
            </a:fld>
            <a:endParaRPr lang="zh-CN" altLang="en-US"/>
          </a:p>
        </p:txBody>
      </p:sp>
      <p:sp>
        <p:nvSpPr>
          <p:cNvPr id="7" name="内容占位符 6"/>
          <p:cNvSpPr>
            <a:spLocks noGrp="1"/>
          </p:cNvSpPr>
          <p:nvPr>
            <p:ph sz="quarter" idx="13"/>
          </p:nvPr>
        </p:nvSpPr>
        <p:spPr>
          <a:xfrm>
            <a:off x="628650" y="529067"/>
            <a:ext cx="7886700" cy="557509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63428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56678" y="2149475"/>
            <a:ext cx="5872825" cy="1881188"/>
          </a:xfrm>
        </p:spPr>
        <p:txBody>
          <a:bodyPr anchor="b"/>
          <a:lstStyle>
            <a:lvl1pPr algn="ctr">
              <a:defRPr sz="6000" b="1">
                <a:solidFill>
                  <a:schemeClr val="tx1"/>
                </a:solidFill>
              </a:defRPr>
            </a:lvl1pPr>
          </a:lstStyle>
          <a:p>
            <a:r>
              <a:rPr lang="en-US" altLang="zh-CN" smtClean="0"/>
              <a:t>LOREM IPSUM DOLOR</a:t>
            </a:r>
            <a:endParaRPr lang="zh-CN" altLang="en-US"/>
          </a:p>
        </p:txBody>
      </p:sp>
      <p:sp>
        <p:nvSpPr>
          <p:cNvPr id="3" name="副标题 2"/>
          <p:cNvSpPr>
            <a:spLocks noGrp="1"/>
          </p:cNvSpPr>
          <p:nvPr>
            <p:ph type="subTitle" idx="1" hasCustomPrompt="1"/>
          </p:nvPr>
        </p:nvSpPr>
        <p:spPr>
          <a:xfrm>
            <a:off x="1556677" y="4144963"/>
            <a:ext cx="5872826" cy="1003300"/>
          </a:xfrm>
        </p:spPr>
        <p:txBody>
          <a:bodyPr>
            <a:normAutofit/>
          </a:bodyPr>
          <a:lstStyle>
            <a:lvl1pPr marL="0" indent="0" algn="ct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LOREM IPSUM DOLOR</a:t>
            </a:r>
            <a:endParaRPr lang="zh-CN" altLang="en-US"/>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60634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37760" y="1745673"/>
            <a:ext cx="7668491" cy="402336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37886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1"/>
            </p:custDataLst>
          </p:nvPr>
        </p:nvSpPr>
        <p:spPr bwMode="auto">
          <a:xfrm>
            <a:off x="7568808" y="0"/>
            <a:ext cx="432197" cy="377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矩形 8"/>
          <p:cNvSpPr/>
          <p:nvPr>
            <p:custDataLst>
              <p:tags r:id="rId2"/>
            </p:custDataLst>
          </p:nvPr>
        </p:nvSpPr>
        <p:spPr bwMode="auto">
          <a:xfrm>
            <a:off x="7568808" y="5211762"/>
            <a:ext cx="432197" cy="164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标题 1"/>
          <p:cNvSpPr>
            <a:spLocks noGrp="1"/>
          </p:cNvSpPr>
          <p:nvPr>
            <p:ph type="title"/>
          </p:nvPr>
        </p:nvSpPr>
        <p:spPr>
          <a:xfrm>
            <a:off x="1143000" y="3775075"/>
            <a:ext cx="5715000" cy="1385774"/>
          </a:xfrm>
          <a:solidFill>
            <a:schemeClr val="accent1"/>
          </a:solidFill>
        </p:spPr>
        <p:txBody>
          <a:bodyPr anchor="ctr" anchorCtr="0">
            <a:normAutofit/>
          </a:bodyPr>
          <a:lstStyle>
            <a:lvl1pPr algn="ctr">
              <a:defRPr sz="4000">
                <a:solidFill>
                  <a:schemeClr val="bg1"/>
                </a:solidFill>
              </a:defRPr>
            </a:lvl1pPr>
          </a:lstStyle>
          <a:p>
            <a:pPr algn="ctr">
              <a:defRPr/>
            </a:pPr>
            <a:r>
              <a:rPr lang="zh-CN" altLang="en-US" dirty="0" smtClean="0"/>
              <a:t>单击此处编辑母版标题样式</a:t>
            </a:r>
            <a:endParaRPr lang="zh-CN" altLang="en-US" sz="4000" dirty="0">
              <a:solidFill>
                <a:prstClr val="white"/>
              </a:solidFill>
            </a:endParaRPr>
          </a:p>
        </p:txBody>
      </p:sp>
      <p:sp>
        <p:nvSpPr>
          <p:cNvPr id="4" name="日期占位符 3"/>
          <p:cNvSpPr>
            <a:spLocks noGrp="1"/>
          </p:cNvSpPr>
          <p:nvPr>
            <p:ph type="dt" sz="half" idx="10"/>
          </p:nvPr>
        </p:nvSpPr>
        <p:spPr/>
        <p:txBody>
          <a:bodyPr>
            <a:normAutofit/>
          </a:bodyPr>
          <a:lstStyle>
            <a:lvl1pPr>
              <a:defRPr>
                <a:solidFill>
                  <a:schemeClr val="bg1"/>
                </a:solidFill>
              </a:defRPr>
            </a:lvl1pPr>
          </a:lstStyle>
          <a:p>
            <a:fld id="{C0969DF5-CE6F-460D-85D3-AC9F3B21A050}" type="datetimeFigureOut">
              <a:rPr lang="zh-CN" altLang="en-US" smtClean="0">
                <a:solidFill>
                  <a:prstClr val="white"/>
                </a:solidFill>
              </a:rPr>
              <a:pPr/>
              <a:t>2017/11/24</a:t>
            </a:fld>
            <a:endParaRPr lang="zh-CN" altLang="en-US">
              <a:solidFill>
                <a:prstClr val="white"/>
              </a:solidFill>
            </a:endParaRPr>
          </a:p>
        </p:txBody>
      </p:sp>
      <p:sp>
        <p:nvSpPr>
          <p:cNvPr id="5" name="页脚占位符 4"/>
          <p:cNvSpPr>
            <a:spLocks noGrp="1"/>
          </p:cNvSpPr>
          <p:nvPr>
            <p:ph type="ftr" sz="quarter" idx="11"/>
          </p:nvPr>
        </p:nvSpPr>
        <p:spPr/>
        <p:txBody>
          <a:bodyPr>
            <a:normAutofit/>
          </a:bodyPr>
          <a:lstStyle>
            <a:lvl1pPr>
              <a:defRPr>
                <a:solidFill>
                  <a:schemeClr val="bg1"/>
                </a:solidFill>
              </a:defRPr>
            </a:lvl1pPr>
          </a:lstStyle>
          <a:p>
            <a:endParaRPr lang="zh-CN" altLang="en-US">
              <a:solidFill>
                <a:prstClr val="white"/>
              </a:solidFill>
            </a:endParaRPr>
          </a:p>
        </p:txBody>
      </p:sp>
      <p:sp>
        <p:nvSpPr>
          <p:cNvPr id="6" name="灯片编号占位符 5"/>
          <p:cNvSpPr>
            <a:spLocks noGrp="1"/>
          </p:cNvSpPr>
          <p:nvPr>
            <p:ph type="sldNum" sz="quarter" idx="12"/>
          </p:nvPr>
        </p:nvSpPr>
        <p:spPr/>
        <p:txBody>
          <a:bodyPr>
            <a:normAutofit/>
          </a:bodyPr>
          <a:lstStyle>
            <a:lvl1pPr>
              <a:defRPr>
                <a:solidFill>
                  <a:schemeClr val="bg1"/>
                </a:solidFill>
              </a:defRPr>
            </a:lvl1pPr>
          </a:lstStyle>
          <a:p>
            <a:fld id="{4F7F28AF-5BE0-4465-9148-1AC3FCF059DB}" type="slidenum">
              <a:rPr lang="zh-CN" altLang="en-US" smtClean="0">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45132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42950" y="1431180"/>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754641" y="4052400"/>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405556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282155"/>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106067"/>
            <a:ext cx="3868340" cy="4028726"/>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2" y="1282155"/>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2106067"/>
            <a:ext cx="3887391" cy="402872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1793322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wrap="square">
            <a:normAutofit/>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wrap="square">
            <a:normAutofit/>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wrap="square">
            <a:normAutofit/>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p:nvSpPr>
        <p:spPr>
          <a:xfrm>
            <a:off x="0" y="3238500"/>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32500" lnSpcReduction="20000"/>
          </a:bodyPr>
          <a:lstStyle/>
          <a:p>
            <a:pPr algn="ctr"/>
            <a:endParaRPr lang="zh-CN" altLang="en-US" sz="6600" b="1">
              <a:solidFill>
                <a:srgbClr val="FFFFFF"/>
              </a:solidFill>
            </a:endParaRPr>
          </a:p>
        </p:txBody>
      </p:sp>
      <p:sp>
        <p:nvSpPr>
          <p:cNvPr id="2" name="标题 1"/>
          <p:cNvSpPr>
            <a:spLocks noGrp="1"/>
          </p:cNvSpPr>
          <p:nvPr>
            <p:ph type="title" hasCustomPrompt="1"/>
          </p:nvPr>
        </p:nvSpPr>
        <p:spPr>
          <a:xfrm>
            <a:off x="2743200" y="2400300"/>
            <a:ext cx="3657600" cy="2057400"/>
          </a:xfrm>
          <a:solidFill>
            <a:schemeClr val="accent1"/>
          </a:solidFill>
        </p:spPr>
        <p:txBody>
          <a:bodyPr wrap="square">
            <a:normAutofit/>
          </a:bodyPr>
          <a:lstStyle>
            <a:lvl1pPr algn="ctr">
              <a:defRPr sz="6600"/>
            </a:lvl1pPr>
          </a:lstStyle>
          <a:p>
            <a:r>
              <a:rPr lang="zh-CN" altLang="en-US" dirty="0" smtClean="0"/>
              <a:t>编辑标题</a:t>
            </a:r>
            <a:endParaRPr lang="zh-CN" altLang="en-US" dirty="0"/>
          </a:p>
        </p:txBody>
      </p:sp>
    </p:spTree>
    <p:extLst>
      <p:ext uri="{BB962C8B-B14F-4D97-AF65-F5344CB8AC3E}">
        <p14:creationId xmlns:p14="http://schemas.microsoft.com/office/powerpoint/2010/main" val="2686658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44433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1106901"/>
            <a:ext cx="3123900" cy="1600200"/>
          </a:xfrm>
        </p:spPr>
        <p:txBody>
          <a:bodyPr anchor="t" anchorCtr="0"/>
          <a:lstStyle>
            <a:lvl1pPr>
              <a:defRPr sz="3200">
                <a:solidFill>
                  <a:schemeClr val="tx1"/>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3888000" y="1106901"/>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0" y="2707101"/>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490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6994" y="365125"/>
            <a:ext cx="1278356" cy="5811838"/>
          </a:xfrm>
        </p:spPr>
        <p:txBody>
          <a:bodyPr vert="eaVert"/>
          <a:lstStyle>
            <a:lvl1pPr>
              <a:defRPr>
                <a:solidFill>
                  <a:schemeClr val="tx1"/>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427871" cy="581183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85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37760" y="1745673"/>
            <a:ext cx="7668491" cy="402336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t>2017/11/24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21602864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内容占位符 6"/>
          <p:cNvSpPr>
            <a:spLocks noGrp="1"/>
          </p:cNvSpPr>
          <p:nvPr>
            <p:ph sz="quarter" idx="13"/>
          </p:nvPr>
        </p:nvSpPr>
        <p:spPr>
          <a:xfrm>
            <a:off x="628650" y="529067"/>
            <a:ext cx="7886700" cy="557509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627938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56676" y="2149475"/>
            <a:ext cx="5872825" cy="1881188"/>
          </a:xfrm>
        </p:spPr>
        <p:txBody>
          <a:bodyPr anchor="b"/>
          <a:lstStyle>
            <a:lvl1pPr algn="ctr">
              <a:defRPr sz="6000" b="1">
                <a:solidFill>
                  <a:schemeClr val="tx1"/>
                </a:solidFill>
              </a:defRPr>
            </a:lvl1pPr>
          </a:lstStyle>
          <a:p>
            <a:r>
              <a:rPr lang="en-US" altLang="zh-CN" smtClean="0"/>
              <a:t>LOREM IPSUM DOLOR</a:t>
            </a:r>
            <a:endParaRPr lang="zh-CN" altLang="en-US"/>
          </a:p>
        </p:txBody>
      </p:sp>
      <p:sp>
        <p:nvSpPr>
          <p:cNvPr id="3" name="副标题 2"/>
          <p:cNvSpPr>
            <a:spLocks noGrp="1"/>
          </p:cNvSpPr>
          <p:nvPr>
            <p:ph type="subTitle" idx="1" hasCustomPrompt="1"/>
          </p:nvPr>
        </p:nvSpPr>
        <p:spPr>
          <a:xfrm>
            <a:off x="1556675" y="4144963"/>
            <a:ext cx="5872826" cy="1003300"/>
          </a:xfrm>
        </p:spPr>
        <p:txBody>
          <a:bodyPr>
            <a:normAutofit/>
          </a:bodyPr>
          <a:lstStyle>
            <a:lvl1pPr marL="0" indent="0" algn="ct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LOREM IPSUM DOLOR</a:t>
            </a:r>
            <a:endParaRPr lang="zh-CN" altLang="en-US"/>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29911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37755" y="1745673"/>
            <a:ext cx="7668491" cy="4023360"/>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95030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custDataLst>
              <p:tags r:id="rId1"/>
            </p:custDataLst>
          </p:nvPr>
        </p:nvSpPr>
        <p:spPr bwMode="auto">
          <a:xfrm>
            <a:off x="7568803" y="0"/>
            <a:ext cx="432197" cy="377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矩形 8"/>
          <p:cNvSpPr/>
          <p:nvPr>
            <p:custDataLst>
              <p:tags r:id="rId2"/>
            </p:custDataLst>
          </p:nvPr>
        </p:nvSpPr>
        <p:spPr bwMode="auto">
          <a:xfrm>
            <a:off x="7568803" y="5211762"/>
            <a:ext cx="432197" cy="164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标题 1"/>
          <p:cNvSpPr>
            <a:spLocks noGrp="1"/>
          </p:cNvSpPr>
          <p:nvPr>
            <p:ph type="title"/>
          </p:nvPr>
        </p:nvSpPr>
        <p:spPr>
          <a:xfrm>
            <a:off x="1143000" y="3775075"/>
            <a:ext cx="5715000" cy="1385774"/>
          </a:xfrm>
          <a:solidFill>
            <a:schemeClr val="accent1"/>
          </a:solidFill>
        </p:spPr>
        <p:txBody>
          <a:bodyPr anchor="ctr" anchorCtr="0">
            <a:normAutofit/>
          </a:bodyPr>
          <a:lstStyle>
            <a:lvl1pPr algn="ctr">
              <a:defRPr sz="4000">
                <a:solidFill>
                  <a:schemeClr val="bg1"/>
                </a:solidFill>
              </a:defRPr>
            </a:lvl1pPr>
          </a:lstStyle>
          <a:p>
            <a:pPr algn="ctr">
              <a:defRPr/>
            </a:pPr>
            <a:r>
              <a:rPr lang="zh-CN" altLang="en-US" dirty="0" smtClean="0"/>
              <a:t>单击此处编辑母版标题样式</a:t>
            </a:r>
            <a:endParaRPr lang="zh-CN" altLang="en-US" sz="4000" dirty="0">
              <a:solidFill>
                <a:prstClr val="white"/>
              </a:solidFill>
            </a:endParaRPr>
          </a:p>
        </p:txBody>
      </p:sp>
      <p:sp>
        <p:nvSpPr>
          <p:cNvPr id="4" name="日期占位符 3"/>
          <p:cNvSpPr>
            <a:spLocks noGrp="1"/>
          </p:cNvSpPr>
          <p:nvPr>
            <p:ph type="dt" sz="half" idx="10"/>
          </p:nvPr>
        </p:nvSpPr>
        <p:spPr/>
        <p:txBody>
          <a:bodyPr>
            <a:normAutofit/>
          </a:bodyPr>
          <a:lstStyle>
            <a:lvl1pPr>
              <a:defRPr>
                <a:solidFill>
                  <a:schemeClr val="bg1"/>
                </a:solidFill>
              </a:defRPr>
            </a:lvl1pPr>
          </a:lstStyle>
          <a:p>
            <a:fld id="{C0969DF5-CE6F-460D-85D3-AC9F3B21A050}" type="datetimeFigureOut">
              <a:rPr lang="zh-CN" altLang="en-US" smtClean="0">
                <a:solidFill>
                  <a:prstClr val="white"/>
                </a:solidFill>
              </a:rPr>
              <a:pPr/>
              <a:t>2017/11/24</a:t>
            </a:fld>
            <a:endParaRPr lang="zh-CN" altLang="en-US">
              <a:solidFill>
                <a:prstClr val="white"/>
              </a:solidFill>
            </a:endParaRPr>
          </a:p>
        </p:txBody>
      </p:sp>
      <p:sp>
        <p:nvSpPr>
          <p:cNvPr id="5" name="页脚占位符 4"/>
          <p:cNvSpPr>
            <a:spLocks noGrp="1"/>
          </p:cNvSpPr>
          <p:nvPr>
            <p:ph type="ftr" sz="quarter" idx="11"/>
          </p:nvPr>
        </p:nvSpPr>
        <p:spPr/>
        <p:txBody>
          <a:bodyPr>
            <a:normAutofit/>
          </a:bodyPr>
          <a:lstStyle>
            <a:lvl1pPr>
              <a:defRPr>
                <a:solidFill>
                  <a:schemeClr val="bg1"/>
                </a:solidFill>
              </a:defRPr>
            </a:lvl1pPr>
          </a:lstStyle>
          <a:p>
            <a:endParaRPr lang="zh-CN" altLang="en-US">
              <a:solidFill>
                <a:prstClr val="white"/>
              </a:solidFill>
            </a:endParaRPr>
          </a:p>
        </p:txBody>
      </p:sp>
      <p:sp>
        <p:nvSpPr>
          <p:cNvPr id="6" name="灯片编号占位符 5"/>
          <p:cNvSpPr>
            <a:spLocks noGrp="1"/>
          </p:cNvSpPr>
          <p:nvPr>
            <p:ph type="sldNum" sz="quarter" idx="12"/>
          </p:nvPr>
        </p:nvSpPr>
        <p:spPr/>
        <p:txBody>
          <a:bodyPr>
            <a:normAutofit/>
          </a:bodyPr>
          <a:lstStyle>
            <a:lvl1pPr>
              <a:defRPr>
                <a:solidFill>
                  <a:schemeClr val="bg1"/>
                </a:solidFill>
              </a:defRPr>
            </a:lvl1pPr>
          </a:lstStyle>
          <a:p>
            <a:fld id="{4F7F28AF-5BE0-4465-9148-1AC3FCF059DB}" type="slidenum">
              <a:rPr lang="zh-CN" altLang="en-US" smtClean="0">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15927388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42950" y="1431179"/>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754641" y="4052400"/>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0234230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282155"/>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106067"/>
            <a:ext cx="3868340" cy="4028726"/>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282155"/>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106067"/>
            <a:ext cx="3887391" cy="402872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203115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wrap="square">
            <a:normAutofit/>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wrap="square">
            <a:normAutofit/>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wrap="square">
            <a:normAutofit/>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p:nvSpPr>
        <p:spPr>
          <a:xfrm>
            <a:off x="0" y="3238500"/>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32500" lnSpcReduction="20000"/>
          </a:bodyPr>
          <a:lstStyle/>
          <a:p>
            <a:pPr algn="ctr"/>
            <a:endParaRPr lang="zh-CN" altLang="en-US" sz="6600" b="1">
              <a:solidFill>
                <a:srgbClr val="FFFFFF"/>
              </a:solidFill>
            </a:endParaRPr>
          </a:p>
        </p:txBody>
      </p:sp>
      <p:sp>
        <p:nvSpPr>
          <p:cNvPr id="2" name="标题 1"/>
          <p:cNvSpPr>
            <a:spLocks noGrp="1"/>
          </p:cNvSpPr>
          <p:nvPr>
            <p:ph type="title" hasCustomPrompt="1"/>
          </p:nvPr>
        </p:nvSpPr>
        <p:spPr>
          <a:xfrm>
            <a:off x="2743200" y="2400300"/>
            <a:ext cx="3657600" cy="2057400"/>
          </a:xfrm>
          <a:solidFill>
            <a:schemeClr val="accent1"/>
          </a:solidFill>
        </p:spPr>
        <p:txBody>
          <a:bodyPr wrap="square">
            <a:normAutofit/>
          </a:bodyPr>
          <a:lstStyle>
            <a:lvl1pPr algn="ctr">
              <a:defRPr sz="6600"/>
            </a:lvl1pPr>
          </a:lstStyle>
          <a:p>
            <a:r>
              <a:rPr lang="zh-CN" altLang="en-US" dirty="0" smtClean="0"/>
              <a:t>编辑标题</a:t>
            </a:r>
            <a:endParaRPr lang="zh-CN" altLang="en-US" dirty="0"/>
          </a:p>
        </p:txBody>
      </p:sp>
    </p:spTree>
    <p:extLst>
      <p:ext uri="{BB962C8B-B14F-4D97-AF65-F5344CB8AC3E}">
        <p14:creationId xmlns:p14="http://schemas.microsoft.com/office/powerpoint/2010/main" val="203872364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934276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1106901"/>
            <a:ext cx="3123900" cy="1600200"/>
          </a:xfrm>
        </p:spPr>
        <p:txBody>
          <a:bodyPr anchor="t" anchorCtr="0"/>
          <a:lstStyle>
            <a:lvl1pPr>
              <a:defRPr sz="3200">
                <a:solidFill>
                  <a:schemeClr val="tx1"/>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3888000" y="1106901"/>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0" y="2707101"/>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979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6994" y="365125"/>
            <a:ext cx="1278356" cy="5811838"/>
          </a:xfrm>
        </p:spPr>
        <p:txBody>
          <a:bodyPr vert="eaVert"/>
          <a:lstStyle>
            <a:lvl1pPr>
              <a:defRPr>
                <a:solidFill>
                  <a:schemeClr val="tx1"/>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427871" cy="581183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74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p:custDataLst>
              <p:tags r:id="rId1"/>
            </p:custDataLst>
          </p:nvPr>
        </p:nvSpPr>
        <p:spPr bwMode="auto">
          <a:xfrm>
            <a:off x="7568811" y="0"/>
            <a:ext cx="432197" cy="377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9" name="矩形 8"/>
          <p:cNvSpPr/>
          <p:nvPr>
            <p:custDataLst>
              <p:tags r:id="rId2"/>
            </p:custDataLst>
          </p:nvPr>
        </p:nvSpPr>
        <p:spPr bwMode="auto">
          <a:xfrm>
            <a:off x="7568811" y="5211762"/>
            <a:ext cx="432197" cy="164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2" name="标题 1"/>
          <p:cNvSpPr>
            <a:spLocks noGrp="1"/>
          </p:cNvSpPr>
          <p:nvPr>
            <p:ph type="title"/>
          </p:nvPr>
        </p:nvSpPr>
        <p:spPr>
          <a:xfrm>
            <a:off x="1143000" y="3775075"/>
            <a:ext cx="5715000" cy="1385774"/>
          </a:xfrm>
          <a:solidFill>
            <a:schemeClr val="accent1"/>
          </a:solidFill>
        </p:spPr>
        <p:txBody>
          <a:bodyPr anchor="ctr" anchorCtr="0">
            <a:normAutofit/>
          </a:bodyPr>
          <a:lstStyle>
            <a:lvl1pPr algn="ctr">
              <a:defRPr sz="4000">
                <a:solidFill>
                  <a:schemeClr val="bg1"/>
                </a:solidFill>
              </a:defRPr>
            </a:lvl1pPr>
          </a:lstStyle>
          <a:p>
            <a:pPr algn="ctr">
              <a:defRPr/>
            </a:pPr>
            <a:r>
              <a:rPr lang="zh-CN" altLang="en-US" dirty="0" smtClean="0"/>
              <a:t>单击此处编辑母版标题样式</a:t>
            </a:r>
            <a:endParaRPr lang="zh-CN" altLang="en-US" sz="4000" dirty="0">
              <a:solidFill>
                <a:prstClr val="white"/>
              </a:solidFill>
            </a:endParaRPr>
          </a:p>
        </p:txBody>
      </p:sp>
      <p:sp>
        <p:nvSpPr>
          <p:cNvPr id="4" name="日期占位符 3"/>
          <p:cNvSpPr>
            <a:spLocks noGrp="1"/>
          </p:cNvSpPr>
          <p:nvPr>
            <p:ph type="dt" sz="half" idx="10"/>
          </p:nvPr>
        </p:nvSpPr>
        <p:spPr/>
        <p:txBody>
          <a:bodyPr>
            <a:normAutofit/>
          </a:bodyPr>
          <a:lstStyle>
            <a:lvl1pPr>
              <a:defRPr>
                <a:solidFill>
                  <a:schemeClr val="bg1"/>
                </a:solidFill>
              </a:defRPr>
            </a:lvl1pPr>
          </a:lstStyle>
          <a:p>
            <a:fld id="{C0969DF5-CE6F-460D-85D3-AC9F3B21A050}" type="datetimeFigureOut">
              <a:rPr lang="zh-CN" altLang="en-US" smtClean="0"/>
              <a:t>2017/11/24</a:t>
            </a:fld>
            <a:endParaRPr lang="zh-CN" altLang="en-US"/>
          </a:p>
        </p:txBody>
      </p:sp>
      <p:sp>
        <p:nvSpPr>
          <p:cNvPr id="5" name="页脚占位符 4"/>
          <p:cNvSpPr>
            <a:spLocks noGrp="1"/>
          </p:cNvSpPr>
          <p:nvPr>
            <p:ph type="ftr" sz="quarter" idx="11"/>
          </p:nvPr>
        </p:nvSpPr>
        <p:spPr/>
        <p:txBody>
          <a:bodyPr>
            <a:normAutofit/>
          </a:bodyPr>
          <a:lstStyle>
            <a:lvl1pPr>
              <a:defRPr>
                <a:solidFill>
                  <a:schemeClr val="bg1"/>
                </a:solidFill>
              </a:defRPr>
            </a:lvl1pPr>
          </a:lstStyle>
          <a:p>
            <a:endParaRPr lang="zh-CN" altLang="en-US"/>
          </a:p>
        </p:txBody>
      </p:sp>
      <p:sp>
        <p:nvSpPr>
          <p:cNvPr id="6" name="灯片编号占位符 5"/>
          <p:cNvSpPr>
            <a:spLocks noGrp="1"/>
          </p:cNvSpPr>
          <p:nvPr>
            <p:ph type="sldNum" sz="quarter" idx="12"/>
          </p:nvPr>
        </p:nvSpPr>
        <p:spPr/>
        <p:txBody>
          <a:bodyPr>
            <a:normAutofit/>
          </a:bodyPr>
          <a:lstStyle>
            <a:lvl1pPr>
              <a:defRPr>
                <a:solidFill>
                  <a:schemeClr val="bg1"/>
                </a:solidFill>
              </a:defRPr>
            </a:lvl1p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65792788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内容占位符 6"/>
          <p:cNvSpPr>
            <a:spLocks noGrp="1"/>
          </p:cNvSpPr>
          <p:nvPr>
            <p:ph sz="quarter" idx="13"/>
          </p:nvPr>
        </p:nvSpPr>
        <p:spPr>
          <a:xfrm>
            <a:off x="628650" y="529067"/>
            <a:ext cx="7886700" cy="557509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30231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742950" y="1431180"/>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754641" y="4052400"/>
            <a:ext cx="7772400" cy="216551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0969DF5-CE6F-460D-85D3-AC9F3B21A050}" type="datetimeFigureOut">
              <a:rPr lang="zh-CN" altLang="en-US" smtClean="0"/>
              <a:t>2017/11/24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7F28AF-5BE0-4465-9148-1AC3FCF059DB}" type="slidenum">
              <a:rPr lang="zh-CN" altLang="en-US" smtClean="0"/>
              <a:t>‹#›</a:t>
            </a:fld>
            <a:endParaRPr lang="zh-CN" altLang="en-US"/>
          </a:p>
        </p:txBody>
      </p:sp>
      <p:sp>
        <p:nvSpPr>
          <p:cNvPr id="8" name="标题 7"/>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741891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282155"/>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106067"/>
            <a:ext cx="3868340" cy="4028726"/>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2" y="1282155"/>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2106067"/>
            <a:ext cx="3887391" cy="402872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0969DF5-CE6F-460D-85D3-AC9F3B21A050}" type="datetimeFigureOut">
              <a:rPr lang="zh-CN" altLang="en-US" smtClean="0"/>
              <a:t>2017/11/24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7F28AF-5BE0-4465-9148-1AC3FCF059DB}" type="slidenum">
              <a:rPr lang="zh-CN" altLang="en-US" smtClean="0"/>
              <a:t>‹#›</a:t>
            </a:fld>
            <a:endParaRPr lang="zh-CN" altLang="en-US"/>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563808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wrap="square">
            <a:normAutofit/>
          </a:bodyPr>
          <a:lstStyle/>
          <a:p>
            <a:fld id="{C0969DF5-CE6F-460D-85D3-AC9F3B21A050}" type="datetimeFigureOut">
              <a:rPr lang="zh-CN" altLang="en-US" smtClean="0"/>
              <a:t>2017/11/24</a:t>
            </a:fld>
            <a:endParaRPr lang="zh-CN" altLang="en-US"/>
          </a:p>
        </p:txBody>
      </p:sp>
      <p:sp>
        <p:nvSpPr>
          <p:cNvPr id="4" name="页脚占位符 3"/>
          <p:cNvSpPr>
            <a:spLocks noGrp="1"/>
          </p:cNvSpPr>
          <p:nvPr>
            <p:ph type="ftr" sz="quarter" idx="11"/>
          </p:nvPr>
        </p:nvSpPr>
        <p:spPr/>
        <p:txBody>
          <a:bodyPr wrap="square">
            <a:normAutofit/>
          </a:bodyPr>
          <a:lstStyle/>
          <a:p>
            <a:endParaRPr lang="zh-CN" altLang="en-US"/>
          </a:p>
        </p:txBody>
      </p:sp>
      <p:sp>
        <p:nvSpPr>
          <p:cNvPr id="5" name="灯片编号占位符 4"/>
          <p:cNvSpPr>
            <a:spLocks noGrp="1"/>
          </p:cNvSpPr>
          <p:nvPr>
            <p:ph type="sldNum" sz="quarter" idx="12"/>
          </p:nvPr>
        </p:nvSpPr>
        <p:spPr/>
        <p:txBody>
          <a:bodyPr wrap="square">
            <a:normAutofit/>
          </a:bodyPr>
          <a:lstStyle/>
          <a:p>
            <a:fld id="{4F7F28AF-5BE0-4465-9148-1AC3FCF059DB}" type="slidenum">
              <a:rPr lang="zh-CN" altLang="en-US" smtClean="0"/>
              <a:t>‹#›</a:t>
            </a:fld>
            <a:endParaRPr lang="zh-CN" altLang="en-US"/>
          </a:p>
        </p:txBody>
      </p:sp>
      <p:sp>
        <p:nvSpPr>
          <p:cNvPr id="6" name="矩形 5"/>
          <p:cNvSpPr/>
          <p:nvPr/>
        </p:nvSpPr>
        <p:spPr>
          <a:xfrm>
            <a:off x="0" y="3238500"/>
            <a:ext cx="9144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32500" lnSpcReduction="20000"/>
          </a:bodyPr>
          <a:lstStyle/>
          <a:p>
            <a:pPr algn="ctr"/>
            <a:endParaRPr lang="zh-CN" altLang="en-US" sz="6600" b="1">
              <a:solidFill>
                <a:srgbClr val="FFFFFF"/>
              </a:solidFill>
            </a:endParaRPr>
          </a:p>
        </p:txBody>
      </p:sp>
      <p:sp>
        <p:nvSpPr>
          <p:cNvPr id="2" name="标题 1"/>
          <p:cNvSpPr>
            <a:spLocks noGrp="1"/>
          </p:cNvSpPr>
          <p:nvPr>
            <p:ph type="title" hasCustomPrompt="1"/>
          </p:nvPr>
        </p:nvSpPr>
        <p:spPr>
          <a:xfrm>
            <a:off x="2743200" y="2400300"/>
            <a:ext cx="3657600" cy="2057400"/>
          </a:xfrm>
          <a:solidFill>
            <a:schemeClr val="accent1"/>
          </a:solidFill>
        </p:spPr>
        <p:txBody>
          <a:bodyPr wrap="square">
            <a:normAutofit/>
          </a:bodyPr>
          <a:lstStyle>
            <a:lvl1pPr algn="ctr">
              <a:defRPr sz="6600"/>
            </a:lvl1pPr>
          </a:lstStyle>
          <a:p>
            <a:r>
              <a:rPr lang="zh-CN" altLang="en-US" dirty="0" smtClean="0"/>
              <a:t>编辑标题</a:t>
            </a:r>
            <a:endParaRPr lang="zh-CN" altLang="en-US" dirty="0"/>
          </a:p>
        </p:txBody>
      </p:sp>
    </p:spTree>
    <p:extLst>
      <p:ext uri="{BB962C8B-B14F-4D97-AF65-F5344CB8AC3E}">
        <p14:creationId xmlns:p14="http://schemas.microsoft.com/office/powerpoint/2010/main" val="34495155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969DF5-CE6F-460D-85D3-AC9F3B21A050}" type="datetimeFigureOut">
              <a:rPr lang="zh-CN" altLang="en-US" smtClean="0"/>
              <a:t>2017/11/24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28552243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0" y="1106901"/>
            <a:ext cx="3123900" cy="1600200"/>
          </a:xfrm>
        </p:spPr>
        <p:txBody>
          <a:bodyPr anchor="t" anchorCtr="0"/>
          <a:lstStyle>
            <a:lvl1pPr>
              <a:defRPr sz="3200">
                <a:solidFill>
                  <a:schemeClr val="tx1"/>
                </a:solidFill>
              </a:defRPr>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3888000" y="1106901"/>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0" y="2707101"/>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2017/11/24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75605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6994" y="365125"/>
            <a:ext cx="1278356" cy="5811838"/>
          </a:xfrm>
        </p:spPr>
        <p:txBody>
          <a:bodyPr vert="eaVert"/>
          <a:lstStyle>
            <a:lvl1pPr>
              <a:defRPr>
                <a:solidFill>
                  <a:schemeClr val="tx1"/>
                </a:solidFill>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427871" cy="5811838"/>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0969DF5-CE6F-460D-85D3-AC9F3B21A050}" type="datetimeFigureOut">
              <a:rPr lang="zh-CN" altLang="en-US" smtClean="0"/>
              <a:t>2017/11/24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195902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6.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ags" Target="../tags/tag10.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ags" Target="../tags/tag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 y="1"/>
            <a:ext cx="5114925" cy="952500"/>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323981"/>
            <a:ext cx="7886700" cy="485298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65"/>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0969DF5-CE6F-460D-85D3-AC9F3B21A050}" type="datetimeFigureOut">
              <a:rPr lang="zh-CN" altLang="en-US" smtClean="0"/>
              <a:t>2017/11/24</a:t>
            </a:fld>
            <a:endParaRPr lang="zh-CN" altLang="en-US"/>
          </a:p>
        </p:txBody>
      </p:sp>
      <p:sp>
        <p:nvSpPr>
          <p:cNvPr id="5" name="页脚占位符 4"/>
          <p:cNvSpPr>
            <a:spLocks noGrp="1"/>
          </p:cNvSpPr>
          <p:nvPr>
            <p:ph type="ftr" sz="quarter" idx="3"/>
          </p:nvPr>
        </p:nvSpPr>
        <p:spPr>
          <a:xfrm>
            <a:off x="3028950" y="6356365"/>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65"/>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F7F28AF-5BE0-4465-9148-1AC3FCF059DB}" type="slidenum">
              <a:rPr lang="zh-CN" altLang="en-US" smtClean="0"/>
              <a:t>‹#›</a:t>
            </a:fld>
            <a:endParaRPr lang="zh-CN" altLang="en-US"/>
          </a:p>
        </p:txBody>
      </p:sp>
    </p:spTree>
    <p:extLst>
      <p:ext uri="{BB962C8B-B14F-4D97-AF65-F5344CB8AC3E}">
        <p14:creationId xmlns:p14="http://schemas.microsoft.com/office/powerpoint/2010/main" val="2304065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 y="1"/>
            <a:ext cx="5114925" cy="952500"/>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323981"/>
            <a:ext cx="7886700" cy="485298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6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6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6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207203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0" y="1"/>
            <a:ext cx="5114925" cy="952500"/>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628650" y="1323975"/>
            <a:ext cx="7886700" cy="4852989"/>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C0969DF5-CE6F-460D-85D3-AC9F3B21A050}" type="datetimeFigureOut">
              <a:rPr lang="zh-CN" altLang="en-US" smtClean="0">
                <a:solidFill>
                  <a:prstClr val="black">
                    <a:tint val="75000"/>
                  </a:prstClr>
                </a:solidFill>
              </a:rPr>
              <a:pPr/>
              <a:t>2017/11/24</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F7F28AF-5BE0-4465-9148-1AC3FCF059D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745090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just"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1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15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157.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slide" Target="slide44.xml"/></Relationships>
</file>

<file path=ppt/slides/_rels/slide174.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image" Target="../media/image14.png"/><Relationship Id="rId4" Type="http://schemas.openxmlformats.org/officeDocument/2006/relationships/image" Target="../media/image13.em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6.xml"/><Relationship Id="rId1" Type="http://schemas.openxmlformats.org/officeDocument/2006/relationships/slideLayout" Target="../slideLayouts/slideLayout2.xml"/><Relationship Id="rId4" Type="http://schemas.openxmlformats.org/officeDocument/2006/relationships/slide" Target="slide48.xml"/></Relationships>
</file>

<file path=ppt/slides/_rels/slide178.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0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5.xml"/><Relationship Id="rId4" Type="http://schemas.openxmlformats.org/officeDocument/2006/relationships/slide" Target="slide2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slide" Target="slide30.xml"/></Relationships>
</file>

<file path=ppt/slides/_rels/slide43.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ctrTitle"/>
            <p:custDataLst>
              <p:tags r:id="rId2"/>
            </p:custDataLst>
          </p:nvPr>
        </p:nvSpPr>
        <p:spPr>
          <a:xfrm>
            <a:off x="1619672" y="1988840"/>
            <a:ext cx="5872639" cy="2432050"/>
          </a:xfrm>
        </p:spPr>
        <p:txBody>
          <a:bodyPr>
            <a:normAutofit fontScale="90000"/>
          </a:bodyPr>
          <a:lstStyle/>
          <a:p>
            <a:r>
              <a:rPr lang="zh-CN" altLang="en-US" dirty="0" smtClean="0">
                <a:solidFill>
                  <a:schemeClr val="tx1"/>
                </a:solidFill>
              </a:rPr>
              <a:t>《信息政策与法规》</a:t>
            </a:r>
            <a:br>
              <a:rPr lang="zh-CN" altLang="en-US" dirty="0" smtClean="0">
                <a:solidFill>
                  <a:schemeClr val="tx1"/>
                </a:solidFill>
              </a:rPr>
            </a:br>
            <a:r>
              <a:rPr lang="zh-CN" altLang="en-US" dirty="0" smtClean="0">
                <a:solidFill>
                  <a:schemeClr val="tx1"/>
                </a:solidFill>
              </a:rPr>
              <a:t/>
            </a:r>
            <a:br>
              <a:rPr lang="zh-CN" altLang="en-US" dirty="0" smtClean="0">
                <a:solidFill>
                  <a:schemeClr val="tx1"/>
                </a:solidFill>
              </a:rPr>
            </a:br>
            <a:r>
              <a:rPr lang="zh-CN" altLang="en-US" sz="3000" dirty="0" smtClean="0">
                <a:solidFill>
                  <a:schemeClr val="tx1"/>
                </a:solidFill>
              </a:rPr>
              <a:t>课程代码：</a:t>
            </a:r>
            <a:r>
              <a:rPr lang="en-US" altLang="zh-CN" sz="3000" dirty="0" smtClean="0">
                <a:solidFill>
                  <a:schemeClr val="tx1"/>
                </a:solidFill>
              </a:rPr>
              <a:t>02133</a:t>
            </a:r>
          </a:p>
        </p:txBody>
      </p:sp>
    </p:spTree>
    <p:custDataLst>
      <p:tags r:id="rId1"/>
    </p:custDataLst>
    <p:extLst>
      <p:ext uri="{BB962C8B-B14F-4D97-AF65-F5344CB8AC3E}">
        <p14:creationId xmlns:p14="http://schemas.microsoft.com/office/powerpoint/2010/main" val="3170774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复习</a:t>
            </a:r>
            <a:endParaRPr lang="zh-CN" altLang="en-US" dirty="0"/>
          </a:p>
        </p:txBody>
      </p:sp>
    </p:spTree>
    <p:extLst>
      <p:ext uri="{BB962C8B-B14F-4D97-AF65-F5344CB8AC3E}">
        <p14:creationId xmlns:p14="http://schemas.microsoft.com/office/powerpoint/2010/main" val="25076715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755576" y="1268760"/>
            <a:ext cx="7668491" cy="5589240"/>
          </a:xfrm>
        </p:spPr>
        <p:txBody>
          <a:bodyPr>
            <a:normAutofit/>
          </a:bodyPr>
          <a:lstStyle/>
          <a:p>
            <a:pPr marL="0" indent="0">
              <a:buNone/>
            </a:pPr>
            <a:r>
              <a:rPr lang="en-US" altLang="zh-CN" dirty="0" smtClean="0"/>
              <a:t>9.  </a:t>
            </a:r>
            <a:r>
              <a:rPr lang="zh-CN" altLang="en-US" dirty="0" smtClean="0"/>
              <a:t>下列选项中，可以获得专利权的是   （       ）</a:t>
            </a:r>
            <a:endParaRPr lang="en-US" altLang="zh-CN" dirty="0" smtClean="0"/>
          </a:p>
          <a:p>
            <a:pPr marL="0" indent="0">
              <a:buNone/>
            </a:pPr>
            <a:r>
              <a:rPr lang="en-US" altLang="zh-CN" dirty="0" smtClean="0"/>
              <a:t>A.</a:t>
            </a:r>
            <a:r>
              <a:rPr lang="zh-CN" altLang="en-US" dirty="0" smtClean="0"/>
              <a:t>速算器                                 </a:t>
            </a:r>
            <a:r>
              <a:rPr lang="en-US" altLang="zh-CN" dirty="0" smtClean="0"/>
              <a:t>B.</a:t>
            </a:r>
            <a:r>
              <a:rPr lang="zh-CN" altLang="en-US" dirty="0" smtClean="0"/>
              <a:t>科学发现   </a:t>
            </a:r>
            <a:endParaRPr lang="en-US" altLang="zh-CN" dirty="0" smtClean="0"/>
          </a:p>
          <a:p>
            <a:pPr marL="0" indent="0">
              <a:buNone/>
            </a:pPr>
            <a:r>
              <a:rPr lang="en-US" altLang="zh-CN" dirty="0" smtClean="0"/>
              <a:t>C.</a:t>
            </a:r>
            <a:r>
              <a:rPr lang="zh-CN" altLang="en-US" dirty="0" smtClean="0"/>
              <a:t>智力活动的规则和方法       </a:t>
            </a:r>
            <a:r>
              <a:rPr lang="en-US" altLang="zh-CN" dirty="0" smtClean="0"/>
              <a:t>D.</a:t>
            </a:r>
            <a:r>
              <a:rPr lang="zh-CN" altLang="en-US" dirty="0" smtClean="0"/>
              <a:t>动物和植物品种</a:t>
            </a:r>
            <a:endParaRPr lang="en-US" altLang="zh-CN" dirty="0" smtClean="0"/>
          </a:p>
          <a:p>
            <a:pPr marL="0" indent="0">
              <a:buNone/>
            </a:pPr>
            <a:endParaRPr lang="en-US" altLang="zh-CN" dirty="0"/>
          </a:p>
          <a:p>
            <a:pPr marL="0" indent="0">
              <a:buNone/>
            </a:pPr>
            <a:r>
              <a:rPr lang="en-US" altLang="zh-CN" dirty="0" smtClean="0"/>
              <a:t>10.  </a:t>
            </a:r>
            <a:r>
              <a:rPr lang="zh-CN" altLang="en-US" dirty="0" smtClean="0"/>
              <a:t>作品的作者是指  （       ）</a:t>
            </a:r>
            <a:endParaRPr lang="en-US" altLang="zh-CN" dirty="0" smtClean="0"/>
          </a:p>
          <a:p>
            <a:pPr marL="0" indent="0">
              <a:buNone/>
            </a:pPr>
            <a:r>
              <a:rPr lang="en-US" altLang="zh-CN" dirty="0" smtClean="0"/>
              <a:t>A.</a:t>
            </a:r>
            <a:r>
              <a:rPr lang="zh-CN" altLang="en-US" dirty="0" smtClean="0"/>
              <a:t>直接参与创作的人      </a:t>
            </a:r>
            <a:endParaRPr lang="en-US" altLang="zh-CN" dirty="0" smtClean="0"/>
          </a:p>
          <a:p>
            <a:pPr marL="0" indent="0">
              <a:buNone/>
            </a:pPr>
            <a:r>
              <a:rPr lang="en-US" altLang="zh-CN" dirty="0" smtClean="0"/>
              <a:t>B.</a:t>
            </a:r>
            <a:r>
              <a:rPr lang="zh-CN" altLang="en-US" dirty="0" smtClean="0"/>
              <a:t>为他人创作进行组织工作的人  </a:t>
            </a:r>
            <a:endParaRPr lang="en-US" altLang="zh-CN" dirty="0" smtClean="0"/>
          </a:p>
          <a:p>
            <a:pPr marL="0" indent="0">
              <a:buNone/>
            </a:pPr>
            <a:r>
              <a:rPr lang="en-US" altLang="zh-CN" dirty="0" smtClean="0"/>
              <a:t>C.</a:t>
            </a:r>
            <a:r>
              <a:rPr lang="zh-CN" altLang="en-US" dirty="0" smtClean="0"/>
              <a:t>为他人创作提供咨询的人   </a:t>
            </a:r>
            <a:endParaRPr lang="en-US" altLang="zh-CN" dirty="0" smtClean="0"/>
          </a:p>
          <a:p>
            <a:pPr marL="0" indent="0">
              <a:buNone/>
            </a:pPr>
            <a:r>
              <a:rPr lang="en-US" altLang="zh-CN" dirty="0" smtClean="0"/>
              <a:t>D.</a:t>
            </a:r>
            <a:r>
              <a:rPr lang="zh-CN" altLang="en-US" dirty="0" smtClean="0"/>
              <a:t>为他人创作提供物质条件的人</a:t>
            </a:r>
            <a:endParaRPr lang="en-US" altLang="zh-CN" dirty="0"/>
          </a:p>
        </p:txBody>
      </p:sp>
    </p:spTree>
    <p:extLst>
      <p:ext uri="{BB962C8B-B14F-4D97-AF65-F5344CB8AC3E}">
        <p14:creationId xmlns:p14="http://schemas.microsoft.com/office/powerpoint/2010/main" val="35664734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smtClean="0"/>
              <a:t>1</a:t>
            </a:r>
            <a:r>
              <a:rPr lang="zh-CN" altLang="en-US" dirty="0" smtClean="0"/>
              <a:t>、简述商业方法专利的主要类型</a:t>
            </a:r>
            <a:endParaRPr lang="en-US" altLang="zh-CN" dirty="0"/>
          </a:p>
          <a:p>
            <a:pPr marL="0" indent="0">
              <a:buNone/>
            </a:pPr>
            <a:endParaRPr lang="en-US" altLang="zh-CN" dirty="0" smtClean="0"/>
          </a:p>
          <a:p>
            <a:pPr marL="0" indent="0">
              <a:buNone/>
            </a:pPr>
            <a:r>
              <a:rPr lang="en-US" altLang="zh-CN" dirty="0" smtClean="0"/>
              <a:t>2</a:t>
            </a:r>
            <a:r>
              <a:rPr lang="zh-CN" altLang="en-US" dirty="0" smtClean="0"/>
              <a:t>、权利管理电子信息侵权的构成有哪些？</a:t>
            </a:r>
            <a:endParaRPr lang="en-US" altLang="zh-CN" dirty="0" smtClean="0"/>
          </a:p>
          <a:p>
            <a:pPr marL="0" indent="0">
              <a:buNone/>
            </a:pPr>
            <a:endParaRPr lang="en-US" altLang="zh-CN" dirty="0"/>
          </a:p>
          <a:p>
            <a:pPr marL="0" indent="0">
              <a:buNone/>
            </a:pPr>
            <a:r>
              <a:rPr lang="en-US" altLang="zh-CN" dirty="0" smtClean="0"/>
              <a:t>3</a:t>
            </a:r>
            <a:r>
              <a:rPr lang="zh-CN" altLang="en-US" dirty="0" smtClean="0"/>
              <a:t>、简述网络服务提供者提供服务免除赔偿责任的情形</a:t>
            </a:r>
            <a:endParaRPr lang="en-US" altLang="zh-CN" dirty="0" smtClean="0"/>
          </a:p>
          <a:p>
            <a:pPr marL="0" indent="0">
              <a:buNone/>
            </a:pPr>
            <a:endParaRPr lang="en-US" altLang="zh-CN" dirty="0"/>
          </a:p>
          <a:p>
            <a:pPr marL="0" indent="0">
              <a:buNone/>
            </a:pPr>
            <a:r>
              <a:rPr lang="en-US" altLang="zh-CN" dirty="0" smtClean="0"/>
              <a:t>4</a:t>
            </a:r>
            <a:r>
              <a:rPr lang="zh-CN" altLang="en-US" dirty="0" smtClean="0"/>
              <a:t>、我国计算机软件著作权保护的权利内容有哪些？</a:t>
            </a:r>
            <a:endParaRPr lang="en-US" altLang="zh-CN" dirty="0"/>
          </a:p>
          <a:p>
            <a:pPr marL="0" indent="0">
              <a:buNone/>
            </a:pPr>
            <a:endParaRPr lang="zh-CN" altLang="en-US" dirty="0"/>
          </a:p>
        </p:txBody>
      </p:sp>
    </p:spTree>
    <p:extLst>
      <p:ext uri="{BB962C8B-B14F-4D97-AF65-F5344CB8AC3E}">
        <p14:creationId xmlns:p14="http://schemas.microsoft.com/office/powerpoint/2010/main" val="23061912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09</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第九章 信息技术</a:t>
            </a:r>
            <a:r>
              <a:rPr lang="zh-CN" altLang="en-US" dirty="0"/>
              <a:t>标准法律</a:t>
            </a:r>
            <a:r>
              <a:rPr lang="zh-CN" altLang="en-US" dirty="0" smtClean="0"/>
              <a:t>规范</a:t>
            </a:r>
            <a:endParaRPr lang="zh-CN" altLang="en-US" dirty="0"/>
          </a:p>
        </p:txBody>
      </p:sp>
    </p:spTree>
    <p:custDataLst>
      <p:tags r:id="rId1"/>
    </p:custDataLst>
    <p:extLst>
      <p:ext uri="{BB962C8B-B14F-4D97-AF65-F5344CB8AC3E}">
        <p14:creationId xmlns:p14="http://schemas.microsoft.com/office/powerpoint/2010/main" val="74509509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a:xfrm>
            <a:off x="1043608" y="1484784"/>
            <a:ext cx="7092950" cy="3168352"/>
          </a:xfrm>
        </p:spPr>
        <p:txBody>
          <a:bodyPr>
            <a:noAutofit/>
          </a:bodyPr>
          <a:lstStyle/>
          <a:p>
            <a:pPr algn="l">
              <a:spcBef>
                <a:spcPct val="0"/>
              </a:spcBef>
            </a:pPr>
            <a:r>
              <a:rPr lang="zh-CN" altLang="zh-CN" sz="3200" dirty="0" smtClean="0">
                <a:solidFill>
                  <a:schemeClr val="tx1"/>
                </a:solidFill>
                <a:ea typeface="宋体" charset="-122"/>
              </a:rPr>
              <a:t>学习要求</a:t>
            </a:r>
            <a:r>
              <a:rPr lang="zh-CN" altLang="en-US" sz="3200" dirty="0" smtClean="0">
                <a:solidFill>
                  <a:schemeClr val="tx1"/>
                </a:solidFill>
                <a:ea typeface="宋体" charset="-122"/>
              </a:rPr>
              <a:t>：</a:t>
            </a:r>
            <a:r>
              <a:rPr lang="zh-CN" altLang="zh-CN" sz="3200" dirty="0" smtClean="0">
                <a:solidFill>
                  <a:schemeClr val="tx1"/>
                </a:solidFill>
                <a:ea typeface="宋体" charset="-122"/>
              </a:rPr>
              <a:t>通过本章学习，了解集成电路布图设计的概念及其法律保护模式，了解集成电路布图设计保护条例，掌握布图设计专有权的主体与客体、取得与撤销及其期限与限制等内容。</a:t>
            </a:r>
          </a:p>
        </p:txBody>
      </p:sp>
    </p:spTree>
    <p:extLst>
      <p:ext uri="{BB962C8B-B14F-4D97-AF65-F5344CB8AC3E}">
        <p14:creationId xmlns:p14="http://schemas.microsoft.com/office/powerpoint/2010/main" val="936074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wipe(up)">
                                      <p:cBhvr>
                                        <p:cTn id="7" dur="500"/>
                                        <p:tgtEl>
                                          <p:spTgt spid="2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a:xfrm>
            <a:off x="251520" y="9427"/>
            <a:ext cx="5791200" cy="896938"/>
          </a:xfrm>
        </p:spPr>
        <p:txBody>
          <a:bodyPr>
            <a:normAutofit/>
          </a:bodyPr>
          <a:lstStyle/>
          <a:p>
            <a:r>
              <a:rPr lang="zh-CN" altLang="zh-CN" dirty="0" smtClean="0">
                <a:ea typeface="宋体" charset="-122"/>
              </a:rPr>
              <a:t>本章导语</a:t>
            </a:r>
            <a:endParaRPr lang="zh-CN" altLang="en-US" dirty="0" smtClean="0">
              <a:ea typeface="宋体" charset="-122"/>
            </a:endParaRPr>
          </a:p>
        </p:txBody>
      </p:sp>
      <p:sp>
        <p:nvSpPr>
          <p:cNvPr id="44034" name="内容占位符 2"/>
          <p:cNvSpPr>
            <a:spLocks noGrp="1"/>
          </p:cNvSpPr>
          <p:nvPr>
            <p:ph idx="1"/>
          </p:nvPr>
        </p:nvSpPr>
        <p:spPr/>
        <p:txBody>
          <a:bodyPr>
            <a:normAutofit fontScale="92500" lnSpcReduction="20000"/>
          </a:bodyPr>
          <a:lstStyle/>
          <a:p>
            <a:r>
              <a:rPr lang="zh-CN" altLang="zh-CN" sz="2400" dirty="0" smtClean="0">
                <a:latin typeface="仿宋_GB2312" pitchFamily="49" charset="-122"/>
                <a:ea typeface="仿宋_GB2312" pitchFamily="49" charset="-122"/>
              </a:rPr>
              <a:t>当前，以信息技术为代表的高新技术突飞猛进，信息技术和信息网络的结合与应用，孕育了大量的新兴产业，并为传统产业注入新的活力。集成电路的出现，极大地推进数字技术的迅速发展。集成电路又称半导体电路，是微电子技术的核心，也是整个信息产业的支柱。从</a:t>
            </a:r>
            <a:r>
              <a:rPr lang="en-US" altLang="zh-CN" sz="2400" dirty="0" smtClean="0">
                <a:latin typeface="仿宋_GB2312" pitchFamily="49" charset="-122"/>
                <a:ea typeface="仿宋_GB2312" pitchFamily="49" charset="-122"/>
              </a:rPr>
              <a:t>20 </a:t>
            </a:r>
            <a:r>
              <a:rPr lang="zh-CN" altLang="zh-CN" sz="2400" dirty="0" smtClean="0">
                <a:latin typeface="仿宋_GB2312" pitchFamily="49" charset="-122"/>
                <a:ea typeface="仿宋_GB2312" pitchFamily="49" charset="-122"/>
              </a:rPr>
              <a:t>世纪</a:t>
            </a:r>
            <a:r>
              <a:rPr lang="en-US" altLang="zh-CN" sz="2400" dirty="0" smtClean="0">
                <a:latin typeface="仿宋_GB2312" pitchFamily="49" charset="-122"/>
                <a:ea typeface="仿宋_GB2312" pitchFamily="49" charset="-122"/>
              </a:rPr>
              <a:t>80</a:t>
            </a:r>
            <a:r>
              <a:rPr lang="zh-CN" altLang="zh-CN" sz="2400" dirty="0" smtClean="0">
                <a:latin typeface="仿宋_GB2312" pitchFamily="49" charset="-122"/>
                <a:ea typeface="仿宋_GB2312" pitchFamily="49" charset="-122"/>
              </a:rPr>
              <a:t>年代中后期开始</a:t>
            </a:r>
            <a:r>
              <a:rPr lang="en-US" altLang="zh-CN" sz="2400" dirty="0" smtClean="0">
                <a:latin typeface="仿宋_GB2312" pitchFamily="49" charset="-122"/>
                <a:ea typeface="仿宋_GB2312" pitchFamily="49" charset="-122"/>
              </a:rPr>
              <a:t>,</a:t>
            </a:r>
            <a:r>
              <a:rPr lang="zh-CN" altLang="zh-CN" sz="2400" dirty="0" smtClean="0">
                <a:latin typeface="仿宋_GB2312" pitchFamily="49" charset="-122"/>
                <a:ea typeface="仿宋_GB2312" pitchFamily="49" charset="-122"/>
              </a:rPr>
              <a:t>随着集成电路工业在国家工业中比重的增加</a:t>
            </a:r>
            <a:r>
              <a:rPr lang="en-US" altLang="zh-CN" sz="2400" dirty="0" smtClean="0">
                <a:latin typeface="仿宋_GB2312" pitchFamily="49" charset="-122"/>
                <a:ea typeface="仿宋_GB2312" pitchFamily="49" charset="-122"/>
              </a:rPr>
              <a:t>,</a:t>
            </a:r>
            <a:r>
              <a:rPr lang="zh-CN" altLang="zh-CN" sz="2400" dirty="0" smtClean="0">
                <a:latin typeface="仿宋_GB2312" pitchFamily="49" charset="-122"/>
                <a:ea typeface="仿宋_GB2312" pitchFamily="49" charset="-122"/>
              </a:rPr>
              <a:t>各国都认识到保护集成电路知识产权对集成电路工业发展的重要性</a:t>
            </a:r>
            <a:r>
              <a:rPr lang="en-US" altLang="zh-CN" sz="2400" dirty="0" smtClean="0">
                <a:latin typeface="仿宋_GB2312" pitchFamily="49" charset="-122"/>
                <a:ea typeface="仿宋_GB2312" pitchFamily="49" charset="-122"/>
              </a:rPr>
              <a:t>,</a:t>
            </a:r>
            <a:r>
              <a:rPr lang="zh-CN" altLang="zh-CN" sz="2400" dirty="0" smtClean="0">
                <a:latin typeface="仿宋_GB2312" pitchFamily="49" charset="-122"/>
                <a:ea typeface="仿宋_GB2312" pitchFamily="49" charset="-122"/>
              </a:rPr>
              <a:t>并制定出相应的法律法规。如何完善集成电路的法律保护，已成为各国信息产业界重点关注的问题。集成电路布图设计的法律保护模式是怎样的？集成电路布图设计保护条例有哪些具体内容？这都是本章要讨论的问题。</a:t>
            </a:r>
          </a:p>
          <a:p>
            <a:endParaRPr lang="zh-CN" altLang="en-US" sz="2400" dirty="0" smtClean="0">
              <a:latin typeface="仿宋_GB2312" pitchFamily="49" charset="-122"/>
              <a:ea typeface="仿宋_GB2312" pitchFamily="49" charset="-122"/>
            </a:endParaRPr>
          </a:p>
        </p:txBody>
      </p:sp>
      <p:sp>
        <p:nvSpPr>
          <p:cNvPr id="4403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96837032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zh-CN" altLang="en-US" smtClean="0">
                <a:ea typeface="宋体" charset="-122"/>
              </a:rPr>
              <a:t>本章概要</a:t>
            </a:r>
            <a:endParaRPr lang="en-US" altLang="zh-CN" smtClean="0">
              <a:ea typeface="宋体" charset="-122"/>
            </a:endParaRPr>
          </a:p>
        </p:txBody>
      </p:sp>
      <p:grpSp>
        <p:nvGrpSpPr>
          <p:cNvPr id="45058" name="Group 3"/>
          <p:cNvGrpSpPr>
            <a:grpSpLocks/>
          </p:cNvGrpSpPr>
          <p:nvPr/>
        </p:nvGrpSpPr>
        <p:grpSpPr bwMode="auto">
          <a:xfrm>
            <a:off x="1979613" y="2133600"/>
            <a:ext cx="6048375" cy="1008063"/>
            <a:chOff x="1296" y="1824"/>
            <a:chExt cx="3054" cy="432"/>
          </a:xfrm>
        </p:grpSpPr>
        <p:sp>
          <p:nvSpPr>
            <p:cNvPr id="158724" name="AutoShape 4"/>
            <p:cNvSpPr>
              <a:spLocks noChangeArrowheads="1"/>
            </p:cNvSpPr>
            <p:nvPr/>
          </p:nvSpPr>
          <p:spPr bwMode="gray">
            <a:xfrm>
              <a:off x="1536" y="1899"/>
              <a:ext cx="2737"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45066" name="AutoShape 5"/>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45067" name="Text Box 6"/>
            <p:cNvSpPr txBox="1">
              <a:spLocks noChangeArrowheads="1"/>
            </p:cNvSpPr>
            <p:nvPr/>
          </p:nvSpPr>
          <p:spPr bwMode="gray">
            <a:xfrm>
              <a:off x="1680" y="1934"/>
              <a:ext cx="2670" cy="198"/>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集成电路布图设计及其法律保护模式</a:t>
              </a:r>
            </a:p>
          </p:txBody>
        </p:sp>
        <p:sp>
          <p:nvSpPr>
            <p:cNvPr id="45068" name="Text Box 7"/>
            <p:cNvSpPr txBox="1">
              <a:spLocks noChangeArrowheads="1"/>
            </p:cNvSpPr>
            <p:nvPr/>
          </p:nvSpPr>
          <p:spPr bwMode="gray">
            <a:xfrm>
              <a:off x="1405" y="1917"/>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1</a:t>
              </a:r>
            </a:p>
          </p:txBody>
        </p:sp>
      </p:grpSp>
      <p:grpSp>
        <p:nvGrpSpPr>
          <p:cNvPr id="45059" name="Group 8"/>
          <p:cNvGrpSpPr>
            <a:grpSpLocks/>
          </p:cNvGrpSpPr>
          <p:nvPr/>
        </p:nvGrpSpPr>
        <p:grpSpPr bwMode="auto">
          <a:xfrm>
            <a:off x="2051050" y="3500438"/>
            <a:ext cx="5976938" cy="1008062"/>
            <a:chOff x="1296" y="1824"/>
            <a:chExt cx="3013" cy="432"/>
          </a:xfrm>
        </p:grpSpPr>
        <p:sp>
          <p:nvSpPr>
            <p:cNvPr id="158729" name="AutoShape 9"/>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45062" name="AutoShape 10"/>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45063" name="Text Box 11"/>
            <p:cNvSpPr txBox="1">
              <a:spLocks noChangeArrowheads="1"/>
            </p:cNvSpPr>
            <p:nvPr/>
          </p:nvSpPr>
          <p:spPr bwMode="gray">
            <a:xfrm>
              <a:off x="1680" y="1934"/>
              <a:ext cx="2629" cy="231"/>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集成电路布图设计保护条例</a:t>
              </a:r>
            </a:p>
          </p:txBody>
        </p:sp>
        <p:sp>
          <p:nvSpPr>
            <p:cNvPr id="45064" name="Text Box 12"/>
            <p:cNvSpPr txBox="1">
              <a:spLocks noChangeArrowheads="1"/>
            </p:cNvSpPr>
            <p:nvPr/>
          </p:nvSpPr>
          <p:spPr bwMode="gray">
            <a:xfrm>
              <a:off x="1405" y="1917"/>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2</a:t>
              </a:r>
            </a:p>
          </p:txBody>
        </p:sp>
      </p:grpSp>
      <p:sp>
        <p:nvSpPr>
          <p:cNvPr id="45060" name="日期占位符 12"/>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16989101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0" y="198438"/>
            <a:ext cx="7524750" cy="709612"/>
          </a:xfrm>
        </p:spPr>
        <p:txBody>
          <a:bodyPr>
            <a:normAutofit/>
          </a:bodyPr>
          <a:lstStyle/>
          <a:p>
            <a:r>
              <a:rPr lang="zh-CN" altLang="zh-CN" sz="2000" b="1" dirty="0" smtClean="0">
                <a:ea typeface="宋体" charset="-122"/>
              </a:rPr>
              <a:t>第一节 集成电路布图设计及其法律保护模式</a:t>
            </a:r>
            <a:endParaRPr lang="en-US" altLang="zh-CN" sz="2000" b="1" dirty="0" smtClean="0">
              <a:solidFill>
                <a:schemeClr val="accent1"/>
              </a:solidFill>
              <a:ea typeface="宋体" charset="-122"/>
            </a:endParaRPr>
          </a:p>
        </p:txBody>
      </p:sp>
      <p:grpSp>
        <p:nvGrpSpPr>
          <p:cNvPr id="46082" name="Group 3"/>
          <p:cNvGrpSpPr>
            <a:grpSpLocks/>
          </p:cNvGrpSpPr>
          <p:nvPr/>
        </p:nvGrpSpPr>
        <p:grpSpPr bwMode="auto">
          <a:xfrm>
            <a:off x="1828800" y="2024063"/>
            <a:ext cx="5983288" cy="684212"/>
            <a:chOff x="1152" y="1275"/>
            <a:chExt cx="3408" cy="419"/>
          </a:xfrm>
        </p:grpSpPr>
        <p:grpSp>
          <p:nvGrpSpPr>
            <p:cNvPr id="46109" name="Group 4"/>
            <p:cNvGrpSpPr>
              <a:grpSpLocks/>
            </p:cNvGrpSpPr>
            <p:nvPr/>
          </p:nvGrpSpPr>
          <p:grpSpPr bwMode="auto">
            <a:xfrm>
              <a:off x="1152" y="1275"/>
              <a:ext cx="480" cy="419"/>
              <a:chOff x="1110" y="2656"/>
              <a:chExt cx="1549" cy="1351"/>
            </a:xfrm>
          </p:grpSpPr>
          <p:sp>
            <p:nvSpPr>
              <p:cNvPr id="46113" name="AutoShape 5"/>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latin typeface="Verdana" pitchFamily="34" charset="0"/>
                </a:endParaRPr>
              </a:p>
            </p:txBody>
          </p:sp>
          <p:sp>
            <p:nvSpPr>
              <p:cNvPr id="46114" name="AutoShape 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latin typeface="Verdana" pitchFamily="34" charset="0"/>
                </a:endParaRPr>
              </a:p>
            </p:txBody>
          </p:sp>
          <p:sp>
            <p:nvSpPr>
              <p:cNvPr id="2" name="AutoShape 7"/>
              <p:cNvSpPr>
                <a:spLocks noChangeArrowheads="1"/>
              </p:cNvSpPr>
              <p:nvPr/>
            </p:nvSpPr>
            <p:spPr bwMode="gray">
              <a:xfrm>
                <a:off x="1200" y="2737"/>
                <a:ext cx="1348" cy="116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sp>
          <p:nvSpPr>
            <p:cNvPr id="46110" name="Line 8"/>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p:spPr>
          <p:txBody>
            <a:bodyPr wrap="none" anchor="ctr"/>
            <a:lstStyle/>
            <a:p>
              <a:endParaRPr lang="zh-CN" altLang="en-US"/>
            </a:p>
          </p:txBody>
        </p:sp>
        <p:sp>
          <p:nvSpPr>
            <p:cNvPr id="3" name="Text Box 9"/>
            <p:cNvSpPr txBox="1">
              <a:spLocks noChangeArrowheads="1"/>
            </p:cNvSpPr>
            <p:nvPr/>
          </p:nvSpPr>
          <p:spPr bwMode="auto">
            <a:xfrm>
              <a:off x="1610" y="1344"/>
              <a:ext cx="2650" cy="291"/>
            </a:xfrm>
            <a:prstGeom prst="rect">
              <a:avLst/>
            </a:prstGeom>
            <a:noFill/>
            <a:ln w="9525" algn="ctr">
              <a:noFill/>
              <a:miter lim="800000"/>
              <a:headEnd/>
              <a:tailEnd/>
            </a:ln>
          </p:spPr>
          <p:txBody>
            <a:bodyPr wrap="none">
              <a:spAutoFit/>
            </a:bodyPr>
            <a:lstStyle/>
            <a:p>
              <a:r>
                <a:rPr lang="zh-CN" altLang="zh-CN" sz="2400" b="1">
                  <a:latin typeface="仿宋_GB2312" pitchFamily="49" charset="-122"/>
                  <a:ea typeface="仿宋_GB2312" pitchFamily="49" charset="-122"/>
                </a:rPr>
                <a:t>一、集成电路布图设计的概念</a:t>
              </a:r>
            </a:p>
          </p:txBody>
        </p:sp>
        <p:sp>
          <p:nvSpPr>
            <p:cNvPr id="46112" name="Text Box 10"/>
            <p:cNvSpPr txBox="1">
              <a:spLocks noChangeArrowheads="1"/>
            </p:cNvSpPr>
            <p:nvPr/>
          </p:nvSpPr>
          <p:spPr bwMode="gray">
            <a:xfrm>
              <a:off x="1276" y="1337"/>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latin typeface="Verdana" pitchFamily="34" charset="0"/>
                </a:rPr>
                <a:t>1</a:t>
              </a:r>
            </a:p>
          </p:txBody>
        </p:sp>
      </p:grpSp>
      <p:grpSp>
        <p:nvGrpSpPr>
          <p:cNvPr id="46083" name="Group 11"/>
          <p:cNvGrpSpPr>
            <a:grpSpLocks/>
          </p:cNvGrpSpPr>
          <p:nvPr/>
        </p:nvGrpSpPr>
        <p:grpSpPr bwMode="auto">
          <a:xfrm>
            <a:off x="1828800" y="2938463"/>
            <a:ext cx="5983288" cy="665162"/>
            <a:chOff x="1152" y="1851"/>
            <a:chExt cx="3408" cy="419"/>
          </a:xfrm>
        </p:grpSpPr>
        <p:grpSp>
          <p:nvGrpSpPr>
            <p:cNvPr id="46102" name="Group 12"/>
            <p:cNvGrpSpPr>
              <a:grpSpLocks/>
            </p:cNvGrpSpPr>
            <p:nvPr/>
          </p:nvGrpSpPr>
          <p:grpSpPr bwMode="auto">
            <a:xfrm>
              <a:off x="1152" y="1851"/>
              <a:ext cx="480" cy="419"/>
              <a:chOff x="3174" y="2656"/>
              <a:chExt cx="1549" cy="1351"/>
            </a:xfrm>
          </p:grpSpPr>
          <p:sp>
            <p:nvSpPr>
              <p:cNvPr id="46106" name="AutoShape 13"/>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latin typeface="Verdana" pitchFamily="34" charset="0"/>
                </a:endParaRPr>
              </a:p>
            </p:txBody>
          </p:sp>
          <p:sp>
            <p:nvSpPr>
              <p:cNvPr id="46107" name="AutoShape 1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latin typeface="Verdana" pitchFamily="34" charset="0"/>
                </a:endParaRPr>
              </a:p>
            </p:txBody>
          </p:sp>
          <p:sp>
            <p:nvSpPr>
              <p:cNvPr id="4" name="AutoShape 15"/>
              <p:cNvSpPr>
                <a:spLocks noChangeArrowheads="1"/>
              </p:cNvSpPr>
              <p:nvPr/>
            </p:nvSpPr>
            <p:spPr bwMode="gray">
              <a:xfrm>
                <a:off x="3264" y="2737"/>
                <a:ext cx="1348"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sp>
          <p:nvSpPr>
            <p:cNvPr id="5" name="Line 16"/>
            <p:cNvSpPr>
              <a:spLocks noChangeShapeType="1"/>
            </p:cNvSpPr>
            <p:nvPr/>
          </p:nvSpPr>
          <p:spPr bwMode="auto">
            <a:xfrm>
              <a:off x="1536" y="2235"/>
              <a:ext cx="3024" cy="0"/>
            </a:xfrm>
            <a:prstGeom prst="line">
              <a:avLst/>
            </a:prstGeom>
            <a:noFill/>
            <a:ln w="25400">
              <a:solidFill>
                <a:schemeClr val="tx2"/>
              </a:solidFill>
              <a:prstDash val="sysDot"/>
              <a:round/>
              <a:headEnd/>
              <a:tailEnd type="oval" w="med" len="med"/>
            </a:ln>
          </p:spPr>
          <p:txBody>
            <a:bodyPr wrap="none" anchor="ctr"/>
            <a:lstStyle/>
            <a:p>
              <a:endParaRPr lang="zh-CN" altLang="en-US"/>
            </a:p>
          </p:txBody>
        </p:sp>
        <p:sp>
          <p:nvSpPr>
            <p:cNvPr id="46104" name="Text Box 17"/>
            <p:cNvSpPr txBox="1">
              <a:spLocks noChangeArrowheads="1"/>
            </p:cNvSpPr>
            <p:nvPr/>
          </p:nvSpPr>
          <p:spPr bwMode="auto">
            <a:xfrm>
              <a:off x="1610" y="1888"/>
              <a:ext cx="2650" cy="291"/>
            </a:xfrm>
            <a:prstGeom prst="rect">
              <a:avLst/>
            </a:prstGeom>
            <a:noFill/>
            <a:ln w="9525" algn="ctr">
              <a:noFill/>
              <a:miter lim="800000"/>
              <a:headEnd/>
              <a:tailEnd/>
            </a:ln>
          </p:spPr>
          <p:txBody>
            <a:bodyPr wrap="none">
              <a:spAutoFit/>
            </a:bodyPr>
            <a:lstStyle/>
            <a:p>
              <a:r>
                <a:rPr lang="zh-CN" altLang="zh-CN" sz="2400" b="1">
                  <a:latin typeface="仿宋_GB2312" pitchFamily="49" charset="-122"/>
                  <a:ea typeface="仿宋_GB2312" pitchFamily="49" charset="-122"/>
                </a:rPr>
                <a:t>二、集成电路布图设计的特点</a:t>
              </a:r>
            </a:p>
          </p:txBody>
        </p:sp>
        <p:sp>
          <p:nvSpPr>
            <p:cNvPr id="46105" name="Text Box 18"/>
            <p:cNvSpPr txBox="1">
              <a:spLocks noChangeArrowheads="1"/>
            </p:cNvSpPr>
            <p:nvPr/>
          </p:nvSpPr>
          <p:spPr bwMode="gray">
            <a:xfrm>
              <a:off x="1276" y="1913"/>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latin typeface="Verdana" pitchFamily="34" charset="0"/>
                </a:rPr>
                <a:t>2</a:t>
              </a:r>
            </a:p>
          </p:txBody>
        </p:sp>
      </p:grpSp>
      <p:grpSp>
        <p:nvGrpSpPr>
          <p:cNvPr id="46084" name="Group 19"/>
          <p:cNvGrpSpPr>
            <a:grpSpLocks/>
          </p:cNvGrpSpPr>
          <p:nvPr/>
        </p:nvGrpSpPr>
        <p:grpSpPr bwMode="auto">
          <a:xfrm>
            <a:off x="1828800" y="3835400"/>
            <a:ext cx="6799263" cy="746125"/>
            <a:chOff x="1152" y="2413"/>
            <a:chExt cx="3860" cy="419"/>
          </a:xfrm>
        </p:grpSpPr>
        <p:grpSp>
          <p:nvGrpSpPr>
            <p:cNvPr id="46095" name="Group 20"/>
            <p:cNvGrpSpPr>
              <a:grpSpLocks/>
            </p:cNvGrpSpPr>
            <p:nvPr/>
          </p:nvGrpSpPr>
          <p:grpSpPr bwMode="auto">
            <a:xfrm>
              <a:off x="1152" y="2413"/>
              <a:ext cx="480" cy="419"/>
              <a:chOff x="1110" y="2656"/>
              <a:chExt cx="1549" cy="1351"/>
            </a:xfrm>
          </p:grpSpPr>
          <p:sp>
            <p:nvSpPr>
              <p:cNvPr id="46099" name="AutoShape 21"/>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latin typeface="Verdana" pitchFamily="34" charset="0"/>
                </a:endParaRPr>
              </a:p>
            </p:txBody>
          </p:sp>
          <p:sp>
            <p:nvSpPr>
              <p:cNvPr id="46100" name="AutoShape 22"/>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latin typeface="Verdana" pitchFamily="34" charset="0"/>
                </a:endParaRPr>
              </a:p>
            </p:txBody>
          </p:sp>
          <p:sp>
            <p:nvSpPr>
              <p:cNvPr id="46103" name="AutoShape 23"/>
              <p:cNvSpPr>
                <a:spLocks noChangeArrowheads="1"/>
              </p:cNvSpPr>
              <p:nvPr/>
            </p:nvSpPr>
            <p:spPr bwMode="gray">
              <a:xfrm>
                <a:off x="1200" y="2736"/>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sp>
          <p:nvSpPr>
            <p:cNvPr id="46096" name="Line 24"/>
            <p:cNvSpPr>
              <a:spLocks noChangeShapeType="1"/>
            </p:cNvSpPr>
            <p:nvPr/>
          </p:nvSpPr>
          <p:spPr bwMode="auto">
            <a:xfrm>
              <a:off x="1536" y="2797"/>
              <a:ext cx="3024" cy="0"/>
            </a:xfrm>
            <a:prstGeom prst="line">
              <a:avLst/>
            </a:prstGeom>
            <a:noFill/>
            <a:ln w="25400">
              <a:solidFill>
                <a:schemeClr val="tx2"/>
              </a:solidFill>
              <a:prstDash val="sysDot"/>
              <a:round/>
              <a:headEnd/>
              <a:tailEnd type="oval" w="med" len="med"/>
            </a:ln>
          </p:spPr>
          <p:txBody>
            <a:bodyPr wrap="none" anchor="ctr"/>
            <a:lstStyle/>
            <a:p>
              <a:endParaRPr lang="zh-CN" altLang="en-US"/>
            </a:p>
          </p:txBody>
        </p:sp>
        <p:sp>
          <p:nvSpPr>
            <p:cNvPr id="46097" name="Text Box 25"/>
            <p:cNvSpPr txBox="1">
              <a:spLocks noChangeArrowheads="1"/>
            </p:cNvSpPr>
            <p:nvPr/>
          </p:nvSpPr>
          <p:spPr bwMode="auto">
            <a:xfrm>
              <a:off x="1565" y="2468"/>
              <a:ext cx="3447" cy="240"/>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三、集成电路布图设计法律保护的理由</a:t>
              </a:r>
            </a:p>
          </p:txBody>
        </p:sp>
        <p:sp>
          <p:nvSpPr>
            <p:cNvPr id="46098" name="Text Box 26"/>
            <p:cNvSpPr txBox="1">
              <a:spLocks noChangeArrowheads="1"/>
            </p:cNvSpPr>
            <p:nvPr/>
          </p:nvSpPr>
          <p:spPr bwMode="gray">
            <a:xfrm>
              <a:off x="1276" y="2475"/>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latin typeface="Verdana" pitchFamily="34" charset="0"/>
                </a:rPr>
                <a:t>3</a:t>
              </a:r>
            </a:p>
          </p:txBody>
        </p:sp>
      </p:grpSp>
      <p:grpSp>
        <p:nvGrpSpPr>
          <p:cNvPr id="46085" name="Group 27"/>
          <p:cNvGrpSpPr>
            <a:grpSpLocks/>
          </p:cNvGrpSpPr>
          <p:nvPr/>
        </p:nvGrpSpPr>
        <p:grpSpPr bwMode="auto">
          <a:xfrm>
            <a:off x="1828800" y="4745038"/>
            <a:ext cx="6056313" cy="700087"/>
            <a:chOff x="1152" y="2989"/>
            <a:chExt cx="3408" cy="419"/>
          </a:xfrm>
        </p:grpSpPr>
        <p:grpSp>
          <p:nvGrpSpPr>
            <p:cNvPr id="46088" name="Group 28"/>
            <p:cNvGrpSpPr>
              <a:grpSpLocks/>
            </p:cNvGrpSpPr>
            <p:nvPr/>
          </p:nvGrpSpPr>
          <p:grpSpPr bwMode="auto">
            <a:xfrm>
              <a:off x="1152" y="2989"/>
              <a:ext cx="480" cy="419"/>
              <a:chOff x="3174" y="2656"/>
              <a:chExt cx="1549" cy="1351"/>
            </a:xfrm>
          </p:grpSpPr>
          <p:sp>
            <p:nvSpPr>
              <p:cNvPr id="46092" name="AutoShape 29"/>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latin typeface="Verdana" pitchFamily="34" charset="0"/>
                </a:endParaRPr>
              </a:p>
            </p:txBody>
          </p:sp>
          <p:sp>
            <p:nvSpPr>
              <p:cNvPr id="46093" name="AutoShape 30"/>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latin typeface="Verdana" pitchFamily="34" charset="0"/>
                </a:endParaRPr>
              </a:p>
            </p:txBody>
          </p:sp>
          <p:sp>
            <p:nvSpPr>
              <p:cNvPr id="46111" name="AutoShape 31"/>
              <p:cNvSpPr>
                <a:spLocks noChangeArrowheads="1"/>
              </p:cNvSpPr>
              <p:nvPr/>
            </p:nvSpPr>
            <p:spPr bwMode="gray">
              <a:xfrm>
                <a:off x="3263" y="2736"/>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sp>
          <p:nvSpPr>
            <p:cNvPr id="46089" name="Line 32"/>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p:spPr>
          <p:txBody>
            <a:bodyPr wrap="none" anchor="ctr"/>
            <a:lstStyle/>
            <a:p>
              <a:endParaRPr lang="zh-CN" altLang="en-US"/>
            </a:p>
          </p:txBody>
        </p:sp>
        <p:sp>
          <p:nvSpPr>
            <p:cNvPr id="46090" name="Text Box 33"/>
            <p:cNvSpPr txBox="1">
              <a:spLocks noChangeArrowheads="1"/>
            </p:cNvSpPr>
            <p:nvPr/>
          </p:nvSpPr>
          <p:spPr bwMode="auto">
            <a:xfrm>
              <a:off x="1548" y="3022"/>
              <a:ext cx="2966" cy="291"/>
            </a:xfrm>
            <a:prstGeom prst="rect">
              <a:avLst/>
            </a:prstGeom>
            <a:noFill/>
            <a:ln w="9525" algn="ctr">
              <a:noFill/>
              <a:miter lim="800000"/>
              <a:headEnd/>
              <a:tailEnd/>
            </a:ln>
          </p:spPr>
          <p:txBody>
            <a:bodyPr wrap="none">
              <a:spAutoFit/>
            </a:bodyPr>
            <a:lstStyle/>
            <a:p>
              <a:r>
                <a:rPr lang="zh-CN" altLang="zh-CN" sz="2400" b="1">
                  <a:latin typeface="仿宋_GB2312" pitchFamily="49" charset="-122"/>
                  <a:ea typeface="仿宋_GB2312" pitchFamily="49" charset="-122"/>
                </a:rPr>
                <a:t>四、集成电路布图设计法律保护的模式</a:t>
              </a:r>
            </a:p>
          </p:txBody>
        </p:sp>
        <p:sp>
          <p:nvSpPr>
            <p:cNvPr id="46091" name="Text Box 34"/>
            <p:cNvSpPr txBox="1">
              <a:spLocks noChangeArrowheads="1"/>
            </p:cNvSpPr>
            <p:nvPr/>
          </p:nvSpPr>
          <p:spPr bwMode="gray">
            <a:xfrm>
              <a:off x="1276" y="3051"/>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latin typeface="Verdana" pitchFamily="34" charset="0"/>
                </a:rPr>
                <a:t>4</a:t>
              </a:r>
            </a:p>
          </p:txBody>
        </p:sp>
      </p:grpSp>
      <p:sp>
        <p:nvSpPr>
          <p:cNvPr id="46086" name="Text Box 35"/>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sp>
        <p:nvSpPr>
          <p:cNvPr id="46087" name="日期占位符 35"/>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280589556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a:xfrm>
            <a:off x="0" y="0"/>
            <a:ext cx="6115050" cy="968375"/>
          </a:xfrm>
        </p:spPr>
        <p:txBody>
          <a:bodyPr>
            <a:noAutofit/>
          </a:bodyPr>
          <a:lstStyle/>
          <a:p>
            <a:r>
              <a:rPr lang="zh-CN" altLang="zh-CN" sz="2800" b="1" dirty="0" smtClean="0">
                <a:latin typeface="仿宋_GB2312" pitchFamily="49" charset="-122"/>
                <a:ea typeface="仿宋_GB2312" pitchFamily="49" charset="-122"/>
              </a:rPr>
              <a:t>一、集成电路布图设计的概念</a:t>
            </a:r>
            <a:endParaRPr lang="zh-CN" altLang="en-US" sz="2800" b="1" dirty="0" smtClean="0">
              <a:ea typeface="宋体" charset="-122"/>
            </a:endParaRPr>
          </a:p>
        </p:txBody>
      </p:sp>
      <p:sp>
        <p:nvSpPr>
          <p:cNvPr id="3" name="内容占位符 2"/>
          <p:cNvSpPr>
            <a:spLocks noGrp="1"/>
          </p:cNvSpPr>
          <p:nvPr>
            <p:ph idx="1"/>
          </p:nvPr>
        </p:nvSpPr>
        <p:spPr/>
        <p:txBody>
          <a:bodyPr>
            <a:normAutofit fontScale="92500" lnSpcReduction="20000"/>
          </a:bodyPr>
          <a:lstStyle/>
          <a:p>
            <a:pPr>
              <a:defRPr/>
            </a:pPr>
            <a:r>
              <a:rPr lang="zh-CN" altLang="zh-CN" sz="2400" dirty="0">
                <a:latin typeface="仿宋_GB2312" pitchFamily="49" charset="-122"/>
                <a:ea typeface="仿宋_GB2312" pitchFamily="49" charset="-122"/>
              </a:rPr>
              <a:t>《集成电路知识产权条约》第</a:t>
            </a:r>
            <a:r>
              <a:rPr lang="en-US" altLang="zh-CN" sz="2400" dirty="0">
                <a:latin typeface="仿宋_GB2312" pitchFamily="49" charset="-122"/>
                <a:ea typeface="仿宋_GB2312" pitchFamily="49" charset="-122"/>
              </a:rPr>
              <a:t>2</a:t>
            </a:r>
            <a:r>
              <a:rPr lang="zh-CN" altLang="zh-CN" sz="2400" dirty="0">
                <a:latin typeface="仿宋_GB2312" pitchFamily="49" charset="-122"/>
                <a:ea typeface="仿宋_GB2312" pitchFamily="49" charset="-122"/>
              </a:rPr>
              <a:t>条规定</a:t>
            </a:r>
            <a:r>
              <a:rPr lang="zh-CN" altLang="zh-CN" sz="2400" dirty="0" smtClean="0">
                <a:latin typeface="仿宋_GB2312" pitchFamily="49" charset="-122"/>
                <a:ea typeface="仿宋_GB2312" pitchFamily="49" charset="-122"/>
              </a:rPr>
              <a:t>：</a:t>
            </a:r>
            <a:r>
              <a:rPr lang="zh-CN" altLang="en-US" sz="2400" dirty="0" smtClean="0">
                <a:latin typeface="仿宋_GB2312" pitchFamily="49" charset="-122"/>
                <a:ea typeface="仿宋_GB2312" pitchFamily="49" charset="-122"/>
              </a:rPr>
              <a:t>集成电路布图设计</a:t>
            </a:r>
            <a:r>
              <a:rPr lang="zh-CN" altLang="zh-CN" sz="2400" dirty="0" smtClean="0">
                <a:latin typeface="仿宋_GB2312" pitchFamily="49" charset="-122"/>
                <a:ea typeface="仿宋_GB2312" pitchFamily="49" charset="-122"/>
              </a:rPr>
              <a:t>是</a:t>
            </a:r>
            <a:r>
              <a:rPr lang="zh-CN" altLang="zh-CN" sz="2400" dirty="0">
                <a:latin typeface="仿宋_GB2312" pitchFamily="49" charset="-122"/>
                <a:ea typeface="仿宋_GB2312" pitchFamily="49" charset="-122"/>
              </a:rPr>
              <a:t>指集成电路中多个元件，其中至少有一个是有源元件，和其部分或全部集成电路互连的三维配置，或者是指为集成电路的制造而准备的这样的三维配置。我国《条例》第</a:t>
            </a:r>
            <a:r>
              <a:rPr lang="en-US" altLang="zh-CN" sz="2400" dirty="0">
                <a:latin typeface="仿宋_GB2312" pitchFamily="49" charset="-122"/>
                <a:ea typeface="仿宋_GB2312" pitchFamily="49" charset="-122"/>
              </a:rPr>
              <a:t>2</a:t>
            </a:r>
            <a:r>
              <a:rPr lang="zh-CN" altLang="zh-CN" sz="2400" dirty="0">
                <a:latin typeface="仿宋_GB2312" pitchFamily="49" charset="-122"/>
                <a:ea typeface="仿宋_GB2312" pitchFamily="49" charset="-122"/>
              </a:rPr>
              <a:t>条中规定</a:t>
            </a:r>
            <a:r>
              <a:rPr lang="zh-CN" altLang="zh-CN" sz="2400" dirty="0" smtClean="0">
                <a:latin typeface="仿宋_GB2312" pitchFamily="49" charset="-122"/>
                <a:ea typeface="仿宋_GB2312" pitchFamily="49" charset="-122"/>
              </a:rPr>
              <a:t>：</a:t>
            </a:r>
            <a:r>
              <a:rPr lang="zh-CN" altLang="zh-CN" sz="2400" dirty="0">
                <a:latin typeface="仿宋_GB2312" pitchFamily="49" charset="-122"/>
                <a:ea typeface="仿宋_GB2312" pitchFamily="49" charset="-122"/>
              </a:rPr>
              <a:t>集成电路布图设计</a:t>
            </a:r>
            <a:r>
              <a:rPr lang="zh-CN" altLang="zh-CN" sz="2400" dirty="0" smtClean="0">
                <a:latin typeface="仿宋_GB2312" pitchFamily="49" charset="-122"/>
                <a:ea typeface="仿宋_GB2312" pitchFamily="49" charset="-122"/>
              </a:rPr>
              <a:t>是</a:t>
            </a:r>
            <a:r>
              <a:rPr lang="zh-CN" altLang="zh-CN" sz="2400" dirty="0">
                <a:latin typeface="仿宋_GB2312" pitchFamily="49" charset="-122"/>
                <a:ea typeface="仿宋_GB2312" pitchFamily="49" charset="-122"/>
              </a:rPr>
              <a:t>指集成电路中至少有一个是有源元件的两个以上元件和部分或者全部互连线路的三维配置，或者为制造集成电路而准备的上述三维配置。这种设计与集成电路中部分或者全部元件的立体配置有关</a:t>
            </a:r>
            <a:r>
              <a:rPr lang="en-US" altLang="zh-CN" sz="2400" dirty="0">
                <a:latin typeface="仿宋_GB2312" pitchFamily="49" charset="-122"/>
                <a:ea typeface="仿宋_GB2312" pitchFamily="49" charset="-122"/>
              </a:rPr>
              <a:t>,</a:t>
            </a:r>
            <a:r>
              <a:rPr lang="zh-CN" altLang="zh-CN" sz="2400" dirty="0">
                <a:latin typeface="仿宋_GB2312" pitchFamily="49" charset="-122"/>
                <a:ea typeface="仿宋_GB2312" pitchFamily="49" charset="-122"/>
              </a:rPr>
              <a:t>通俗地说就是各个元件在集成电路中的配置图。布图设计是集成电路的核心，因而保护集成电路知识产权的重点</a:t>
            </a:r>
            <a:r>
              <a:rPr lang="zh-CN" altLang="zh-CN" sz="2400" strike="dblStrike" dirty="0">
                <a:latin typeface="仿宋_GB2312" pitchFamily="49" charset="-122"/>
                <a:ea typeface="仿宋_GB2312" pitchFamily="49" charset="-122"/>
              </a:rPr>
              <a:t>也</a:t>
            </a:r>
            <a:r>
              <a:rPr lang="zh-CN" altLang="zh-CN" sz="2400" dirty="0">
                <a:latin typeface="仿宋_GB2312" pitchFamily="49" charset="-122"/>
                <a:ea typeface="仿宋_GB2312" pitchFamily="49" charset="-122"/>
              </a:rPr>
              <a:t>在于保护布图设计。</a:t>
            </a:r>
          </a:p>
          <a:p>
            <a:pPr>
              <a:defRPr/>
            </a:pPr>
            <a:endParaRPr lang="zh-CN" altLang="en-US" sz="2400" dirty="0">
              <a:latin typeface="仿宋_GB2312" pitchFamily="49" charset="-122"/>
              <a:ea typeface="仿宋_GB2312" pitchFamily="49" charset="-122"/>
            </a:endParaRPr>
          </a:p>
        </p:txBody>
      </p:sp>
      <p:sp>
        <p:nvSpPr>
          <p:cNvPr id="4710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32684242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AutoShape 3"/>
          <p:cNvSpPr>
            <a:spLocks noChangeArrowheads="1"/>
          </p:cNvSpPr>
          <p:nvPr/>
        </p:nvSpPr>
        <p:spPr bwMode="gray">
          <a:xfrm>
            <a:off x="2044700" y="3733800"/>
            <a:ext cx="5853113" cy="1289050"/>
          </a:xfrm>
          <a:prstGeom prst="roundRect">
            <a:avLst>
              <a:gd name="adj" fmla="val 16227"/>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w="12700"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88" name="AutoShape 4"/>
          <p:cNvSpPr>
            <a:spLocks noChangeArrowheads="1"/>
          </p:cNvSpPr>
          <p:nvPr/>
        </p:nvSpPr>
        <p:spPr bwMode="gray">
          <a:xfrm>
            <a:off x="1979712" y="4293096"/>
            <a:ext cx="5853113" cy="1225550"/>
          </a:xfrm>
          <a:prstGeom prst="roundRect">
            <a:avLst>
              <a:gd name="adj" fmla="val 22019"/>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8138" name="Rectangle 5"/>
          <p:cNvSpPr>
            <a:spLocks noChangeArrowheads="1"/>
          </p:cNvSpPr>
          <p:nvPr/>
        </p:nvSpPr>
        <p:spPr bwMode="gray">
          <a:xfrm>
            <a:off x="4211638" y="1412875"/>
            <a:ext cx="4932362" cy="1200150"/>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配置方式本身是无形的、抽象的，是人类智慧的体现，但它可以通过有形的载体表现出来而为人所感知。</a:t>
            </a:r>
            <a:endParaRPr lang="en-US" altLang="zh-CN" sz="2400" b="1">
              <a:solidFill>
                <a:srgbClr val="080808"/>
              </a:solidFill>
              <a:latin typeface="仿宋_GB2312" pitchFamily="49" charset="-122"/>
              <a:ea typeface="仿宋_GB2312" pitchFamily="49" charset="-122"/>
            </a:endParaRPr>
          </a:p>
        </p:txBody>
      </p:sp>
      <p:sp>
        <p:nvSpPr>
          <p:cNvPr id="41991" name="AutoShape 7"/>
          <p:cNvSpPr>
            <a:spLocks noChangeArrowheads="1"/>
          </p:cNvSpPr>
          <p:nvPr/>
        </p:nvSpPr>
        <p:spPr bwMode="gray">
          <a:xfrm>
            <a:off x="2268538" y="1484313"/>
            <a:ext cx="1806575" cy="930275"/>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3" name="Rectangle 9"/>
          <p:cNvSpPr>
            <a:spLocks noChangeArrowheads="1"/>
          </p:cNvSpPr>
          <p:nvPr/>
        </p:nvSpPr>
        <p:spPr bwMode="gray">
          <a:xfrm>
            <a:off x="2339975" y="1700213"/>
            <a:ext cx="1730375" cy="457200"/>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fontAlgn="auto">
              <a:spcBef>
                <a:spcPts val="0"/>
              </a:spcBef>
              <a:spcAft>
                <a:spcPts val="0"/>
              </a:spcAft>
              <a:defRPr/>
            </a:pPr>
            <a:r>
              <a:rPr lang="zh-CN" altLang="en-US" sz="2400" b="1" dirty="0">
                <a:solidFill>
                  <a:srgbClr val="F8F8F8"/>
                </a:solidFill>
                <a:latin typeface="+mn-lt"/>
                <a:ea typeface="+mn-ea"/>
              </a:rPr>
              <a:t>无形性</a:t>
            </a:r>
            <a:endParaRPr lang="en-US" altLang="zh-CN" sz="2400" b="1" dirty="0">
              <a:solidFill>
                <a:srgbClr val="F8F8F8"/>
              </a:solidFill>
              <a:latin typeface="+mn-lt"/>
              <a:ea typeface="+mn-ea"/>
            </a:endParaRPr>
          </a:p>
        </p:txBody>
      </p:sp>
      <p:sp>
        <p:nvSpPr>
          <p:cNvPr id="41995" name="AutoShape 11"/>
          <p:cNvSpPr>
            <a:spLocks noChangeArrowheads="1"/>
          </p:cNvSpPr>
          <p:nvPr/>
        </p:nvSpPr>
        <p:spPr bwMode="gray">
          <a:xfrm>
            <a:off x="2268538" y="2997200"/>
            <a:ext cx="1806575"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AutoShape 14"/>
          <p:cNvSpPr>
            <a:spLocks noChangeArrowheads="1"/>
          </p:cNvSpPr>
          <p:nvPr/>
        </p:nvSpPr>
        <p:spPr bwMode="gray">
          <a:xfrm>
            <a:off x="2268538" y="4581525"/>
            <a:ext cx="1806575" cy="930275"/>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0" name="Text Box 16"/>
          <p:cNvSpPr txBox="1">
            <a:spLocks noChangeArrowheads="1"/>
          </p:cNvSpPr>
          <p:nvPr/>
        </p:nvSpPr>
        <p:spPr bwMode="gray">
          <a:xfrm>
            <a:off x="2268538" y="3213100"/>
            <a:ext cx="1743075" cy="461963"/>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fontAlgn="auto">
              <a:spcBef>
                <a:spcPct val="50000"/>
              </a:spcBef>
              <a:spcAft>
                <a:spcPts val="0"/>
              </a:spcAft>
              <a:defRPr/>
            </a:pPr>
            <a:r>
              <a:rPr lang="zh-CN" altLang="zh-CN" sz="2400" b="1" dirty="0">
                <a:solidFill>
                  <a:schemeClr val="bg1"/>
                </a:solidFill>
                <a:latin typeface="+mn-lt"/>
                <a:ea typeface="+mn-ea"/>
              </a:rPr>
              <a:t>可复制性</a:t>
            </a:r>
            <a:endParaRPr lang="en-US" altLang="zh-CN" sz="2400" b="1" dirty="0">
              <a:solidFill>
                <a:schemeClr val="bg1"/>
              </a:solidFill>
              <a:latin typeface="+mn-lt"/>
              <a:ea typeface="+mn-ea"/>
            </a:endParaRPr>
          </a:p>
        </p:txBody>
      </p:sp>
      <p:sp>
        <p:nvSpPr>
          <p:cNvPr id="42001" name="Text Box 17"/>
          <p:cNvSpPr txBox="1">
            <a:spLocks noChangeArrowheads="1"/>
          </p:cNvSpPr>
          <p:nvPr/>
        </p:nvSpPr>
        <p:spPr bwMode="gray">
          <a:xfrm>
            <a:off x="2195513" y="4581525"/>
            <a:ext cx="1944687" cy="830263"/>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fontAlgn="auto">
              <a:spcBef>
                <a:spcPct val="50000"/>
              </a:spcBef>
              <a:spcAft>
                <a:spcPts val="0"/>
              </a:spcAft>
              <a:defRPr/>
            </a:pPr>
            <a:r>
              <a:rPr lang="zh-CN" altLang="zh-CN" sz="2400" b="1" dirty="0">
                <a:solidFill>
                  <a:schemeClr val="bg1"/>
                </a:solidFill>
                <a:latin typeface="+mn-lt"/>
                <a:ea typeface="+mn-ea"/>
              </a:rPr>
              <a:t>表现形式的非任意性</a:t>
            </a:r>
            <a:endParaRPr lang="en-US" altLang="zh-CN" sz="2400" b="1" dirty="0">
              <a:solidFill>
                <a:schemeClr val="bg1"/>
              </a:solidFill>
              <a:latin typeface="+mn-lt"/>
              <a:ea typeface="+mn-ea"/>
            </a:endParaRPr>
          </a:p>
        </p:txBody>
      </p:sp>
      <p:sp>
        <p:nvSpPr>
          <p:cNvPr id="48145" name="Rectangle 18"/>
          <p:cNvSpPr>
            <a:spLocks noChangeArrowheads="1"/>
          </p:cNvSpPr>
          <p:nvPr/>
        </p:nvSpPr>
        <p:spPr bwMode="gray">
          <a:xfrm>
            <a:off x="4211638" y="2997200"/>
            <a:ext cx="4932362" cy="830263"/>
          </a:xfrm>
          <a:prstGeom prst="rect">
            <a:avLst/>
          </a:prstGeom>
          <a:noFill/>
          <a:ln w="9525" algn="ctr">
            <a:noFill/>
            <a:miter lim="800000"/>
            <a:headEnd/>
            <a:tailEnd/>
          </a:ln>
        </p:spPr>
        <p:txBody>
          <a:bodyPr>
            <a:spAutoFit/>
          </a:bodyPr>
          <a:lstStyle/>
          <a:p>
            <a:r>
              <a:rPr lang="zh-CN" altLang="zh-CN" sz="2400" b="1" dirty="0">
                <a:latin typeface="仿宋_GB2312" pitchFamily="49" charset="-122"/>
                <a:ea typeface="仿宋_GB2312" pitchFamily="49" charset="-122"/>
              </a:rPr>
              <a:t>布图设计具有可复制性，但与一般著作权客体的可复制性不同。</a:t>
            </a:r>
            <a:endParaRPr lang="en-US" altLang="zh-CN" sz="2400" b="1" dirty="0">
              <a:solidFill>
                <a:srgbClr val="080808"/>
              </a:solidFill>
              <a:latin typeface="仿宋_GB2312" pitchFamily="49" charset="-122"/>
              <a:ea typeface="仿宋_GB2312" pitchFamily="49" charset="-122"/>
            </a:endParaRPr>
          </a:p>
        </p:txBody>
      </p:sp>
      <p:sp>
        <p:nvSpPr>
          <p:cNvPr id="48146" name="Rectangle 19"/>
          <p:cNvSpPr>
            <a:spLocks noChangeArrowheads="1"/>
          </p:cNvSpPr>
          <p:nvPr/>
        </p:nvSpPr>
        <p:spPr bwMode="gray">
          <a:xfrm>
            <a:off x="4248150" y="4446587"/>
            <a:ext cx="4859337" cy="1200150"/>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布图设计是与集成电路的功能相对应的</a:t>
            </a:r>
            <a:r>
              <a:rPr lang="zh-CN" altLang="en-US" sz="2400" b="1">
                <a:latin typeface="仿宋_GB2312" pitchFamily="49" charset="-122"/>
                <a:ea typeface="仿宋_GB2312" pitchFamily="49" charset="-122"/>
              </a:rPr>
              <a:t>。</a:t>
            </a:r>
            <a:r>
              <a:rPr lang="zh-CN" altLang="zh-CN" sz="2400" b="1">
                <a:latin typeface="仿宋_GB2312" pitchFamily="49" charset="-122"/>
                <a:ea typeface="仿宋_GB2312" pitchFamily="49" charset="-122"/>
              </a:rPr>
              <a:t>不得不遵循共同的技术原则和设计原则</a:t>
            </a:r>
            <a:endParaRPr lang="en-US" altLang="zh-CN" sz="2400" b="1">
              <a:solidFill>
                <a:srgbClr val="080808"/>
              </a:solidFill>
              <a:latin typeface="仿宋_GB2312" pitchFamily="49" charset="-122"/>
              <a:ea typeface="仿宋_GB2312" pitchFamily="49" charset="-122"/>
            </a:endParaRPr>
          </a:p>
        </p:txBody>
      </p:sp>
      <p:sp>
        <p:nvSpPr>
          <p:cNvPr id="48147" name="Rectangle 21"/>
          <p:cNvSpPr>
            <a:spLocks noGrp="1" noChangeArrowheads="1"/>
          </p:cNvSpPr>
          <p:nvPr>
            <p:ph type="title"/>
          </p:nvPr>
        </p:nvSpPr>
        <p:spPr>
          <a:xfrm>
            <a:off x="0" y="-27384"/>
            <a:ext cx="5148064" cy="980728"/>
          </a:xfrm>
        </p:spPr>
        <p:txBody>
          <a:bodyPr>
            <a:noAutofit/>
          </a:bodyPr>
          <a:lstStyle/>
          <a:p>
            <a:r>
              <a:rPr lang="zh-CN" altLang="zh-CN" sz="2800" b="1" dirty="0" smtClean="0">
                <a:ea typeface="宋体" charset="-122"/>
              </a:rPr>
              <a:t>二、集成电路布图设计的特点</a:t>
            </a:r>
          </a:p>
        </p:txBody>
      </p:sp>
      <p:pic>
        <p:nvPicPr>
          <p:cNvPr id="48148" name="Picture 23" descr="1"/>
          <p:cNvPicPr>
            <a:picLocks noChangeAspect="1" noChangeArrowheads="1"/>
          </p:cNvPicPr>
          <p:nvPr/>
        </p:nvPicPr>
        <p:blipFill>
          <a:blip r:embed="rId3"/>
          <a:srcRect/>
          <a:stretch>
            <a:fillRect/>
          </a:stretch>
        </p:blipFill>
        <p:spPr bwMode="auto">
          <a:xfrm>
            <a:off x="1285875" y="2476500"/>
            <a:ext cx="1689100" cy="244475"/>
          </a:xfrm>
          <a:prstGeom prst="rect">
            <a:avLst/>
          </a:prstGeom>
          <a:noFill/>
          <a:ln w="9525">
            <a:noFill/>
            <a:miter lim="800000"/>
            <a:headEnd/>
            <a:tailEnd/>
          </a:ln>
        </p:spPr>
      </p:pic>
      <p:pic>
        <p:nvPicPr>
          <p:cNvPr id="48149" name="Picture 24" descr="1"/>
          <p:cNvPicPr>
            <a:picLocks noChangeAspect="1" noChangeArrowheads="1"/>
          </p:cNvPicPr>
          <p:nvPr/>
        </p:nvPicPr>
        <p:blipFill>
          <a:blip r:embed="rId3"/>
          <a:srcRect/>
          <a:stretch>
            <a:fillRect/>
          </a:stretch>
        </p:blipFill>
        <p:spPr bwMode="auto">
          <a:xfrm>
            <a:off x="1304925" y="3924300"/>
            <a:ext cx="1689100" cy="244475"/>
          </a:xfrm>
          <a:prstGeom prst="rect">
            <a:avLst/>
          </a:prstGeom>
          <a:noFill/>
          <a:ln w="9525">
            <a:noFill/>
            <a:miter lim="800000"/>
            <a:headEnd/>
            <a:tailEnd/>
          </a:ln>
        </p:spPr>
      </p:pic>
      <p:sp>
        <p:nvSpPr>
          <p:cNvPr id="48150" name="日期占位符 16"/>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29968240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0" y="0"/>
            <a:ext cx="7235825" cy="980728"/>
          </a:xfrm>
        </p:spPr>
        <p:txBody>
          <a:bodyPr>
            <a:normAutofit/>
          </a:bodyPr>
          <a:lstStyle/>
          <a:p>
            <a:r>
              <a:rPr lang="zh-CN" altLang="zh-CN" sz="2000" b="1" dirty="0" smtClean="0">
                <a:ea typeface="宋体" charset="-122"/>
              </a:rPr>
              <a:t>三、集成电路布图设计法律保护的理由</a:t>
            </a:r>
          </a:p>
        </p:txBody>
      </p:sp>
      <p:grpSp>
        <p:nvGrpSpPr>
          <p:cNvPr id="2" name="Group 3"/>
          <p:cNvGrpSpPr>
            <a:grpSpLocks/>
          </p:cNvGrpSpPr>
          <p:nvPr/>
        </p:nvGrpSpPr>
        <p:grpSpPr bwMode="auto">
          <a:xfrm>
            <a:off x="1611313" y="1728788"/>
            <a:ext cx="2286000" cy="2924175"/>
            <a:chOff x="720" y="1998"/>
            <a:chExt cx="1440" cy="1680"/>
          </a:xfrm>
        </p:grpSpPr>
        <p:sp>
          <p:nvSpPr>
            <p:cNvPr id="49162" name="AutoShape 4"/>
            <p:cNvSpPr>
              <a:spLocks noChangeArrowheads="1"/>
            </p:cNvSpPr>
            <p:nvPr/>
          </p:nvSpPr>
          <p:spPr bwMode="auto">
            <a:xfrm>
              <a:off x="720"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49163" name="Text Box 5"/>
            <p:cNvSpPr txBox="1">
              <a:spLocks noChangeArrowheads="1"/>
            </p:cNvSpPr>
            <p:nvPr/>
          </p:nvSpPr>
          <p:spPr bwMode="auto">
            <a:xfrm>
              <a:off x="780" y="2124"/>
              <a:ext cx="1284" cy="796"/>
            </a:xfrm>
            <a:prstGeom prst="rect">
              <a:avLst/>
            </a:prstGeom>
            <a:noFill/>
            <a:ln w="9525">
              <a:noFill/>
              <a:miter lim="800000"/>
              <a:headEnd/>
              <a:tailEnd/>
            </a:ln>
          </p:spPr>
          <p:txBody>
            <a:bodyPr>
              <a:spAutoFit/>
            </a:bodyPr>
            <a:lstStyle/>
            <a:p>
              <a:pPr eaLnBrk="0" hangingPunct="0"/>
              <a:r>
                <a:rPr lang="zh-CN" altLang="zh-CN" sz="2800" b="1">
                  <a:latin typeface="仿宋_GB2312" pitchFamily="49" charset="-122"/>
                  <a:ea typeface="仿宋_GB2312" pitchFamily="49" charset="-122"/>
                </a:rPr>
                <a:t>布图设计制作过程中的高投入</a:t>
              </a:r>
              <a:endParaRPr lang="zh-CN" altLang="en-US" sz="2800" b="1">
                <a:latin typeface="仿宋_GB2312" pitchFamily="49" charset="-122"/>
                <a:ea typeface="仿宋_GB2312" pitchFamily="49" charset="-122"/>
              </a:endParaRPr>
            </a:p>
          </p:txBody>
        </p:sp>
      </p:grpSp>
      <p:sp>
        <p:nvSpPr>
          <p:cNvPr id="38918" name="Freeform 6"/>
          <p:cNvSpPr>
            <a:spLocks/>
          </p:cNvSpPr>
          <p:nvPr/>
        </p:nvSpPr>
        <p:spPr bwMode="gray">
          <a:xfrm>
            <a:off x="3690938" y="1631950"/>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9156" name="AutoShape 7"/>
          <p:cNvSpPr>
            <a:spLocks noChangeAspect="1" noChangeArrowheads="1" noTextEdit="1"/>
          </p:cNvSpPr>
          <p:nvPr/>
        </p:nvSpPr>
        <p:spPr bwMode="gray">
          <a:xfrm flipH="1">
            <a:off x="5337175" y="1628775"/>
            <a:ext cx="909638" cy="1244600"/>
          </a:xfrm>
          <a:prstGeom prst="rect">
            <a:avLst/>
          </a:prstGeom>
          <a:noFill/>
          <a:ln w="9525">
            <a:noFill/>
            <a:miter lim="800000"/>
            <a:headEnd/>
            <a:tailEnd/>
          </a:ln>
        </p:spPr>
        <p:txBody>
          <a:bodyPr/>
          <a:lstStyle/>
          <a:p>
            <a:endParaRPr lang="zh-CN" altLang="en-US"/>
          </a:p>
        </p:txBody>
      </p:sp>
      <p:grpSp>
        <p:nvGrpSpPr>
          <p:cNvPr id="3" name="Group 8"/>
          <p:cNvGrpSpPr>
            <a:grpSpLocks/>
          </p:cNvGrpSpPr>
          <p:nvPr/>
        </p:nvGrpSpPr>
        <p:grpSpPr bwMode="auto">
          <a:xfrm>
            <a:off x="6030913" y="1728788"/>
            <a:ext cx="2286000" cy="2940050"/>
            <a:chOff x="3504" y="1998"/>
            <a:chExt cx="1440" cy="1680"/>
          </a:xfrm>
        </p:grpSpPr>
        <p:sp>
          <p:nvSpPr>
            <p:cNvPr id="49160" name="AutoShape 9"/>
            <p:cNvSpPr>
              <a:spLocks noChangeArrowheads="1"/>
            </p:cNvSpPr>
            <p:nvPr/>
          </p:nvSpPr>
          <p:spPr bwMode="auto">
            <a:xfrm>
              <a:off x="3504"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49161" name="Text Box 10"/>
            <p:cNvSpPr txBox="1">
              <a:spLocks noChangeArrowheads="1"/>
            </p:cNvSpPr>
            <p:nvPr/>
          </p:nvSpPr>
          <p:spPr bwMode="auto">
            <a:xfrm>
              <a:off x="3600" y="2124"/>
              <a:ext cx="1284" cy="791"/>
            </a:xfrm>
            <a:prstGeom prst="rect">
              <a:avLst/>
            </a:prstGeom>
            <a:noFill/>
            <a:ln w="9525">
              <a:noFill/>
              <a:miter lim="800000"/>
              <a:headEnd/>
              <a:tailEnd/>
            </a:ln>
          </p:spPr>
          <p:txBody>
            <a:bodyPr>
              <a:spAutoFit/>
            </a:bodyPr>
            <a:lstStyle/>
            <a:p>
              <a:r>
                <a:rPr lang="zh-CN" altLang="zh-CN" sz="2800" b="1">
                  <a:latin typeface="仿宋_GB2312" pitchFamily="49" charset="-122"/>
                  <a:ea typeface="仿宋_GB2312" pitchFamily="49" charset="-122"/>
                </a:rPr>
                <a:t>产品投入市场后易被复制</a:t>
              </a:r>
            </a:p>
          </p:txBody>
        </p:sp>
      </p:grpSp>
      <p:sp>
        <p:nvSpPr>
          <p:cNvPr id="38923" name="Freeform 11"/>
          <p:cNvSpPr>
            <a:spLocks/>
          </p:cNvSpPr>
          <p:nvPr/>
        </p:nvSpPr>
        <p:spPr bwMode="gray">
          <a:xfrm flipH="1">
            <a:off x="5343525" y="163195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9159" name="日期占位符 11"/>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300758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strips(downLeft)">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8923"/>
                                        </p:tgtEl>
                                        <p:attrNameLst>
                                          <p:attrName>style.visibility</p:attrName>
                                        </p:attrNameLst>
                                      </p:cBhvr>
                                      <p:to>
                                        <p:strVal val="visible"/>
                                      </p:to>
                                    </p:set>
                                    <p:animEffect transition="in" filter="strips(downRight)">
                                      <p:cBhvr>
                                        <p:cTn id="17" dur="500"/>
                                        <p:tgtEl>
                                          <p:spTgt spid="389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fontAlgn="auto">
              <a:spcAft>
                <a:spcPts val="0"/>
              </a:spcAft>
            </a:pPr>
            <a:r>
              <a:rPr lang="en-US" altLang="zh-CN" dirty="0" smtClean="0">
                <a:solidFill>
                  <a:srgbClr val="2C91CE"/>
                </a:solidFill>
                <a:latin typeface="Arial"/>
                <a:ea typeface="黑体"/>
              </a:rPr>
              <a:t>01</a:t>
            </a:r>
          </a:p>
        </p:txBody>
      </p:sp>
      <p:sp>
        <p:nvSpPr>
          <p:cNvPr id="3" name="标题 2"/>
          <p:cNvSpPr>
            <a:spLocks noGrp="1"/>
          </p:cNvSpPr>
          <p:nvPr>
            <p:ph type="title"/>
            <p:custDataLst>
              <p:tags r:id="rId3"/>
            </p:custDataLst>
          </p:nvPr>
        </p:nvSpPr>
        <p:spPr>
          <a:xfrm>
            <a:off x="1143000" y="3775075"/>
            <a:ext cx="6237312" cy="1166093"/>
          </a:xfrm>
        </p:spPr>
        <p:txBody>
          <a:bodyPr/>
          <a:lstStyle/>
          <a:p>
            <a:r>
              <a:rPr lang="zh-CN" altLang="en-US" dirty="0"/>
              <a:t>第一章 </a:t>
            </a:r>
            <a:r>
              <a:rPr lang="zh-CN" altLang="en-US" dirty="0" smtClean="0"/>
              <a:t>诸论</a:t>
            </a:r>
            <a:endParaRPr lang="en-US" altLang="zh-CN" dirty="0"/>
          </a:p>
        </p:txBody>
      </p:sp>
    </p:spTree>
    <p:custDataLst>
      <p:tags r:id="rId1"/>
    </p:custDataLst>
    <p:extLst>
      <p:ext uri="{BB962C8B-B14F-4D97-AF65-F5344CB8AC3E}">
        <p14:creationId xmlns:p14="http://schemas.microsoft.com/office/powerpoint/2010/main" val="277722039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0" y="198438"/>
            <a:ext cx="7235825" cy="563562"/>
          </a:xfrm>
        </p:spPr>
        <p:txBody>
          <a:bodyPr>
            <a:normAutofit/>
          </a:bodyPr>
          <a:lstStyle/>
          <a:p>
            <a:r>
              <a:rPr lang="zh-CN" altLang="zh-CN" sz="2000" b="1" dirty="0" smtClean="0">
                <a:ea typeface="宋体" charset="-122"/>
              </a:rPr>
              <a:t>四、集成电路布图设计法律保护的模式</a:t>
            </a:r>
          </a:p>
        </p:txBody>
      </p:sp>
      <p:grpSp>
        <p:nvGrpSpPr>
          <p:cNvPr id="2" name="Group 3"/>
          <p:cNvGrpSpPr>
            <a:grpSpLocks/>
          </p:cNvGrpSpPr>
          <p:nvPr/>
        </p:nvGrpSpPr>
        <p:grpSpPr bwMode="auto">
          <a:xfrm>
            <a:off x="1676400" y="1524000"/>
            <a:ext cx="5867400" cy="1301750"/>
            <a:chOff x="912" y="1008"/>
            <a:chExt cx="3984" cy="912"/>
          </a:xfrm>
        </p:grpSpPr>
        <p:sp>
          <p:nvSpPr>
            <p:cNvPr id="3686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50195" name="Group 5"/>
            <p:cNvGrpSpPr>
              <a:grpSpLocks/>
            </p:cNvGrpSpPr>
            <p:nvPr/>
          </p:nvGrpSpPr>
          <p:grpSpPr bwMode="auto">
            <a:xfrm>
              <a:off x="999" y="1092"/>
              <a:ext cx="768" cy="746"/>
              <a:chOff x="999" y="1092"/>
              <a:chExt cx="768" cy="746"/>
            </a:xfrm>
          </p:grpSpPr>
          <p:sp>
            <p:nvSpPr>
              <p:cNvPr id="36870" name="AutoShape 6"/>
              <p:cNvSpPr>
                <a:spLocks noChangeArrowheads="1"/>
              </p:cNvSpPr>
              <p:nvPr/>
            </p:nvSpPr>
            <p:spPr bwMode="gray">
              <a:xfrm>
                <a:off x="999" y="1093"/>
                <a:ext cx="767"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36871" name="Freeform 7"/>
              <p:cNvSpPr>
                <a:spLocks/>
              </p:cNvSpPr>
              <p:nvPr/>
            </p:nvSpPr>
            <p:spPr bwMode="gray">
              <a:xfrm>
                <a:off x="1048"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36872" name="Text Box 8"/>
              <p:cNvSpPr txBox="1">
                <a:spLocks noChangeArrowheads="1"/>
              </p:cNvSpPr>
              <p:nvPr/>
            </p:nvSpPr>
            <p:spPr bwMode="gray">
              <a:xfrm>
                <a:off x="1004" y="1295"/>
                <a:ext cx="743"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1</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50196" name="Text Box 9"/>
            <p:cNvSpPr txBox="1">
              <a:spLocks noChangeArrowheads="1"/>
            </p:cNvSpPr>
            <p:nvPr/>
          </p:nvSpPr>
          <p:spPr bwMode="gray">
            <a:xfrm>
              <a:off x="1872" y="1149"/>
              <a:ext cx="2928" cy="582"/>
            </a:xfrm>
            <a:prstGeom prst="rect">
              <a:avLst/>
            </a:prstGeom>
            <a:noFill/>
            <a:ln w="9525" algn="ctr">
              <a:noFill/>
              <a:miter lim="800000"/>
              <a:headEnd/>
              <a:tailEnd/>
            </a:ln>
          </p:spPr>
          <p:txBody>
            <a:bodyPr>
              <a:spAutoFit/>
            </a:bodyPr>
            <a:lstStyle/>
            <a:p>
              <a:pPr eaLnBrk="0" hangingPunct="0"/>
              <a:r>
                <a:rPr lang="zh-CN" altLang="zh-CN" sz="2400" b="1" dirty="0">
                  <a:latin typeface="仿宋_GB2312" pitchFamily="49" charset="-122"/>
                  <a:ea typeface="仿宋_GB2312" pitchFamily="49" charset="-122"/>
                  <a:hlinkClick r:id="rId2" action="ppaction://hlinksldjump"/>
                </a:rPr>
                <a:t>著作权法不适宜用来保护布图设计</a:t>
              </a:r>
              <a:endParaRPr lang="zh-CN" altLang="en-US" sz="2400" b="1" dirty="0">
                <a:latin typeface="仿宋_GB2312" pitchFamily="49" charset="-122"/>
                <a:ea typeface="仿宋_GB2312" pitchFamily="49" charset="-122"/>
              </a:endParaRPr>
            </a:p>
          </p:txBody>
        </p:sp>
      </p:grpSp>
      <p:grpSp>
        <p:nvGrpSpPr>
          <p:cNvPr id="4" name="Group 10"/>
          <p:cNvGrpSpPr>
            <a:grpSpLocks/>
          </p:cNvGrpSpPr>
          <p:nvPr/>
        </p:nvGrpSpPr>
        <p:grpSpPr bwMode="auto">
          <a:xfrm>
            <a:off x="1676400" y="3054350"/>
            <a:ext cx="5867400" cy="1301750"/>
            <a:chOff x="912" y="2016"/>
            <a:chExt cx="3984" cy="912"/>
          </a:xfrm>
        </p:grpSpPr>
        <p:sp>
          <p:nvSpPr>
            <p:cNvPr id="3687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50189" name="Group 12"/>
            <p:cNvGrpSpPr>
              <a:grpSpLocks/>
            </p:cNvGrpSpPr>
            <p:nvPr/>
          </p:nvGrpSpPr>
          <p:grpSpPr bwMode="auto">
            <a:xfrm>
              <a:off x="999" y="2100"/>
              <a:ext cx="768" cy="746"/>
              <a:chOff x="999" y="2100"/>
              <a:chExt cx="768" cy="746"/>
            </a:xfrm>
          </p:grpSpPr>
          <p:sp>
            <p:nvSpPr>
              <p:cNvPr id="36877" name="AutoShape 13"/>
              <p:cNvSpPr>
                <a:spLocks noChangeArrowheads="1"/>
              </p:cNvSpPr>
              <p:nvPr/>
            </p:nvSpPr>
            <p:spPr bwMode="gray">
              <a:xfrm>
                <a:off x="999" y="2101"/>
                <a:ext cx="767"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36878" name="Freeform 14"/>
              <p:cNvSpPr>
                <a:spLocks/>
              </p:cNvSpPr>
              <p:nvPr/>
            </p:nvSpPr>
            <p:spPr bwMode="gray">
              <a:xfrm>
                <a:off x="1048"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36879" name="Text Box 15"/>
              <p:cNvSpPr txBox="1">
                <a:spLocks noChangeArrowheads="1"/>
              </p:cNvSpPr>
              <p:nvPr/>
            </p:nvSpPr>
            <p:spPr bwMode="gray">
              <a:xfrm>
                <a:off x="1004" y="2304"/>
                <a:ext cx="743"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2</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50190" name="Text Box 16"/>
            <p:cNvSpPr txBox="1">
              <a:spLocks noChangeArrowheads="1"/>
            </p:cNvSpPr>
            <p:nvPr/>
          </p:nvSpPr>
          <p:spPr bwMode="gray">
            <a:xfrm>
              <a:off x="1872" y="2141"/>
              <a:ext cx="2928" cy="582"/>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hlinkClick r:id="rId3" action="ppaction://hlinksldjump"/>
                </a:rPr>
                <a:t>专利法也不适宜用来保护布图设计</a:t>
              </a:r>
              <a:endParaRPr lang="zh-CN" altLang="en-US" sz="2400" b="1">
                <a:latin typeface="仿宋_GB2312" pitchFamily="49" charset="-122"/>
                <a:ea typeface="仿宋_GB2312" pitchFamily="49" charset="-122"/>
              </a:endParaRPr>
            </a:p>
          </p:txBody>
        </p:sp>
      </p:grpSp>
      <p:grpSp>
        <p:nvGrpSpPr>
          <p:cNvPr id="6" name="Group 17"/>
          <p:cNvGrpSpPr>
            <a:grpSpLocks/>
          </p:cNvGrpSpPr>
          <p:nvPr/>
        </p:nvGrpSpPr>
        <p:grpSpPr bwMode="auto">
          <a:xfrm>
            <a:off x="1676400" y="4594225"/>
            <a:ext cx="5867400" cy="1301750"/>
            <a:chOff x="912" y="3036"/>
            <a:chExt cx="3984" cy="912"/>
          </a:xfrm>
        </p:grpSpPr>
        <p:sp>
          <p:nvSpPr>
            <p:cNvPr id="3688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50183" name="Group 19"/>
            <p:cNvGrpSpPr>
              <a:grpSpLocks/>
            </p:cNvGrpSpPr>
            <p:nvPr/>
          </p:nvGrpSpPr>
          <p:grpSpPr bwMode="auto">
            <a:xfrm>
              <a:off x="999" y="3120"/>
              <a:ext cx="768" cy="746"/>
              <a:chOff x="999" y="3120"/>
              <a:chExt cx="768" cy="746"/>
            </a:xfrm>
          </p:grpSpPr>
          <p:sp>
            <p:nvSpPr>
              <p:cNvPr id="36884" name="AutoShape 20"/>
              <p:cNvSpPr>
                <a:spLocks noChangeArrowheads="1"/>
              </p:cNvSpPr>
              <p:nvPr/>
            </p:nvSpPr>
            <p:spPr bwMode="gray">
              <a:xfrm>
                <a:off x="999" y="3121"/>
                <a:ext cx="767"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36885" name="Freeform 21"/>
              <p:cNvSpPr>
                <a:spLocks/>
              </p:cNvSpPr>
              <p:nvPr/>
            </p:nvSpPr>
            <p:spPr bwMode="gray">
              <a:xfrm>
                <a:off x="1048"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36886" name="Text Box 22"/>
              <p:cNvSpPr txBox="1">
                <a:spLocks noChangeArrowheads="1"/>
              </p:cNvSpPr>
              <p:nvPr/>
            </p:nvSpPr>
            <p:spPr bwMode="gray">
              <a:xfrm>
                <a:off x="1004" y="3324"/>
                <a:ext cx="743"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3</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50184" name="Text Box 23"/>
            <p:cNvSpPr txBox="1">
              <a:spLocks noChangeArrowheads="1"/>
            </p:cNvSpPr>
            <p:nvPr/>
          </p:nvSpPr>
          <p:spPr bwMode="gray">
            <a:xfrm>
              <a:off x="1851" y="3077"/>
              <a:ext cx="2928" cy="841"/>
            </a:xfrm>
            <a:prstGeom prst="rect">
              <a:avLst/>
            </a:prstGeom>
            <a:noFill/>
            <a:ln w="9525" algn="ctr">
              <a:noFill/>
              <a:miter lim="800000"/>
              <a:headEnd/>
              <a:tailEnd/>
            </a:ln>
          </p:spPr>
          <p:txBody>
            <a:bodyPr>
              <a:spAutoFit/>
            </a:bodyPr>
            <a:lstStyle/>
            <a:p>
              <a:pPr eaLnBrk="0" hangingPunct="0"/>
              <a:r>
                <a:rPr lang="zh-CN" altLang="zh-CN" sz="2400" b="1" dirty="0">
                  <a:latin typeface="仿宋_GB2312" pitchFamily="49" charset="-122"/>
                  <a:ea typeface="仿宋_GB2312" pitchFamily="49" charset="-122"/>
                  <a:hlinkClick r:id="rId4" action="ppaction://hlinksldjump"/>
                </a:rPr>
                <a:t>自由制定专门法律或者通过著作权法、专利法等来保护布图设计的专有权利。</a:t>
              </a:r>
              <a:endParaRPr lang="zh-CN" altLang="en-US" sz="2400" b="1" dirty="0">
                <a:latin typeface="仿宋_GB2312" pitchFamily="49" charset="-122"/>
                <a:ea typeface="仿宋_GB2312" pitchFamily="49" charset="-122"/>
              </a:endParaRPr>
            </a:p>
          </p:txBody>
        </p:sp>
      </p:grpSp>
      <p:sp>
        <p:nvSpPr>
          <p:cNvPr id="50181" name="日期占位符 2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25283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a:xfrm>
            <a:off x="0" y="198438"/>
            <a:ext cx="7235825" cy="563562"/>
          </a:xfrm>
        </p:spPr>
        <p:txBody>
          <a:bodyPr>
            <a:normAutofit/>
          </a:bodyPr>
          <a:lstStyle/>
          <a:p>
            <a:r>
              <a:rPr lang="zh-CN" altLang="zh-CN" sz="2000" b="1" dirty="0" smtClean="0">
                <a:ea typeface="宋体" charset="-122"/>
              </a:rPr>
              <a:t>四、集成电路布图设计法律保护的模式</a:t>
            </a:r>
            <a:endParaRPr lang="zh-CN" altLang="en-US" sz="2000" b="1" dirty="0" smtClean="0">
              <a:ea typeface="宋体" charset="-122"/>
            </a:endParaRPr>
          </a:p>
        </p:txBody>
      </p:sp>
      <p:sp>
        <p:nvSpPr>
          <p:cNvPr id="3" name="内容占位符 2"/>
          <p:cNvSpPr>
            <a:spLocks noGrp="1"/>
          </p:cNvSpPr>
          <p:nvPr>
            <p:ph idx="1"/>
          </p:nvPr>
        </p:nvSpPr>
        <p:spPr/>
        <p:txBody>
          <a:bodyPr/>
          <a:lstStyle/>
          <a:p>
            <a:r>
              <a:rPr lang="zh-CN" altLang="zh-CN" dirty="0" smtClean="0">
                <a:latin typeface="仿宋_GB2312" pitchFamily="49" charset="-122"/>
                <a:ea typeface="仿宋_GB2312" pitchFamily="49" charset="-122"/>
              </a:rPr>
              <a:t>（</a:t>
            </a:r>
            <a:r>
              <a:rPr lang="en-US" altLang="zh-CN" dirty="0" smtClean="0">
                <a:latin typeface="仿宋_GB2312" pitchFamily="49" charset="-122"/>
                <a:ea typeface="仿宋_GB2312" pitchFamily="49" charset="-122"/>
              </a:rPr>
              <a:t>1</a:t>
            </a:r>
            <a:r>
              <a:rPr lang="zh-CN" altLang="zh-CN" dirty="0" smtClean="0">
                <a:latin typeface="仿宋_GB2312" pitchFamily="49" charset="-122"/>
                <a:ea typeface="仿宋_GB2312" pitchFamily="49" charset="-122"/>
              </a:rPr>
              <a:t>）著作权法不适宜用来保护布图设计</a:t>
            </a:r>
            <a:endParaRPr lang="en-US" altLang="zh-CN" dirty="0" smtClean="0">
              <a:latin typeface="仿宋_GB2312" pitchFamily="49" charset="-122"/>
              <a:ea typeface="仿宋_GB2312" pitchFamily="49" charset="-122"/>
            </a:endParaRPr>
          </a:p>
          <a:p>
            <a:pPr>
              <a:spcBef>
                <a:spcPct val="0"/>
              </a:spcBef>
              <a:buFont typeface="Wingdings" pitchFamily="2" charset="2"/>
              <a:buNone/>
            </a:pPr>
            <a:r>
              <a:rPr lang="zh-CN" altLang="zh-CN" dirty="0" smtClean="0">
                <a:latin typeface="仿宋_GB2312" pitchFamily="49" charset="-122"/>
                <a:ea typeface="仿宋_GB2312" pitchFamily="49" charset="-122"/>
              </a:rPr>
              <a:t>布图设计与著作权法所保护的作品是有区别的，著作权法保护的是作者思想的表现形式，布图设计仅仅是集成电路制作中的一个环节、一个中间产品，虽然在表现形式上是图形设计，但不表现任何思想，也不具备艺术性，因此不是著作权法意义上的图形作品或模型作品。此外，著作权法中对反向工程的限制以及保护期限太长等因素，不利于技术的发展和应用。</a:t>
            </a:r>
          </a:p>
          <a:p>
            <a:pPr>
              <a:buFont typeface="Wingdings" pitchFamily="2" charset="2"/>
              <a:buNone/>
            </a:pPr>
            <a:endParaRPr lang="zh-CN" altLang="en-US" dirty="0" smtClean="0">
              <a:ea typeface="宋体" charset="-122"/>
            </a:endParaRPr>
          </a:p>
        </p:txBody>
      </p:sp>
      <p:sp>
        <p:nvSpPr>
          <p:cNvPr id="4" name="左箭头 3">
            <a:hlinkClick r:id="rId2" action="ppaction://hlinksldjump"/>
          </p:cNvPr>
          <p:cNvSpPr/>
          <p:nvPr/>
        </p:nvSpPr>
        <p:spPr>
          <a:xfrm>
            <a:off x="7812088" y="6021388"/>
            <a:ext cx="720725"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204"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59539696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a:xfrm>
            <a:off x="0" y="198438"/>
            <a:ext cx="7380288" cy="563562"/>
          </a:xfrm>
        </p:spPr>
        <p:txBody>
          <a:bodyPr>
            <a:normAutofit/>
          </a:bodyPr>
          <a:lstStyle/>
          <a:p>
            <a:r>
              <a:rPr lang="zh-CN" altLang="zh-CN" sz="2000" b="1" dirty="0" smtClean="0">
                <a:ea typeface="宋体" charset="-122"/>
              </a:rPr>
              <a:t>四、集成电路布图设计法律保护的模式</a:t>
            </a:r>
            <a:endParaRPr lang="zh-CN" altLang="en-US" sz="2000" b="1" dirty="0" smtClean="0">
              <a:ea typeface="宋体" charset="-122"/>
            </a:endParaRPr>
          </a:p>
        </p:txBody>
      </p:sp>
      <p:sp>
        <p:nvSpPr>
          <p:cNvPr id="52226" name="内容占位符 2"/>
          <p:cNvSpPr>
            <a:spLocks noGrp="1"/>
          </p:cNvSpPr>
          <p:nvPr>
            <p:ph idx="1"/>
          </p:nvPr>
        </p:nvSpPr>
        <p:spPr/>
        <p:txBody>
          <a:bodyPr>
            <a:normAutofit fontScale="92500" lnSpcReduction="20000"/>
          </a:bodyPr>
          <a:lstStyle/>
          <a:p>
            <a:pPr marL="0" indent="0">
              <a:spcBef>
                <a:spcPct val="0"/>
              </a:spcBef>
            </a:pPr>
            <a:r>
              <a:rPr lang="zh-CN" altLang="zh-CN" dirty="0" smtClean="0">
                <a:ea typeface="宋体" charset="-122"/>
              </a:rPr>
              <a:t>（</a:t>
            </a:r>
            <a:r>
              <a:rPr lang="en-US" altLang="zh-CN" sz="2400" dirty="0" smtClean="0">
                <a:latin typeface="仿宋_GB2312" pitchFamily="49" charset="-122"/>
                <a:ea typeface="仿宋_GB2312" pitchFamily="49" charset="-122"/>
              </a:rPr>
              <a:t>2</a:t>
            </a:r>
            <a:r>
              <a:rPr lang="zh-CN" altLang="zh-CN" sz="2400" dirty="0" smtClean="0">
                <a:latin typeface="仿宋_GB2312" pitchFamily="49" charset="-122"/>
                <a:ea typeface="仿宋_GB2312" pitchFamily="49" charset="-122"/>
              </a:rPr>
              <a:t>）专利法也不适宜用来保护布图设计</a:t>
            </a:r>
            <a:endParaRPr lang="en-US" altLang="zh-CN" sz="2400" dirty="0" smtClean="0">
              <a:latin typeface="仿宋_GB2312" pitchFamily="49" charset="-122"/>
              <a:ea typeface="仿宋_GB2312" pitchFamily="49" charset="-122"/>
            </a:endParaRPr>
          </a:p>
          <a:p>
            <a:pPr marL="0" indent="0">
              <a:spcBef>
                <a:spcPct val="0"/>
              </a:spcBef>
              <a:buFont typeface="Wingdings" pitchFamily="2" charset="2"/>
              <a:buNone/>
            </a:pPr>
            <a:r>
              <a:rPr lang="zh-CN" altLang="zh-CN" sz="2400" dirty="0" smtClean="0">
                <a:latin typeface="仿宋_GB2312" pitchFamily="49" charset="-122"/>
                <a:ea typeface="仿宋_GB2312" pitchFamily="49" charset="-122"/>
              </a:rPr>
              <a:t>从专利法的保护对象来看，针对产品、方法或者其改进所提出的新的技术方案要求具有创造性、新颖性和实用性，这一点对布图设计而言往往难以做到。集成电路技术的发展主要表现在光刻线条的不断减小和集成规模的不断提高，这些都是工艺水平不断提高的结果。新一代集成电路产品的布图设计方案可能没有出现根本性的改进，也未产生意料不到的结果，即很难达到专利法所要求的创造性高度。总的说来，布图设计的创造性高于著作权中的独创性要求，但低于专利中的创造性要求，这使得大多数布图设计不能获得专利。此外，专利申请和审批的时间较长，不利于技术的发展和应用。</a:t>
            </a:r>
          </a:p>
        </p:txBody>
      </p:sp>
      <p:sp>
        <p:nvSpPr>
          <p:cNvPr id="4" name="左箭头 3">
            <a:hlinkClick r:id="rId2" action="ppaction://hlinksldjump"/>
          </p:cNvPr>
          <p:cNvSpPr/>
          <p:nvPr/>
        </p:nvSpPr>
        <p:spPr>
          <a:xfrm>
            <a:off x="7812088" y="6021388"/>
            <a:ext cx="720725"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2228"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403563937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a:xfrm>
            <a:off x="0" y="198438"/>
            <a:ext cx="7308850" cy="563562"/>
          </a:xfrm>
        </p:spPr>
        <p:txBody>
          <a:bodyPr>
            <a:normAutofit/>
          </a:bodyPr>
          <a:lstStyle/>
          <a:p>
            <a:r>
              <a:rPr lang="zh-CN" altLang="zh-CN" sz="2000" b="1" dirty="0" smtClean="0">
                <a:ea typeface="宋体" charset="-122"/>
              </a:rPr>
              <a:t>四、集成电路布图设计法律保护的模式</a:t>
            </a:r>
            <a:endParaRPr lang="zh-CN" altLang="en-US" sz="2000" b="1" dirty="0" smtClean="0">
              <a:ea typeface="宋体" charset="-122"/>
            </a:endParaRPr>
          </a:p>
        </p:txBody>
      </p:sp>
      <p:sp>
        <p:nvSpPr>
          <p:cNvPr id="53250" name="内容占位符 2"/>
          <p:cNvSpPr>
            <a:spLocks noGrp="1"/>
          </p:cNvSpPr>
          <p:nvPr>
            <p:ph idx="1"/>
          </p:nvPr>
        </p:nvSpPr>
        <p:spPr/>
        <p:txBody>
          <a:bodyPr>
            <a:normAutofit fontScale="85000" lnSpcReduction="10000"/>
          </a:bodyPr>
          <a:lstStyle/>
          <a:p>
            <a:r>
              <a:rPr lang="zh-CN" altLang="zh-CN" sz="2400" smtClean="0">
                <a:latin typeface="仿宋_GB2312" pitchFamily="49" charset="-122"/>
                <a:ea typeface="仿宋_GB2312" pitchFamily="49" charset="-122"/>
              </a:rPr>
              <a:t>世界知识产权组织要求各成员国可以自由制定专门法律或者通过著作权法、专利法等来保护布图设计的专有权利。根据</a:t>
            </a:r>
            <a:r>
              <a:rPr lang="en-US" altLang="zh-CN" sz="2400" smtClean="0">
                <a:latin typeface="仿宋_GB2312" pitchFamily="49" charset="-122"/>
                <a:ea typeface="仿宋_GB2312" pitchFamily="49" charset="-122"/>
              </a:rPr>
              <a:t>TRIPS </a:t>
            </a:r>
            <a:r>
              <a:rPr lang="zh-CN" altLang="zh-CN" sz="2400" smtClean="0">
                <a:latin typeface="仿宋_GB2312" pitchFamily="49" charset="-122"/>
                <a:ea typeface="仿宋_GB2312" pitchFamily="49" charset="-122"/>
              </a:rPr>
              <a:t>协议第</a:t>
            </a:r>
            <a:r>
              <a:rPr lang="en-US" altLang="zh-CN" sz="2400" smtClean="0">
                <a:latin typeface="仿宋_GB2312" pitchFamily="49" charset="-122"/>
                <a:ea typeface="仿宋_GB2312" pitchFamily="49" charset="-122"/>
              </a:rPr>
              <a:t>35</a:t>
            </a:r>
            <a:r>
              <a:rPr lang="zh-CN" altLang="zh-CN" sz="2400" smtClean="0">
                <a:latin typeface="仿宋_GB2312" pitchFamily="49" charset="-122"/>
                <a:ea typeface="仿宋_GB2312" pitchFamily="49" charset="-122"/>
              </a:rPr>
              <a:t>条的规定，对布图设计的保护适用《集成电路知识产权条约》第</a:t>
            </a:r>
            <a:r>
              <a:rPr lang="en-US" altLang="zh-CN" sz="2400" smtClean="0">
                <a:latin typeface="仿宋_GB2312" pitchFamily="49" charset="-122"/>
                <a:ea typeface="仿宋_GB2312" pitchFamily="49" charset="-122"/>
              </a:rPr>
              <a:t>2</a:t>
            </a:r>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7</a:t>
            </a:r>
            <a:r>
              <a:rPr lang="zh-CN" altLang="zh-CN" sz="2400" smtClean="0">
                <a:latin typeface="仿宋_GB2312" pitchFamily="49" charset="-122"/>
                <a:ea typeface="仿宋_GB2312" pitchFamily="49" charset="-122"/>
              </a:rPr>
              <a:t>条、第</a:t>
            </a:r>
            <a:r>
              <a:rPr lang="en-US" altLang="zh-CN" sz="2400" smtClean="0">
                <a:latin typeface="仿宋_GB2312" pitchFamily="49" charset="-122"/>
                <a:ea typeface="仿宋_GB2312" pitchFamily="49" charset="-122"/>
              </a:rPr>
              <a:t>12</a:t>
            </a:r>
            <a:r>
              <a:rPr lang="zh-CN" altLang="zh-CN" sz="2400" smtClean="0">
                <a:latin typeface="仿宋_GB2312" pitchFamily="49" charset="-122"/>
                <a:ea typeface="仿宋_GB2312" pitchFamily="49" charset="-122"/>
              </a:rPr>
              <a:t>条和第</a:t>
            </a:r>
            <a:r>
              <a:rPr lang="en-US" altLang="zh-CN" sz="2400" smtClean="0">
                <a:latin typeface="仿宋_GB2312" pitchFamily="49" charset="-122"/>
                <a:ea typeface="仿宋_GB2312" pitchFamily="49" charset="-122"/>
              </a:rPr>
              <a:t>16</a:t>
            </a:r>
            <a:r>
              <a:rPr lang="zh-CN" altLang="zh-CN" sz="2400" smtClean="0">
                <a:latin typeface="仿宋_GB2312" pitchFamily="49" charset="-122"/>
                <a:ea typeface="仿宋_GB2312" pitchFamily="49" charset="-122"/>
              </a:rPr>
              <a:t>条。根据这些条款的规定，对布图设计的保护可以根据情况适用特别法、版权法、专利法、实用新型法、工业品外观设计法、不正当竞争法或其他法，或任何这类法的结合。事实上</a:t>
            </a:r>
            <a:r>
              <a:rPr lang="en-US" altLang="zh-CN" sz="2400" smtClean="0">
                <a:latin typeface="仿宋_GB2312" pitchFamily="49" charset="-122"/>
                <a:ea typeface="仿宋_GB2312" pitchFamily="49" charset="-122"/>
              </a:rPr>
              <a:t>,</a:t>
            </a:r>
            <a:r>
              <a:rPr lang="zh-CN" altLang="zh-CN" sz="2400" smtClean="0">
                <a:latin typeface="仿宋_GB2312" pitchFamily="49" charset="-122"/>
                <a:ea typeface="仿宋_GB2312" pitchFamily="49" charset="-122"/>
              </a:rPr>
              <a:t>已颁布集成电路保护法的国家</a:t>
            </a:r>
            <a:r>
              <a:rPr lang="en-US" altLang="zh-CN" sz="2400" smtClean="0">
                <a:latin typeface="仿宋_GB2312" pitchFamily="49" charset="-122"/>
                <a:ea typeface="仿宋_GB2312" pitchFamily="49" charset="-122"/>
              </a:rPr>
              <a:t>,</a:t>
            </a:r>
            <a:r>
              <a:rPr lang="zh-CN" altLang="zh-CN" sz="2400" smtClean="0">
                <a:latin typeface="仿宋_GB2312" pitchFamily="49" charset="-122"/>
                <a:ea typeface="仿宋_GB2312" pitchFamily="49" charset="-122"/>
              </a:rPr>
              <a:t>基本上不引用著作权法或专利法等来保护它，而是依据其特点，制订单行法规，将之作为独立的客体予以保护。以专门立法对集成电路布图设计进行保护是当今世界上集成电路布图设计立法的一个最主要的特点。</a:t>
            </a:r>
          </a:p>
          <a:p>
            <a:endParaRPr lang="zh-CN" altLang="en-US" sz="2400" smtClean="0">
              <a:latin typeface="仿宋_GB2312" pitchFamily="49" charset="-122"/>
              <a:ea typeface="仿宋_GB2312" pitchFamily="49" charset="-122"/>
            </a:endParaRPr>
          </a:p>
        </p:txBody>
      </p:sp>
      <p:sp>
        <p:nvSpPr>
          <p:cNvPr id="5325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35639565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0" y="198438"/>
            <a:ext cx="7524750" cy="709612"/>
          </a:xfrm>
        </p:spPr>
        <p:txBody>
          <a:bodyPr>
            <a:normAutofit/>
          </a:bodyPr>
          <a:lstStyle/>
          <a:p>
            <a:r>
              <a:rPr lang="zh-CN" altLang="zh-CN" sz="2400" b="1" dirty="0" smtClean="0">
                <a:ea typeface="宋体" charset="-122"/>
              </a:rPr>
              <a:t>第二节 集成电路布图设计保护条例</a:t>
            </a:r>
          </a:p>
        </p:txBody>
      </p:sp>
      <p:grpSp>
        <p:nvGrpSpPr>
          <p:cNvPr id="54274" name="Group 3"/>
          <p:cNvGrpSpPr>
            <a:grpSpLocks/>
          </p:cNvGrpSpPr>
          <p:nvPr/>
        </p:nvGrpSpPr>
        <p:grpSpPr bwMode="auto">
          <a:xfrm>
            <a:off x="2195513" y="1628775"/>
            <a:ext cx="5983287" cy="684213"/>
            <a:chOff x="1152" y="1275"/>
            <a:chExt cx="3408" cy="419"/>
          </a:xfrm>
        </p:grpSpPr>
        <p:grpSp>
          <p:nvGrpSpPr>
            <p:cNvPr id="54309" name="Group 4"/>
            <p:cNvGrpSpPr>
              <a:grpSpLocks/>
            </p:cNvGrpSpPr>
            <p:nvPr/>
          </p:nvGrpSpPr>
          <p:grpSpPr bwMode="auto">
            <a:xfrm>
              <a:off x="1152" y="1275"/>
              <a:ext cx="480" cy="419"/>
              <a:chOff x="1110" y="2656"/>
              <a:chExt cx="1549" cy="1351"/>
            </a:xfrm>
          </p:grpSpPr>
          <p:sp>
            <p:nvSpPr>
              <p:cNvPr id="54313" name="AutoShape 5"/>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latin typeface="Verdana" pitchFamily="34" charset="0"/>
                </a:endParaRPr>
              </a:p>
            </p:txBody>
          </p:sp>
          <p:sp>
            <p:nvSpPr>
              <p:cNvPr id="54314" name="AutoShape 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latin typeface="Verdana" pitchFamily="34" charset="0"/>
                </a:endParaRPr>
              </a:p>
            </p:txBody>
          </p:sp>
          <p:sp>
            <p:nvSpPr>
              <p:cNvPr id="46087" name="AutoShape 7"/>
              <p:cNvSpPr>
                <a:spLocks noChangeArrowheads="1"/>
              </p:cNvSpPr>
              <p:nvPr/>
            </p:nvSpPr>
            <p:spPr bwMode="gray">
              <a:xfrm>
                <a:off x="1200" y="2737"/>
                <a:ext cx="1348" cy="116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sp>
          <p:nvSpPr>
            <p:cNvPr id="54310" name="Line 8"/>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p:spPr>
          <p:txBody>
            <a:bodyPr wrap="none" anchor="ctr"/>
            <a:lstStyle/>
            <a:p>
              <a:endParaRPr lang="zh-CN" altLang="en-US"/>
            </a:p>
          </p:txBody>
        </p:sp>
        <p:sp>
          <p:nvSpPr>
            <p:cNvPr id="54311" name="Text Box 9"/>
            <p:cNvSpPr txBox="1">
              <a:spLocks noChangeArrowheads="1"/>
            </p:cNvSpPr>
            <p:nvPr/>
          </p:nvSpPr>
          <p:spPr bwMode="auto">
            <a:xfrm>
              <a:off x="1644" y="1319"/>
              <a:ext cx="2748" cy="282"/>
            </a:xfrm>
            <a:prstGeom prst="rect">
              <a:avLst/>
            </a:prstGeom>
            <a:noFill/>
            <a:ln w="9525" algn="ctr">
              <a:noFill/>
              <a:miter lim="800000"/>
              <a:headEnd/>
              <a:tailEnd/>
            </a:ln>
          </p:spPr>
          <p:txBody>
            <a:bodyPr wrap="none">
              <a:spAutoFit/>
            </a:bodyPr>
            <a:lstStyle/>
            <a:p>
              <a:r>
                <a:rPr lang="zh-CN" altLang="zh-CN" sz="2400" b="1">
                  <a:latin typeface="Verdana" pitchFamily="34" charset="0"/>
                </a:rPr>
                <a:t>一、布图设计专有权的客体和主体</a:t>
              </a:r>
            </a:p>
          </p:txBody>
        </p:sp>
        <p:sp>
          <p:nvSpPr>
            <p:cNvPr id="54312" name="Text Box 10"/>
            <p:cNvSpPr txBox="1">
              <a:spLocks noChangeArrowheads="1"/>
            </p:cNvSpPr>
            <p:nvPr/>
          </p:nvSpPr>
          <p:spPr bwMode="gray">
            <a:xfrm>
              <a:off x="1276" y="1337"/>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latin typeface="Verdana" pitchFamily="34" charset="0"/>
                </a:rPr>
                <a:t>1</a:t>
              </a:r>
            </a:p>
          </p:txBody>
        </p:sp>
      </p:grpSp>
      <p:grpSp>
        <p:nvGrpSpPr>
          <p:cNvPr id="54275" name="Group 11"/>
          <p:cNvGrpSpPr>
            <a:grpSpLocks/>
          </p:cNvGrpSpPr>
          <p:nvPr/>
        </p:nvGrpSpPr>
        <p:grpSpPr bwMode="auto">
          <a:xfrm>
            <a:off x="2195513" y="2492375"/>
            <a:ext cx="5983287" cy="665163"/>
            <a:chOff x="1152" y="1851"/>
            <a:chExt cx="3408" cy="419"/>
          </a:xfrm>
        </p:grpSpPr>
        <p:grpSp>
          <p:nvGrpSpPr>
            <p:cNvPr id="54302" name="Group 12"/>
            <p:cNvGrpSpPr>
              <a:grpSpLocks/>
            </p:cNvGrpSpPr>
            <p:nvPr/>
          </p:nvGrpSpPr>
          <p:grpSpPr bwMode="auto">
            <a:xfrm>
              <a:off x="1152" y="1851"/>
              <a:ext cx="480" cy="419"/>
              <a:chOff x="3174" y="2656"/>
              <a:chExt cx="1549" cy="1351"/>
            </a:xfrm>
          </p:grpSpPr>
          <p:sp>
            <p:nvSpPr>
              <p:cNvPr id="54306" name="AutoShape 13"/>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latin typeface="Verdana" pitchFamily="34" charset="0"/>
                </a:endParaRPr>
              </a:p>
            </p:txBody>
          </p:sp>
          <p:sp>
            <p:nvSpPr>
              <p:cNvPr id="54307" name="AutoShape 1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latin typeface="Verdana" pitchFamily="34" charset="0"/>
                </a:endParaRPr>
              </a:p>
            </p:txBody>
          </p:sp>
          <p:sp>
            <p:nvSpPr>
              <p:cNvPr id="46095" name="AutoShape 15"/>
              <p:cNvSpPr>
                <a:spLocks noChangeArrowheads="1"/>
              </p:cNvSpPr>
              <p:nvPr/>
            </p:nvSpPr>
            <p:spPr bwMode="gray">
              <a:xfrm>
                <a:off x="3264" y="2737"/>
                <a:ext cx="1348"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sp>
          <p:nvSpPr>
            <p:cNvPr id="54303" name="Line 16"/>
            <p:cNvSpPr>
              <a:spLocks noChangeShapeType="1"/>
            </p:cNvSpPr>
            <p:nvPr/>
          </p:nvSpPr>
          <p:spPr bwMode="auto">
            <a:xfrm>
              <a:off x="1536" y="2235"/>
              <a:ext cx="3024" cy="0"/>
            </a:xfrm>
            <a:prstGeom prst="line">
              <a:avLst/>
            </a:prstGeom>
            <a:noFill/>
            <a:ln w="25400">
              <a:solidFill>
                <a:schemeClr val="tx2"/>
              </a:solidFill>
              <a:prstDash val="sysDot"/>
              <a:round/>
              <a:headEnd/>
              <a:tailEnd type="oval" w="med" len="med"/>
            </a:ln>
          </p:spPr>
          <p:txBody>
            <a:bodyPr wrap="none" anchor="ctr"/>
            <a:lstStyle/>
            <a:p>
              <a:endParaRPr lang="zh-CN" altLang="en-US"/>
            </a:p>
          </p:txBody>
        </p:sp>
        <p:sp>
          <p:nvSpPr>
            <p:cNvPr id="54304" name="Text Box 17"/>
            <p:cNvSpPr txBox="1">
              <a:spLocks noChangeArrowheads="1"/>
            </p:cNvSpPr>
            <p:nvPr/>
          </p:nvSpPr>
          <p:spPr bwMode="auto">
            <a:xfrm>
              <a:off x="1644" y="1896"/>
              <a:ext cx="2748" cy="291"/>
            </a:xfrm>
            <a:prstGeom prst="rect">
              <a:avLst/>
            </a:prstGeom>
            <a:noFill/>
            <a:ln w="9525" algn="ctr">
              <a:noFill/>
              <a:miter lim="800000"/>
              <a:headEnd/>
              <a:tailEnd/>
            </a:ln>
          </p:spPr>
          <p:txBody>
            <a:bodyPr wrap="none">
              <a:spAutoFit/>
            </a:bodyPr>
            <a:lstStyle/>
            <a:p>
              <a:r>
                <a:rPr lang="zh-CN" altLang="zh-CN" sz="2400" b="1">
                  <a:latin typeface="Verdana" pitchFamily="34" charset="0"/>
                </a:rPr>
                <a:t>二、布图设计专有权的取得和撤销</a:t>
              </a:r>
            </a:p>
          </p:txBody>
        </p:sp>
        <p:sp>
          <p:nvSpPr>
            <p:cNvPr id="54305" name="Text Box 18"/>
            <p:cNvSpPr txBox="1">
              <a:spLocks noChangeArrowheads="1"/>
            </p:cNvSpPr>
            <p:nvPr/>
          </p:nvSpPr>
          <p:spPr bwMode="gray">
            <a:xfrm>
              <a:off x="1276" y="1913"/>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latin typeface="Verdana" pitchFamily="34" charset="0"/>
                </a:rPr>
                <a:t>2</a:t>
              </a:r>
            </a:p>
          </p:txBody>
        </p:sp>
      </p:grpSp>
      <p:grpSp>
        <p:nvGrpSpPr>
          <p:cNvPr id="54276" name="Group 19"/>
          <p:cNvGrpSpPr>
            <a:grpSpLocks/>
          </p:cNvGrpSpPr>
          <p:nvPr/>
        </p:nvGrpSpPr>
        <p:grpSpPr bwMode="auto">
          <a:xfrm>
            <a:off x="2195513" y="3429000"/>
            <a:ext cx="6948487" cy="746125"/>
            <a:chOff x="1152" y="2413"/>
            <a:chExt cx="3944" cy="419"/>
          </a:xfrm>
        </p:grpSpPr>
        <p:grpSp>
          <p:nvGrpSpPr>
            <p:cNvPr id="54295" name="Group 20"/>
            <p:cNvGrpSpPr>
              <a:grpSpLocks/>
            </p:cNvGrpSpPr>
            <p:nvPr/>
          </p:nvGrpSpPr>
          <p:grpSpPr bwMode="auto">
            <a:xfrm>
              <a:off x="1152" y="2413"/>
              <a:ext cx="480" cy="419"/>
              <a:chOff x="1110" y="2656"/>
              <a:chExt cx="1549" cy="1351"/>
            </a:xfrm>
          </p:grpSpPr>
          <p:sp>
            <p:nvSpPr>
              <p:cNvPr id="54299" name="AutoShape 21"/>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latin typeface="Verdana" pitchFamily="34" charset="0"/>
                </a:endParaRPr>
              </a:p>
            </p:txBody>
          </p:sp>
          <p:sp>
            <p:nvSpPr>
              <p:cNvPr id="54300" name="AutoShape 22"/>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latin typeface="Verdana" pitchFamily="34" charset="0"/>
                </a:endParaRPr>
              </a:p>
            </p:txBody>
          </p:sp>
          <p:sp>
            <p:nvSpPr>
              <p:cNvPr id="46103" name="AutoShape 23"/>
              <p:cNvSpPr>
                <a:spLocks noChangeArrowheads="1"/>
              </p:cNvSpPr>
              <p:nvPr/>
            </p:nvSpPr>
            <p:spPr bwMode="gray">
              <a:xfrm>
                <a:off x="1200" y="2736"/>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sp>
          <p:nvSpPr>
            <p:cNvPr id="54296" name="Line 24"/>
            <p:cNvSpPr>
              <a:spLocks noChangeShapeType="1"/>
            </p:cNvSpPr>
            <p:nvPr/>
          </p:nvSpPr>
          <p:spPr bwMode="auto">
            <a:xfrm>
              <a:off x="1536" y="2797"/>
              <a:ext cx="3024" cy="0"/>
            </a:xfrm>
            <a:prstGeom prst="line">
              <a:avLst/>
            </a:prstGeom>
            <a:noFill/>
            <a:ln w="25400">
              <a:solidFill>
                <a:schemeClr val="tx2"/>
              </a:solidFill>
              <a:prstDash val="sysDot"/>
              <a:round/>
              <a:headEnd/>
              <a:tailEnd type="oval" w="med" len="med"/>
            </a:ln>
          </p:spPr>
          <p:txBody>
            <a:bodyPr wrap="none" anchor="ctr"/>
            <a:lstStyle/>
            <a:p>
              <a:endParaRPr lang="zh-CN" altLang="en-US"/>
            </a:p>
          </p:txBody>
        </p:sp>
        <p:sp>
          <p:nvSpPr>
            <p:cNvPr id="54297" name="Text Box 25"/>
            <p:cNvSpPr txBox="1">
              <a:spLocks noChangeArrowheads="1"/>
            </p:cNvSpPr>
            <p:nvPr/>
          </p:nvSpPr>
          <p:spPr bwMode="auto">
            <a:xfrm>
              <a:off x="1649" y="2453"/>
              <a:ext cx="3447" cy="259"/>
            </a:xfrm>
            <a:prstGeom prst="rect">
              <a:avLst/>
            </a:prstGeom>
            <a:noFill/>
            <a:ln w="9525" algn="ctr">
              <a:noFill/>
              <a:miter lim="800000"/>
              <a:headEnd/>
              <a:tailEnd/>
            </a:ln>
          </p:spPr>
          <p:txBody>
            <a:bodyPr>
              <a:spAutoFit/>
            </a:bodyPr>
            <a:lstStyle/>
            <a:p>
              <a:r>
                <a:rPr lang="zh-CN" altLang="zh-CN" sz="2400" b="1">
                  <a:latin typeface="Verdana" pitchFamily="34" charset="0"/>
                </a:rPr>
                <a:t>三、布图设计专有权的权利内容</a:t>
              </a:r>
            </a:p>
          </p:txBody>
        </p:sp>
        <p:sp>
          <p:nvSpPr>
            <p:cNvPr id="54298" name="Text Box 26"/>
            <p:cNvSpPr txBox="1">
              <a:spLocks noChangeArrowheads="1"/>
            </p:cNvSpPr>
            <p:nvPr/>
          </p:nvSpPr>
          <p:spPr bwMode="gray">
            <a:xfrm>
              <a:off x="1276" y="2475"/>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latin typeface="Verdana" pitchFamily="34" charset="0"/>
                </a:rPr>
                <a:t>3</a:t>
              </a:r>
            </a:p>
          </p:txBody>
        </p:sp>
      </p:grpSp>
      <p:grpSp>
        <p:nvGrpSpPr>
          <p:cNvPr id="54277" name="Group 27"/>
          <p:cNvGrpSpPr>
            <a:grpSpLocks/>
          </p:cNvGrpSpPr>
          <p:nvPr/>
        </p:nvGrpSpPr>
        <p:grpSpPr bwMode="auto">
          <a:xfrm>
            <a:off x="2195513" y="4508500"/>
            <a:ext cx="6056312" cy="700088"/>
            <a:chOff x="1152" y="2989"/>
            <a:chExt cx="3408" cy="419"/>
          </a:xfrm>
        </p:grpSpPr>
        <p:grpSp>
          <p:nvGrpSpPr>
            <p:cNvPr id="54288" name="Group 28"/>
            <p:cNvGrpSpPr>
              <a:grpSpLocks/>
            </p:cNvGrpSpPr>
            <p:nvPr/>
          </p:nvGrpSpPr>
          <p:grpSpPr bwMode="auto">
            <a:xfrm>
              <a:off x="1152" y="2989"/>
              <a:ext cx="480" cy="419"/>
              <a:chOff x="3174" y="2656"/>
              <a:chExt cx="1549" cy="1351"/>
            </a:xfrm>
          </p:grpSpPr>
          <p:sp>
            <p:nvSpPr>
              <p:cNvPr id="54292" name="AutoShape 29"/>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latin typeface="Verdana" pitchFamily="34" charset="0"/>
                </a:endParaRPr>
              </a:p>
            </p:txBody>
          </p:sp>
          <p:sp>
            <p:nvSpPr>
              <p:cNvPr id="54293" name="AutoShape 30"/>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latin typeface="Verdana" pitchFamily="34" charset="0"/>
                </a:endParaRPr>
              </a:p>
            </p:txBody>
          </p:sp>
          <p:sp>
            <p:nvSpPr>
              <p:cNvPr id="46111" name="AutoShape 31"/>
              <p:cNvSpPr>
                <a:spLocks noChangeArrowheads="1"/>
              </p:cNvSpPr>
              <p:nvPr/>
            </p:nvSpPr>
            <p:spPr bwMode="gray">
              <a:xfrm>
                <a:off x="3263" y="2736"/>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sp>
          <p:nvSpPr>
            <p:cNvPr id="54289" name="Line 32"/>
            <p:cNvSpPr>
              <a:spLocks noChangeShapeType="1"/>
            </p:cNvSpPr>
            <p:nvPr/>
          </p:nvSpPr>
          <p:spPr bwMode="auto">
            <a:xfrm>
              <a:off x="1536" y="3373"/>
              <a:ext cx="3024" cy="0"/>
            </a:xfrm>
            <a:prstGeom prst="line">
              <a:avLst/>
            </a:prstGeom>
            <a:noFill/>
            <a:ln w="25400">
              <a:solidFill>
                <a:schemeClr val="tx2"/>
              </a:solidFill>
              <a:prstDash val="sysDot"/>
              <a:round/>
              <a:headEnd/>
              <a:tailEnd type="oval" w="med" len="med"/>
            </a:ln>
          </p:spPr>
          <p:txBody>
            <a:bodyPr wrap="none" anchor="ctr"/>
            <a:lstStyle/>
            <a:p>
              <a:endParaRPr lang="zh-CN" altLang="en-US"/>
            </a:p>
          </p:txBody>
        </p:sp>
        <p:sp>
          <p:nvSpPr>
            <p:cNvPr id="54290" name="Text Box 33"/>
            <p:cNvSpPr txBox="1">
              <a:spLocks noChangeArrowheads="1"/>
            </p:cNvSpPr>
            <p:nvPr/>
          </p:nvSpPr>
          <p:spPr bwMode="auto">
            <a:xfrm>
              <a:off x="1638" y="3032"/>
              <a:ext cx="2716" cy="276"/>
            </a:xfrm>
            <a:prstGeom prst="rect">
              <a:avLst/>
            </a:prstGeom>
            <a:noFill/>
            <a:ln w="9525" algn="ctr">
              <a:noFill/>
              <a:miter lim="800000"/>
              <a:headEnd/>
              <a:tailEnd/>
            </a:ln>
          </p:spPr>
          <p:txBody>
            <a:bodyPr wrap="none">
              <a:spAutoFit/>
            </a:bodyPr>
            <a:lstStyle/>
            <a:p>
              <a:r>
                <a:rPr lang="zh-CN" altLang="zh-CN" sz="2400" b="1">
                  <a:latin typeface="Verdana" pitchFamily="34" charset="0"/>
                </a:rPr>
                <a:t>四、布图设计专有权的期限与限制</a:t>
              </a:r>
            </a:p>
          </p:txBody>
        </p:sp>
        <p:sp>
          <p:nvSpPr>
            <p:cNvPr id="54291" name="Text Box 34"/>
            <p:cNvSpPr txBox="1">
              <a:spLocks noChangeArrowheads="1"/>
            </p:cNvSpPr>
            <p:nvPr/>
          </p:nvSpPr>
          <p:spPr bwMode="gray">
            <a:xfrm>
              <a:off x="1276" y="3051"/>
              <a:ext cx="223" cy="288"/>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latin typeface="Verdana" pitchFamily="34" charset="0"/>
                </a:rPr>
                <a:t>4</a:t>
              </a:r>
            </a:p>
          </p:txBody>
        </p:sp>
      </p:grpSp>
      <p:sp>
        <p:nvSpPr>
          <p:cNvPr id="54278" name="Text Box 35"/>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54279" name="Group 3"/>
          <p:cNvGrpSpPr>
            <a:grpSpLocks/>
          </p:cNvGrpSpPr>
          <p:nvPr/>
        </p:nvGrpSpPr>
        <p:grpSpPr bwMode="auto">
          <a:xfrm>
            <a:off x="2195513" y="5516563"/>
            <a:ext cx="5983287" cy="685800"/>
            <a:chOff x="1152" y="1275"/>
            <a:chExt cx="3408" cy="419"/>
          </a:xfrm>
        </p:grpSpPr>
        <p:grpSp>
          <p:nvGrpSpPr>
            <p:cNvPr id="54281" name="Group 4"/>
            <p:cNvGrpSpPr>
              <a:grpSpLocks/>
            </p:cNvGrpSpPr>
            <p:nvPr/>
          </p:nvGrpSpPr>
          <p:grpSpPr bwMode="auto">
            <a:xfrm>
              <a:off x="1152" y="1275"/>
              <a:ext cx="480" cy="419"/>
              <a:chOff x="1110" y="2656"/>
              <a:chExt cx="1549" cy="1351"/>
            </a:xfrm>
          </p:grpSpPr>
          <p:sp>
            <p:nvSpPr>
              <p:cNvPr id="54285" name="AutoShape 5"/>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latin typeface="Verdana" pitchFamily="34" charset="0"/>
                </a:endParaRPr>
              </a:p>
            </p:txBody>
          </p:sp>
          <p:sp>
            <p:nvSpPr>
              <p:cNvPr id="54286" name="AutoShape 6"/>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latin typeface="Verdana" pitchFamily="34" charset="0"/>
                </a:endParaRPr>
              </a:p>
            </p:txBody>
          </p:sp>
          <p:sp>
            <p:nvSpPr>
              <p:cNvPr id="43" name="AutoShape 7"/>
              <p:cNvSpPr>
                <a:spLocks noChangeArrowheads="1"/>
              </p:cNvSpPr>
              <p:nvPr/>
            </p:nvSpPr>
            <p:spPr bwMode="gray">
              <a:xfrm>
                <a:off x="1200" y="2737"/>
                <a:ext cx="1348" cy="1166"/>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sp>
          <p:nvSpPr>
            <p:cNvPr id="54282" name="Line 8"/>
            <p:cNvSpPr>
              <a:spLocks noChangeShapeType="1"/>
            </p:cNvSpPr>
            <p:nvPr/>
          </p:nvSpPr>
          <p:spPr bwMode="auto">
            <a:xfrm>
              <a:off x="1536" y="1659"/>
              <a:ext cx="3024" cy="0"/>
            </a:xfrm>
            <a:prstGeom prst="line">
              <a:avLst/>
            </a:prstGeom>
            <a:noFill/>
            <a:ln w="25400">
              <a:solidFill>
                <a:schemeClr val="tx2"/>
              </a:solidFill>
              <a:prstDash val="sysDot"/>
              <a:round/>
              <a:headEnd/>
              <a:tailEnd type="oval" w="med" len="med"/>
            </a:ln>
          </p:spPr>
          <p:txBody>
            <a:bodyPr wrap="none" anchor="ctr"/>
            <a:lstStyle/>
            <a:p>
              <a:endParaRPr lang="zh-CN" altLang="en-US"/>
            </a:p>
          </p:txBody>
        </p:sp>
        <p:sp>
          <p:nvSpPr>
            <p:cNvPr id="54283" name="Text Box 9"/>
            <p:cNvSpPr txBox="1">
              <a:spLocks noChangeArrowheads="1"/>
            </p:cNvSpPr>
            <p:nvPr/>
          </p:nvSpPr>
          <p:spPr bwMode="auto">
            <a:xfrm>
              <a:off x="1644" y="1319"/>
              <a:ext cx="2572" cy="282"/>
            </a:xfrm>
            <a:prstGeom prst="rect">
              <a:avLst/>
            </a:prstGeom>
            <a:noFill/>
            <a:ln w="9525" algn="ctr">
              <a:noFill/>
              <a:miter lim="800000"/>
              <a:headEnd/>
              <a:tailEnd/>
            </a:ln>
          </p:spPr>
          <p:txBody>
            <a:bodyPr wrap="none">
              <a:spAutoFit/>
            </a:bodyPr>
            <a:lstStyle/>
            <a:p>
              <a:r>
                <a:rPr lang="zh-CN" altLang="zh-CN" sz="2400" b="1">
                  <a:latin typeface="Verdana" pitchFamily="34" charset="0"/>
                </a:rPr>
                <a:t>五、布图设计专有权的侵权责任</a:t>
              </a:r>
            </a:p>
          </p:txBody>
        </p:sp>
        <p:sp>
          <p:nvSpPr>
            <p:cNvPr id="54284" name="Text Box 10"/>
            <p:cNvSpPr txBox="1">
              <a:spLocks noChangeArrowheads="1"/>
            </p:cNvSpPr>
            <p:nvPr/>
          </p:nvSpPr>
          <p:spPr bwMode="gray">
            <a:xfrm>
              <a:off x="1272" y="1337"/>
              <a:ext cx="230" cy="282"/>
            </a:xfrm>
            <a:prstGeom prst="rect">
              <a:avLst/>
            </a:prstGeom>
            <a:noFill/>
            <a:ln w="9525" algn="ctr">
              <a:noFill/>
              <a:miter lim="800000"/>
              <a:headEnd/>
              <a:tailEnd/>
            </a:ln>
          </p:spPr>
          <p:txBody>
            <a:bodyPr wrap="none">
              <a:spAutoFit/>
            </a:bodyPr>
            <a:lstStyle/>
            <a:p>
              <a:pPr algn="ctr" eaLnBrk="0" hangingPunct="0"/>
              <a:r>
                <a:rPr lang="en-US" altLang="zh-CN" sz="2400" b="1">
                  <a:solidFill>
                    <a:schemeClr val="bg1"/>
                  </a:solidFill>
                  <a:latin typeface="Verdana" pitchFamily="34" charset="0"/>
                </a:rPr>
                <a:t>5</a:t>
              </a:r>
            </a:p>
          </p:txBody>
        </p:sp>
      </p:grpSp>
      <p:sp>
        <p:nvSpPr>
          <p:cNvPr id="54280" name="日期占位符 4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18903934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a:xfrm>
            <a:off x="0" y="0"/>
            <a:ext cx="7235825" cy="896219"/>
          </a:xfrm>
        </p:spPr>
        <p:txBody>
          <a:bodyPr>
            <a:noAutofit/>
          </a:bodyPr>
          <a:lstStyle/>
          <a:p>
            <a:r>
              <a:rPr lang="zh-CN" altLang="zh-CN" sz="2400" b="1" dirty="0" smtClean="0">
                <a:ea typeface="宋体" charset="-122"/>
              </a:rPr>
              <a:t>一、布图设计专有权的客体和主体</a:t>
            </a:r>
            <a:endParaRPr lang="zh-CN" altLang="en-US" sz="2400" b="1" dirty="0" smtClean="0">
              <a:ea typeface="宋体" charset="-122"/>
            </a:endParaRPr>
          </a:p>
        </p:txBody>
      </p:sp>
      <p:sp>
        <p:nvSpPr>
          <p:cNvPr id="55298" name="内容占位符 2"/>
          <p:cNvSpPr>
            <a:spLocks noGrp="1"/>
          </p:cNvSpPr>
          <p:nvPr>
            <p:ph idx="1"/>
          </p:nvPr>
        </p:nvSpPr>
        <p:spPr/>
        <p:txBody>
          <a:bodyPr>
            <a:normAutofit fontScale="92500" lnSpcReduction="20000"/>
          </a:bodyPr>
          <a:lstStyle/>
          <a:p>
            <a:r>
              <a:rPr lang="zh-CN" altLang="zh-CN" sz="2400" smtClean="0">
                <a:latin typeface="仿宋_GB2312" pitchFamily="49" charset="-122"/>
                <a:ea typeface="仿宋_GB2312" pitchFamily="49" charset="-122"/>
              </a:rPr>
              <a:t>布图设计专有权的客体</a:t>
            </a:r>
            <a:r>
              <a:rPr lang="zh-CN" altLang="en-US" sz="2400" smtClean="0">
                <a:latin typeface="仿宋_GB2312" pitchFamily="49" charset="-122"/>
                <a:ea typeface="仿宋_GB2312" pitchFamily="49" charset="-122"/>
              </a:rPr>
              <a:t>为</a:t>
            </a:r>
            <a:r>
              <a:rPr lang="zh-CN" altLang="zh-CN" sz="2400" smtClean="0">
                <a:latin typeface="仿宋_GB2312" pitchFamily="49" charset="-122"/>
                <a:ea typeface="仿宋_GB2312" pitchFamily="49" charset="-122"/>
              </a:rPr>
              <a:t>符合法定保护条件的布图设计，《条例》第</a:t>
            </a:r>
            <a:r>
              <a:rPr lang="en-US" altLang="zh-CN" sz="2400" smtClean="0">
                <a:latin typeface="仿宋_GB2312" pitchFamily="49" charset="-122"/>
                <a:ea typeface="仿宋_GB2312" pitchFamily="49" charset="-122"/>
              </a:rPr>
              <a:t>4</a:t>
            </a:r>
            <a:r>
              <a:rPr lang="zh-CN" altLang="zh-CN" sz="2400" smtClean="0">
                <a:latin typeface="仿宋_GB2312" pitchFamily="49" charset="-122"/>
                <a:ea typeface="仿宋_GB2312" pitchFamily="49" charset="-122"/>
              </a:rPr>
              <a:t>条明确规定了布图设计受保护的法定条件：受保护的布图设计应当具有独创性，即该布图设计是创作者自己的智力劳动成果，并且在其创作时该布图设计在布图设计创作者和集成电路制造者中不是公认的常规设计。受保护的由常规设计组成的布图设计，其组合作为整体应当符合前款规定的条件。同时《条例》第</a:t>
            </a:r>
            <a:r>
              <a:rPr lang="en-US" altLang="zh-CN" sz="2400" smtClean="0">
                <a:latin typeface="仿宋_GB2312" pitchFamily="49" charset="-122"/>
                <a:ea typeface="仿宋_GB2312" pitchFamily="49" charset="-122"/>
              </a:rPr>
              <a:t>5</a:t>
            </a:r>
            <a:r>
              <a:rPr lang="zh-CN" altLang="zh-CN" sz="2400" smtClean="0">
                <a:latin typeface="仿宋_GB2312" pitchFamily="49" charset="-122"/>
                <a:ea typeface="仿宋_GB2312" pitchFamily="49" charset="-122"/>
              </a:rPr>
              <a:t>条规定：本条例对布图设计的保护，不延及思想、处理过程、操作方法或者数学概念等。</a:t>
            </a:r>
            <a:endParaRPr lang="en-US" altLang="zh-CN" sz="2400" smtClean="0">
              <a:latin typeface="仿宋_GB2312" pitchFamily="49" charset="-122"/>
              <a:ea typeface="仿宋_GB2312" pitchFamily="49" charset="-122"/>
            </a:endParaRPr>
          </a:p>
          <a:p>
            <a:r>
              <a:rPr lang="zh-CN" altLang="en-US" sz="2400" smtClean="0">
                <a:latin typeface="仿宋_GB2312" pitchFamily="49" charset="-122"/>
                <a:ea typeface="仿宋_GB2312" pitchFamily="49" charset="-122"/>
              </a:rPr>
              <a:t>另外，</a:t>
            </a:r>
            <a:r>
              <a:rPr lang="zh-CN" altLang="zh-CN" sz="2400" smtClean="0">
                <a:latin typeface="仿宋_GB2312" pitchFamily="49" charset="-122"/>
                <a:ea typeface="仿宋_GB2312" pitchFamily="49" charset="-122"/>
              </a:rPr>
              <a:t>根据《条例》第</a:t>
            </a:r>
            <a:r>
              <a:rPr lang="en-US" altLang="zh-CN" sz="2400" smtClean="0">
                <a:latin typeface="仿宋_GB2312" pitchFamily="49" charset="-122"/>
                <a:ea typeface="仿宋_GB2312" pitchFamily="49" charset="-122"/>
              </a:rPr>
              <a:t>2</a:t>
            </a:r>
            <a:r>
              <a:rPr lang="zh-CN" altLang="zh-CN" sz="2400" smtClean="0">
                <a:latin typeface="仿宋_GB2312" pitchFamily="49" charset="-122"/>
                <a:ea typeface="仿宋_GB2312" pitchFamily="49" charset="-122"/>
              </a:rPr>
              <a:t>条中对商业利用的定义，对含有布图设计的集成电路所构成的物品也予以保护。</a:t>
            </a:r>
          </a:p>
          <a:p>
            <a:endParaRPr lang="zh-CN" altLang="en-US" smtClean="0">
              <a:ea typeface="宋体" charset="-122"/>
            </a:endParaRPr>
          </a:p>
        </p:txBody>
      </p:sp>
      <p:sp>
        <p:nvSpPr>
          <p:cNvPr id="5529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17070914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内容占位符 2"/>
          <p:cNvSpPr>
            <a:spLocks noGrp="1"/>
          </p:cNvSpPr>
          <p:nvPr>
            <p:ph idx="1"/>
          </p:nvPr>
        </p:nvSpPr>
        <p:spPr/>
        <p:txBody>
          <a:bodyPr>
            <a:normAutofit fontScale="85000" lnSpcReduction="10000"/>
          </a:bodyPr>
          <a:lstStyle/>
          <a:p>
            <a:r>
              <a:rPr lang="zh-CN" altLang="zh-CN" sz="2400" smtClean="0">
                <a:latin typeface="仿宋_GB2312" pitchFamily="49" charset="-122"/>
                <a:ea typeface="仿宋_GB2312" pitchFamily="49" charset="-122"/>
              </a:rPr>
              <a:t>根据《条例》规定，布图设计专有权的主体包括</a:t>
            </a:r>
            <a:r>
              <a:rPr lang="zh-CN" altLang="zh-CN" sz="2400" smtClean="0">
                <a:ea typeface="宋体" charset="-122"/>
              </a:rPr>
              <a:t>：</a:t>
            </a:r>
            <a:endParaRPr lang="en-US" altLang="zh-CN" sz="2400" smtClean="0">
              <a:ea typeface="宋体" charset="-122"/>
            </a:endParaRPr>
          </a:p>
          <a:p>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1</a:t>
            </a:r>
            <a:r>
              <a:rPr lang="zh-CN" altLang="zh-CN" sz="2400" smtClean="0">
                <a:latin typeface="仿宋_GB2312" pitchFamily="49" charset="-122"/>
                <a:ea typeface="仿宋_GB2312" pitchFamily="49" charset="-122"/>
              </a:rPr>
              <a:t>）由自然人创作的布图设计，该自然人是创作者，享有专有权。由法人或者其他组织主持，依据法人或者其他组织的意志而创作，并由法人或者其他组织承担责任的布图设计，该法人或者其他组织是创作者，享有专有权。</a:t>
            </a:r>
          </a:p>
          <a:p>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2</a:t>
            </a:r>
            <a:r>
              <a:rPr lang="zh-CN" altLang="zh-CN" sz="2400" smtClean="0">
                <a:latin typeface="仿宋_GB2312" pitchFamily="49" charset="-122"/>
                <a:ea typeface="仿宋_GB2312" pitchFamily="49" charset="-122"/>
              </a:rPr>
              <a:t>）两个以上自然人、法人或者其他组织合作创作的布图设计，其专有权的归属由合作者约定；未作约定或者约定不明的，其专有权由合作者共同享有。</a:t>
            </a:r>
          </a:p>
          <a:p>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3</a:t>
            </a:r>
            <a:r>
              <a:rPr lang="zh-CN" altLang="zh-CN" sz="2400" smtClean="0">
                <a:latin typeface="仿宋_GB2312" pitchFamily="49" charset="-122"/>
                <a:ea typeface="仿宋_GB2312" pitchFamily="49" charset="-122"/>
              </a:rPr>
              <a:t>）受委托创作的布图设计，其专有权的归属由委托人和受托人双方约定；未作约定或者约定不明的，其专有权由受托人享有。</a:t>
            </a:r>
          </a:p>
        </p:txBody>
      </p:sp>
      <p:sp>
        <p:nvSpPr>
          <p:cNvPr id="5632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
        <p:nvSpPr>
          <p:cNvPr id="6" name="标题 1"/>
          <p:cNvSpPr txBox="1">
            <a:spLocks/>
          </p:cNvSpPr>
          <p:nvPr/>
        </p:nvSpPr>
        <p:spPr>
          <a:xfrm>
            <a:off x="0" y="0"/>
            <a:ext cx="7235825" cy="89621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zh-CN" sz="2400" b="1" smtClean="0">
                <a:ea typeface="宋体" charset="-122"/>
              </a:rPr>
              <a:t>一、布图设计专有权的客体和主体</a:t>
            </a:r>
            <a:endParaRPr lang="zh-CN" altLang="en-US" sz="2400" b="1" dirty="0" smtClean="0">
              <a:ea typeface="宋体" charset="-122"/>
            </a:endParaRPr>
          </a:p>
        </p:txBody>
      </p:sp>
    </p:spTree>
    <p:extLst>
      <p:ext uri="{BB962C8B-B14F-4D97-AF65-F5344CB8AC3E}">
        <p14:creationId xmlns:p14="http://schemas.microsoft.com/office/powerpoint/2010/main" val="324219852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内容占位符 2"/>
          <p:cNvSpPr>
            <a:spLocks noGrp="1"/>
          </p:cNvSpPr>
          <p:nvPr>
            <p:ph idx="1"/>
          </p:nvPr>
        </p:nvSpPr>
        <p:spPr>
          <a:xfrm>
            <a:off x="1676400" y="1143000"/>
            <a:ext cx="7072313" cy="5310188"/>
          </a:xfrm>
        </p:spPr>
        <p:txBody>
          <a:bodyPr>
            <a:normAutofit fontScale="92500" lnSpcReduction="20000"/>
          </a:bodyPr>
          <a:lstStyle/>
          <a:p>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4</a:t>
            </a:r>
            <a:r>
              <a:rPr lang="zh-CN" altLang="zh-CN" sz="2400" smtClean="0">
                <a:latin typeface="仿宋_GB2312" pitchFamily="49" charset="-122"/>
                <a:ea typeface="仿宋_GB2312" pitchFamily="49" charset="-122"/>
              </a:rPr>
              <a:t>）外国人创作的布图设计首先在中国境内投入商业利用的，享有布图设计专有权。外国人创作的布图设计，其创作者所属国同中国签订有关布图设计保护协议或者与中国共同参加有关布图设计保护国际条约的，享有布图设计专有权。</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5</a:t>
            </a:r>
            <a:r>
              <a:rPr lang="zh-CN" altLang="zh-CN" sz="2400" smtClean="0">
                <a:latin typeface="仿宋_GB2312" pitchFamily="49" charset="-122"/>
                <a:ea typeface="仿宋_GB2312" pitchFamily="49" charset="-122"/>
              </a:rPr>
              <a:t>）布图设计专有权属于自然人的，该自然人死亡后，其专有权在规定的保护期内依照继承法的规定转移。布图设计专有权属于法人或者其他组织的，法人或者其他组织变更、终止后，其专有权在规定的保护期内由承继其权利、义务的法人或者其他组织享有；没有承继其权利、义务的法人或者其他组织的，该布图设计进入公有领域。</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但我国《条例》中，未对履行职务设计的布图设计的专有权归属作出明确规定。</a:t>
            </a:r>
          </a:p>
          <a:p>
            <a:endParaRPr lang="zh-CN" altLang="zh-CN" sz="2400" smtClean="0">
              <a:latin typeface="仿宋_GB2312" pitchFamily="49" charset="-122"/>
              <a:ea typeface="仿宋_GB2312" pitchFamily="49" charset="-122"/>
            </a:endParaRPr>
          </a:p>
          <a:p>
            <a:pPr>
              <a:buFont typeface="Wingdings" pitchFamily="2" charset="2"/>
              <a:buNone/>
            </a:pPr>
            <a:endParaRPr lang="zh-CN" altLang="en-US" sz="2400" smtClean="0">
              <a:latin typeface="仿宋_GB2312" pitchFamily="49" charset="-122"/>
              <a:ea typeface="仿宋_GB2312" pitchFamily="49" charset="-122"/>
            </a:endParaRPr>
          </a:p>
          <a:p>
            <a:endParaRPr lang="zh-CN" altLang="en-US" sz="2400" smtClean="0">
              <a:ea typeface="宋体" charset="-122"/>
            </a:endParaRPr>
          </a:p>
        </p:txBody>
      </p:sp>
      <p:sp>
        <p:nvSpPr>
          <p:cNvPr id="5734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
        <p:nvSpPr>
          <p:cNvPr id="6" name="标题 1"/>
          <p:cNvSpPr>
            <a:spLocks noGrp="1"/>
          </p:cNvSpPr>
          <p:nvPr>
            <p:ph type="title"/>
          </p:nvPr>
        </p:nvSpPr>
        <p:spPr>
          <a:xfrm>
            <a:off x="0" y="0"/>
            <a:ext cx="7235825" cy="896219"/>
          </a:xfrm>
        </p:spPr>
        <p:txBody>
          <a:bodyPr>
            <a:noAutofit/>
          </a:bodyPr>
          <a:lstStyle/>
          <a:p>
            <a:r>
              <a:rPr lang="zh-CN" altLang="zh-CN" sz="2400" b="1" dirty="0" smtClean="0">
                <a:ea typeface="宋体" charset="-122"/>
              </a:rPr>
              <a:t>一、布图设计专有权的客体和主体</a:t>
            </a:r>
            <a:endParaRPr lang="zh-CN" altLang="en-US" sz="2400" b="1" dirty="0" smtClean="0">
              <a:ea typeface="宋体" charset="-122"/>
            </a:endParaRPr>
          </a:p>
        </p:txBody>
      </p:sp>
    </p:spTree>
    <p:extLst>
      <p:ext uri="{BB962C8B-B14F-4D97-AF65-F5344CB8AC3E}">
        <p14:creationId xmlns:p14="http://schemas.microsoft.com/office/powerpoint/2010/main" val="405279406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a:xfrm>
            <a:off x="0" y="188640"/>
            <a:ext cx="6778625" cy="563562"/>
          </a:xfrm>
        </p:spPr>
        <p:txBody>
          <a:bodyPr>
            <a:normAutofit/>
          </a:bodyPr>
          <a:lstStyle/>
          <a:p>
            <a:r>
              <a:rPr lang="zh-CN" altLang="zh-CN" sz="2400" b="1" dirty="0" smtClean="0">
                <a:ea typeface="宋体" charset="-122"/>
              </a:rPr>
              <a:t>二、布图设计专有权的取得</a:t>
            </a:r>
            <a:r>
              <a:rPr lang="zh-CN" altLang="en-US" sz="2400" b="1" dirty="0" smtClean="0">
                <a:ea typeface="宋体" charset="-122"/>
              </a:rPr>
              <a:t>和撤销</a:t>
            </a:r>
          </a:p>
        </p:txBody>
      </p:sp>
      <p:sp>
        <p:nvSpPr>
          <p:cNvPr id="58370" name="内容占位符 2"/>
          <p:cNvSpPr>
            <a:spLocks noGrp="1"/>
          </p:cNvSpPr>
          <p:nvPr>
            <p:ph idx="1"/>
          </p:nvPr>
        </p:nvSpPr>
        <p:spPr/>
        <p:txBody>
          <a:bodyPr>
            <a:normAutofit fontScale="85000" lnSpcReduction="10000"/>
          </a:bodyPr>
          <a:lstStyle/>
          <a:p>
            <a:r>
              <a:rPr lang="zh-CN" altLang="zh-CN" sz="2400" smtClean="0">
                <a:latin typeface="仿宋_GB2312" pitchFamily="49" charset="-122"/>
                <a:ea typeface="仿宋_GB2312" pitchFamily="49" charset="-122"/>
              </a:rPr>
              <a:t>我国布图设计专有权的取得采用登记制，《条例》第</a:t>
            </a:r>
            <a:r>
              <a:rPr lang="en-US" altLang="zh-CN" sz="2400" smtClean="0">
                <a:latin typeface="仿宋_GB2312" pitchFamily="49" charset="-122"/>
                <a:ea typeface="仿宋_GB2312" pitchFamily="49" charset="-122"/>
              </a:rPr>
              <a:t>8</a:t>
            </a:r>
            <a:r>
              <a:rPr lang="zh-CN" altLang="zh-CN" sz="2400" smtClean="0">
                <a:latin typeface="仿宋_GB2312" pitchFamily="49" charset="-122"/>
                <a:ea typeface="仿宋_GB2312" pitchFamily="49" charset="-122"/>
              </a:rPr>
              <a:t>条规定：布图设计专有权经国务院知识产权行政部门登记产生。未经登记的布图设计不受本条例保护。《细则》第</a:t>
            </a:r>
            <a:r>
              <a:rPr lang="en-US" altLang="zh-CN" sz="2400" smtClean="0">
                <a:latin typeface="仿宋_GB2312" pitchFamily="49" charset="-122"/>
                <a:ea typeface="仿宋_GB2312" pitchFamily="49" charset="-122"/>
              </a:rPr>
              <a:t>2</a:t>
            </a:r>
            <a:r>
              <a:rPr lang="zh-CN" altLang="zh-CN" sz="2400" smtClean="0">
                <a:latin typeface="仿宋_GB2312" pitchFamily="49" charset="-122"/>
                <a:ea typeface="仿宋_GB2312" pitchFamily="49" charset="-122"/>
              </a:rPr>
              <a:t>条规定：条例所称的国务院知识产权行政部门是指国家知识产权局。</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国家知识产权局收到布图设计登记申请后，对申请进行初步审查，未发现驳回理由的，由国家知识产权局予以登记，发给登记证明文件，并予以公告，布图设计专有权自申请日起生效；</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登记申请经初步审查，不符合规定的，国家知识产权局予以驳回。申请人对国家知识产权局驳回其登记申请的决定不服的，可以自收到通知之日起</a:t>
            </a:r>
            <a:r>
              <a:rPr lang="en-US" altLang="zh-CN" sz="2400" smtClean="0">
                <a:latin typeface="仿宋_GB2312" pitchFamily="49" charset="-122"/>
                <a:ea typeface="仿宋_GB2312" pitchFamily="49" charset="-122"/>
              </a:rPr>
              <a:t>3</a:t>
            </a:r>
            <a:r>
              <a:rPr lang="zh-CN" altLang="zh-CN" sz="2400" smtClean="0">
                <a:latin typeface="仿宋_GB2312" pitchFamily="49" charset="-122"/>
                <a:ea typeface="仿宋_GB2312" pitchFamily="49" charset="-122"/>
              </a:rPr>
              <a:t>个月内，向国家知识产权局请求复审。</a:t>
            </a:r>
          </a:p>
          <a:p>
            <a:pPr>
              <a:buFont typeface="Wingdings" pitchFamily="2" charset="2"/>
              <a:buNone/>
            </a:pPr>
            <a:endParaRPr lang="zh-CN" altLang="en-US" smtClean="0">
              <a:ea typeface="宋体" charset="-122"/>
            </a:endParaRPr>
          </a:p>
        </p:txBody>
      </p:sp>
      <p:sp>
        <p:nvSpPr>
          <p:cNvPr id="5837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350373682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标题 1"/>
          <p:cNvSpPr>
            <a:spLocks noGrp="1"/>
          </p:cNvSpPr>
          <p:nvPr>
            <p:ph type="title"/>
          </p:nvPr>
        </p:nvSpPr>
        <p:spPr>
          <a:xfrm>
            <a:off x="0" y="188640"/>
            <a:ext cx="6635750" cy="563562"/>
          </a:xfrm>
        </p:spPr>
        <p:txBody>
          <a:bodyPr>
            <a:normAutofit/>
          </a:bodyPr>
          <a:lstStyle/>
          <a:p>
            <a:r>
              <a:rPr lang="zh-CN" altLang="zh-CN" sz="2400" b="1" dirty="0" smtClean="0">
                <a:ea typeface="宋体" charset="-122"/>
              </a:rPr>
              <a:t>二、布图设计专有权的取得</a:t>
            </a:r>
            <a:r>
              <a:rPr lang="zh-CN" altLang="en-US" sz="2400" b="1" dirty="0" smtClean="0">
                <a:ea typeface="宋体" charset="-122"/>
              </a:rPr>
              <a:t>和撤销</a:t>
            </a:r>
          </a:p>
        </p:txBody>
      </p:sp>
      <p:sp>
        <p:nvSpPr>
          <p:cNvPr id="59394" name="内容占位符 2"/>
          <p:cNvSpPr>
            <a:spLocks noGrp="1"/>
          </p:cNvSpPr>
          <p:nvPr>
            <p:ph idx="1"/>
          </p:nvPr>
        </p:nvSpPr>
        <p:spPr/>
        <p:txBody>
          <a:bodyPr>
            <a:normAutofit fontScale="92500" lnSpcReduction="20000"/>
          </a:bodyPr>
          <a:lstStyle/>
          <a:p>
            <a:r>
              <a:rPr lang="zh-CN" altLang="zh-CN" sz="2400" smtClean="0">
                <a:latin typeface="仿宋_GB2312" pitchFamily="49" charset="-122"/>
                <a:ea typeface="仿宋_GB2312" pitchFamily="49" charset="-122"/>
              </a:rPr>
              <a:t>国家知识产权局专利复审委员会负责复审请求的审查。专利复审委员会进行审查后，认为复审请求不符合规定的，应当通知复审请求人，要求其在指定期限内陈述意见。期满未答复的，该复审请求视为撤回；经陈述意见或者进行修改后，专利复审委员会认为该申请仍不符合规定的，应当作出维持原驳回决定的复审决定。专利复审委员会进行审查后，认为原驳回决定不符合规定的，或者认为经过修改的申请文件消除了原驳回决定指出的缺陷的，应当撤销原驳回决定，通知原审查部门对该申请予以登记和公告。申请人对复审决定仍不服的，可以自收到通知之日起</a:t>
            </a:r>
            <a:r>
              <a:rPr lang="en-US" altLang="zh-CN" sz="2400" smtClean="0">
                <a:latin typeface="仿宋_GB2312" pitchFamily="49" charset="-122"/>
                <a:ea typeface="仿宋_GB2312" pitchFamily="49" charset="-122"/>
              </a:rPr>
              <a:t>3</a:t>
            </a:r>
            <a:r>
              <a:rPr lang="zh-CN" altLang="zh-CN" sz="2400" smtClean="0">
                <a:latin typeface="仿宋_GB2312" pitchFamily="49" charset="-122"/>
                <a:ea typeface="仿宋_GB2312" pitchFamily="49" charset="-122"/>
              </a:rPr>
              <a:t>个月内向人民法院起诉。</a:t>
            </a:r>
            <a:endParaRPr lang="zh-CN" altLang="en-US" sz="2400" smtClean="0">
              <a:latin typeface="仿宋_GB2312" pitchFamily="49" charset="-122"/>
              <a:ea typeface="仿宋_GB2312" pitchFamily="49" charset="-122"/>
            </a:endParaRPr>
          </a:p>
        </p:txBody>
      </p:sp>
      <p:sp>
        <p:nvSpPr>
          <p:cNvPr id="5939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884350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346952" y="-25258"/>
            <a:ext cx="7024688" cy="1143000"/>
          </a:xfrm>
        </p:spPr>
        <p:txBody>
          <a:bodyPr/>
          <a:lstStyle/>
          <a:p>
            <a:pPr eaLnBrk="1" hangingPunct="1"/>
            <a:r>
              <a:rPr lang="zh-CN" altLang="en-US" dirty="0" smtClean="0">
                <a:ea typeface="宋体" charset="-122"/>
              </a:rPr>
              <a:t>本章概要</a:t>
            </a:r>
            <a:endParaRPr lang="zh-CN" altLang="en-US" dirty="0" smtClean="0">
              <a:solidFill>
                <a:schemeClr val="accent1"/>
              </a:solidFill>
              <a:ea typeface="宋体" charset="-122"/>
            </a:endParaRPr>
          </a:p>
        </p:txBody>
      </p:sp>
      <p:sp>
        <p:nvSpPr>
          <p:cNvPr id="31746" name="Text Box 3"/>
          <p:cNvSpPr txBox="1">
            <a:spLocks noChangeArrowheads="1"/>
          </p:cNvSpPr>
          <p:nvPr/>
        </p:nvSpPr>
        <p:spPr bwMode="auto">
          <a:xfrm>
            <a:off x="1660527" y="722313"/>
            <a:ext cx="184731" cy="369332"/>
          </a:xfrm>
          <a:prstGeom prst="rect">
            <a:avLst/>
          </a:prstGeom>
          <a:noFill/>
          <a:ln w="9525">
            <a:noFill/>
            <a:miter lim="800000"/>
            <a:headEnd/>
            <a:tailEnd/>
          </a:ln>
        </p:spPr>
        <p:txBody>
          <a:bodyPr wrap="none">
            <a:spAutoFit/>
          </a:bodyPr>
          <a:lstStyle/>
          <a:p>
            <a:endParaRPr lang="zh-CN" altLang="zh-CN">
              <a:solidFill>
                <a:srgbClr val="2B166E"/>
              </a:solidFill>
            </a:endParaRPr>
          </a:p>
        </p:txBody>
      </p:sp>
      <p:grpSp>
        <p:nvGrpSpPr>
          <p:cNvPr id="10244" name="Group 4"/>
          <p:cNvGrpSpPr>
            <a:grpSpLocks/>
          </p:cNvGrpSpPr>
          <p:nvPr/>
        </p:nvGrpSpPr>
        <p:grpSpPr bwMode="auto">
          <a:xfrm>
            <a:off x="2151063" y="1905000"/>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31766" name="Text Box 7"/>
            <p:cNvSpPr txBox="1">
              <a:spLocks noChangeArrowheads="1"/>
            </p:cNvSpPr>
            <p:nvPr/>
          </p:nvSpPr>
          <p:spPr bwMode="gray">
            <a:xfrm>
              <a:off x="1680" y="1934"/>
              <a:ext cx="2592" cy="291"/>
            </a:xfrm>
            <a:prstGeom prst="rect">
              <a:avLst/>
            </a:prstGeom>
            <a:noFill/>
            <a:ln w="9525">
              <a:noFill/>
              <a:miter lim="800000"/>
              <a:headEnd/>
              <a:tailEnd/>
            </a:ln>
          </p:spPr>
          <p:txBody>
            <a:bodyPr>
              <a:spAutoFit/>
            </a:bodyPr>
            <a:lstStyle/>
            <a:p>
              <a:pPr eaLnBrk="0" hangingPunct="0"/>
              <a:r>
                <a:rPr lang="zh-CN" altLang="en-US" sz="2400" b="1" dirty="0"/>
                <a:t>第一节 信息法制建设的意义</a:t>
              </a:r>
            </a:p>
          </p:txBody>
        </p:sp>
        <p:sp>
          <p:nvSpPr>
            <p:cNvPr id="31767" name="Text Box 8"/>
            <p:cNvSpPr txBox="1">
              <a:spLocks noChangeArrowheads="1"/>
            </p:cNvSpPr>
            <p:nvPr/>
          </p:nvSpPr>
          <p:spPr bwMode="gray">
            <a:xfrm>
              <a:off x="1392" y="1886"/>
              <a:ext cx="224" cy="291"/>
            </a:xfrm>
            <a:prstGeom prst="rect">
              <a:avLst/>
            </a:prstGeom>
            <a:noFill/>
            <a:ln w="9525">
              <a:noFill/>
              <a:miter lim="800000"/>
              <a:headEnd/>
              <a:tailEnd/>
            </a:ln>
          </p:spPr>
          <p:txBody>
            <a:bodyPr wrap="none">
              <a:spAutoFit/>
            </a:bodyPr>
            <a:lstStyle/>
            <a:p>
              <a:pPr algn="ctr" eaLnBrk="0" hangingPunct="0"/>
              <a:r>
                <a:rPr lang="en-US" altLang="zh-CN" sz="2400">
                  <a:solidFill>
                    <a:srgbClr val="FFFFFF"/>
                  </a:solidFill>
                </a:rPr>
                <a:t>1</a:t>
              </a:r>
            </a:p>
          </p:txBody>
        </p:sp>
      </p:grpSp>
      <p:grpSp>
        <p:nvGrpSpPr>
          <p:cNvPr id="10249" name="Group 9"/>
          <p:cNvGrpSpPr>
            <a:grpSpLocks/>
          </p:cNvGrpSpPr>
          <p:nvPr/>
        </p:nvGrpSpPr>
        <p:grpSpPr bwMode="auto">
          <a:xfrm>
            <a:off x="2151063" y="2787650"/>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31762" name="Text Box 12"/>
            <p:cNvSpPr txBox="1">
              <a:spLocks noChangeArrowheads="1"/>
            </p:cNvSpPr>
            <p:nvPr/>
          </p:nvSpPr>
          <p:spPr bwMode="gray">
            <a:xfrm>
              <a:off x="1680" y="1934"/>
              <a:ext cx="2160" cy="291"/>
            </a:xfrm>
            <a:prstGeom prst="rect">
              <a:avLst/>
            </a:prstGeom>
            <a:noFill/>
            <a:ln w="9525">
              <a:noFill/>
              <a:miter lim="800000"/>
              <a:headEnd/>
              <a:tailEnd/>
            </a:ln>
          </p:spPr>
          <p:txBody>
            <a:bodyPr>
              <a:spAutoFit/>
            </a:bodyPr>
            <a:lstStyle/>
            <a:p>
              <a:pPr eaLnBrk="0" hangingPunct="0"/>
              <a:r>
                <a:rPr lang="zh-CN" altLang="en-US" sz="2400" b="1">
                  <a:solidFill>
                    <a:srgbClr val="000000"/>
                  </a:solidFill>
                </a:rPr>
                <a:t>第二节 信息法概述</a:t>
              </a:r>
            </a:p>
          </p:txBody>
        </p:sp>
        <p:sp>
          <p:nvSpPr>
            <p:cNvPr id="31763" name="Text Box 13"/>
            <p:cNvSpPr txBox="1">
              <a:spLocks noChangeArrowheads="1"/>
            </p:cNvSpPr>
            <p:nvPr/>
          </p:nvSpPr>
          <p:spPr bwMode="gray">
            <a:xfrm>
              <a:off x="1392" y="1886"/>
              <a:ext cx="224" cy="291"/>
            </a:xfrm>
            <a:prstGeom prst="rect">
              <a:avLst/>
            </a:prstGeom>
            <a:noFill/>
            <a:ln w="9525">
              <a:noFill/>
              <a:miter lim="800000"/>
              <a:headEnd/>
              <a:tailEnd/>
            </a:ln>
          </p:spPr>
          <p:txBody>
            <a:bodyPr wrap="none">
              <a:spAutoFit/>
            </a:bodyPr>
            <a:lstStyle/>
            <a:p>
              <a:pPr algn="ctr" eaLnBrk="0" hangingPunct="0"/>
              <a:r>
                <a:rPr lang="en-US" altLang="zh-CN" sz="2400">
                  <a:solidFill>
                    <a:srgbClr val="FFFFFF"/>
                  </a:solidFill>
                </a:rPr>
                <a:t>2</a:t>
              </a:r>
            </a:p>
          </p:txBody>
        </p:sp>
      </p:grpSp>
      <p:grpSp>
        <p:nvGrpSpPr>
          <p:cNvPr id="26" name="Group 4"/>
          <p:cNvGrpSpPr>
            <a:grpSpLocks/>
          </p:cNvGrpSpPr>
          <p:nvPr/>
        </p:nvGrpSpPr>
        <p:grpSpPr bwMode="auto">
          <a:xfrm>
            <a:off x="2151063" y="3671888"/>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bg1"/>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31758" name="Text Box 7"/>
            <p:cNvSpPr txBox="1">
              <a:spLocks noChangeArrowheads="1"/>
            </p:cNvSpPr>
            <p:nvPr/>
          </p:nvSpPr>
          <p:spPr bwMode="gray">
            <a:xfrm>
              <a:off x="1680" y="1934"/>
              <a:ext cx="2160" cy="291"/>
            </a:xfrm>
            <a:prstGeom prst="rect">
              <a:avLst/>
            </a:prstGeom>
            <a:noFill/>
            <a:ln w="9525">
              <a:noFill/>
              <a:miter lim="800000"/>
              <a:headEnd/>
              <a:tailEnd/>
            </a:ln>
          </p:spPr>
          <p:txBody>
            <a:bodyPr>
              <a:spAutoFit/>
            </a:bodyPr>
            <a:lstStyle/>
            <a:p>
              <a:pPr eaLnBrk="0" hangingPunct="0"/>
              <a:r>
                <a:rPr lang="zh-CN" altLang="en-US" sz="2400" b="1" dirty="0"/>
                <a:t>第三节 信息法律关系</a:t>
              </a:r>
            </a:p>
          </p:txBody>
        </p:sp>
        <p:sp>
          <p:nvSpPr>
            <p:cNvPr id="31759" name="Text Box 8"/>
            <p:cNvSpPr txBox="1">
              <a:spLocks noChangeArrowheads="1"/>
            </p:cNvSpPr>
            <p:nvPr/>
          </p:nvSpPr>
          <p:spPr bwMode="gray">
            <a:xfrm>
              <a:off x="1392" y="1886"/>
              <a:ext cx="224" cy="291"/>
            </a:xfrm>
            <a:prstGeom prst="rect">
              <a:avLst/>
            </a:prstGeom>
            <a:noFill/>
            <a:ln w="9525">
              <a:noFill/>
              <a:miter lim="800000"/>
              <a:headEnd/>
              <a:tailEnd/>
            </a:ln>
          </p:spPr>
          <p:txBody>
            <a:bodyPr wrap="none">
              <a:spAutoFit/>
            </a:bodyPr>
            <a:lstStyle/>
            <a:p>
              <a:pPr algn="ctr" eaLnBrk="0" hangingPunct="0"/>
              <a:r>
                <a:rPr lang="en-US" altLang="zh-CN" sz="2400">
                  <a:solidFill>
                    <a:srgbClr val="FFFFFF"/>
                  </a:solidFill>
                </a:rPr>
                <a:t>3</a:t>
              </a:r>
            </a:p>
          </p:txBody>
        </p:sp>
      </p:grpSp>
      <p:grpSp>
        <p:nvGrpSpPr>
          <p:cNvPr id="31" name="Group 9"/>
          <p:cNvGrpSpPr>
            <a:grpSpLocks/>
          </p:cNvGrpSpPr>
          <p:nvPr/>
        </p:nvGrpSpPr>
        <p:grpSpPr bwMode="auto">
          <a:xfrm>
            <a:off x="2151063" y="4554538"/>
            <a:ext cx="4724400" cy="685800"/>
            <a:chOff x="1296" y="1824"/>
            <a:chExt cx="2976" cy="432"/>
          </a:xfrm>
        </p:grpSpPr>
        <p:sp>
          <p:nvSpPr>
            <p:cNvPr id="32"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33"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zh-CN" altLang="en-US">
                <a:solidFill>
                  <a:srgbClr val="2B166E"/>
                </a:solidFill>
                <a:ea typeface="宋体" pitchFamily="2" charset="-122"/>
              </a:endParaRPr>
            </a:p>
          </p:txBody>
        </p:sp>
        <p:sp>
          <p:nvSpPr>
            <p:cNvPr id="31754" name="Text Box 12"/>
            <p:cNvSpPr txBox="1">
              <a:spLocks noChangeArrowheads="1"/>
            </p:cNvSpPr>
            <p:nvPr/>
          </p:nvSpPr>
          <p:spPr bwMode="gray">
            <a:xfrm>
              <a:off x="1680" y="1934"/>
              <a:ext cx="2160" cy="291"/>
            </a:xfrm>
            <a:prstGeom prst="rect">
              <a:avLst/>
            </a:prstGeom>
            <a:noFill/>
            <a:ln w="9525">
              <a:noFill/>
              <a:miter lim="800000"/>
              <a:headEnd/>
              <a:tailEnd/>
            </a:ln>
          </p:spPr>
          <p:txBody>
            <a:bodyPr>
              <a:spAutoFit/>
            </a:bodyPr>
            <a:lstStyle/>
            <a:p>
              <a:pPr eaLnBrk="0" hangingPunct="0"/>
              <a:r>
                <a:rPr lang="zh-CN" altLang="en-US" sz="2400" b="1">
                  <a:solidFill>
                    <a:srgbClr val="000000"/>
                  </a:solidFill>
                </a:rPr>
                <a:t>第四节 信息立法</a:t>
              </a:r>
            </a:p>
          </p:txBody>
        </p:sp>
        <p:sp>
          <p:nvSpPr>
            <p:cNvPr id="31755" name="Text Box 13"/>
            <p:cNvSpPr txBox="1">
              <a:spLocks noChangeArrowheads="1"/>
            </p:cNvSpPr>
            <p:nvPr/>
          </p:nvSpPr>
          <p:spPr bwMode="gray">
            <a:xfrm>
              <a:off x="1392" y="1886"/>
              <a:ext cx="224" cy="291"/>
            </a:xfrm>
            <a:prstGeom prst="rect">
              <a:avLst/>
            </a:prstGeom>
            <a:noFill/>
            <a:ln w="9525">
              <a:noFill/>
              <a:miter lim="800000"/>
              <a:headEnd/>
              <a:tailEnd/>
            </a:ln>
          </p:spPr>
          <p:txBody>
            <a:bodyPr wrap="none">
              <a:spAutoFit/>
            </a:bodyPr>
            <a:lstStyle/>
            <a:p>
              <a:pPr algn="ctr" eaLnBrk="0" hangingPunct="0"/>
              <a:r>
                <a:rPr lang="en-US" altLang="zh-CN" sz="2400">
                  <a:solidFill>
                    <a:srgbClr val="FFFFFF"/>
                  </a:solidFill>
                </a:rPr>
                <a:t>4</a:t>
              </a:r>
            </a:p>
          </p:txBody>
        </p:sp>
      </p:grpSp>
    </p:spTree>
    <p:extLst>
      <p:ext uri="{BB962C8B-B14F-4D97-AF65-F5344CB8AC3E}">
        <p14:creationId xmlns:p14="http://schemas.microsoft.com/office/powerpoint/2010/main" val="3906363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upRigh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标题 1"/>
          <p:cNvSpPr>
            <a:spLocks noGrp="1"/>
          </p:cNvSpPr>
          <p:nvPr>
            <p:ph type="title"/>
          </p:nvPr>
        </p:nvSpPr>
        <p:spPr>
          <a:xfrm>
            <a:off x="-36512" y="188640"/>
            <a:ext cx="6778625" cy="563562"/>
          </a:xfrm>
        </p:spPr>
        <p:txBody>
          <a:bodyPr>
            <a:normAutofit/>
          </a:bodyPr>
          <a:lstStyle/>
          <a:p>
            <a:r>
              <a:rPr lang="zh-CN" altLang="zh-CN" sz="2400" b="1" dirty="0" smtClean="0">
                <a:ea typeface="宋体" charset="-122"/>
              </a:rPr>
              <a:t>二、布图设计专有权的取得</a:t>
            </a:r>
            <a:r>
              <a:rPr lang="zh-CN" altLang="en-US" sz="2400" b="1" dirty="0" smtClean="0">
                <a:ea typeface="宋体" charset="-122"/>
              </a:rPr>
              <a:t>和撤销</a:t>
            </a:r>
          </a:p>
        </p:txBody>
      </p:sp>
      <p:sp>
        <p:nvSpPr>
          <p:cNvPr id="60418" name="内容占位符 2"/>
          <p:cNvSpPr>
            <a:spLocks noGrp="1"/>
          </p:cNvSpPr>
          <p:nvPr>
            <p:ph idx="1"/>
          </p:nvPr>
        </p:nvSpPr>
        <p:spPr>
          <a:xfrm>
            <a:off x="1619250" y="1125538"/>
            <a:ext cx="7143750" cy="5381625"/>
          </a:xfrm>
        </p:spPr>
        <p:txBody>
          <a:bodyPr>
            <a:normAutofit fontScale="92500"/>
          </a:bodyPr>
          <a:lstStyle/>
          <a:p>
            <a:r>
              <a:rPr lang="zh-CN" altLang="zh-CN" sz="2400" smtClean="0">
                <a:latin typeface="仿宋_GB2312" pitchFamily="49" charset="-122"/>
                <a:ea typeface="仿宋_GB2312" pitchFamily="49" charset="-122"/>
              </a:rPr>
              <a:t>布图设计登记公告后，发现该登记不符合规定的，由专利复审委员会撤销该布图设计专有权。撤销布图设计专有权的，应当首先通知该布图设计权利人，要求其在指定期限内陈述意见。期满未答复的，不影响专利复审委员会作出撤销布图设计专有权的决定。专利复审委员会撤销布图设计专有权的决定应当写明所依据的理由，并通知该布图设计权利人。布图设计权利人对撤销布图设计登记的决定不服的，可以自收到通知之日起</a:t>
            </a:r>
            <a:r>
              <a:rPr lang="en-US" altLang="zh-CN" sz="2400" smtClean="0">
                <a:latin typeface="仿宋_GB2312" pitchFamily="49" charset="-122"/>
                <a:ea typeface="仿宋_GB2312" pitchFamily="49" charset="-122"/>
              </a:rPr>
              <a:t>3</a:t>
            </a:r>
            <a:r>
              <a:rPr lang="zh-CN" altLang="zh-CN" sz="2400" smtClean="0">
                <a:latin typeface="仿宋_GB2312" pitchFamily="49" charset="-122"/>
                <a:ea typeface="仿宋_GB2312" pitchFamily="49" charset="-122"/>
              </a:rPr>
              <a:t>个月内向人民法院起诉。未在规定期限内向人民法院起诉，或者在人民法院维持专利复审委员会撤销布图设计专有权决定的判决生效后，国家知识产权局应当将撤销该布图设计专有权的决定予以公告。被撤销的布图设计专有权视为自始即不存在。</a:t>
            </a:r>
          </a:p>
          <a:p>
            <a:endParaRPr lang="zh-CN" altLang="en-US" sz="2400" smtClean="0">
              <a:latin typeface="仿宋_GB2312" pitchFamily="49" charset="-122"/>
              <a:ea typeface="仿宋_GB2312" pitchFamily="49" charset="-122"/>
            </a:endParaRPr>
          </a:p>
        </p:txBody>
      </p:sp>
      <p:sp>
        <p:nvSpPr>
          <p:cNvPr id="6041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416261753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112" y="188640"/>
            <a:ext cx="6491288" cy="563562"/>
          </a:xfrm>
        </p:spPr>
        <p:txBody>
          <a:bodyPr>
            <a:normAutofit/>
          </a:bodyPr>
          <a:lstStyle/>
          <a:p>
            <a:r>
              <a:rPr lang="zh-CN" altLang="zh-CN" sz="2800" b="1" dirty="0" smtClean="0">
                <a:ea typeface="宋体" charset="-122"/>
              </a:rPr>
              <a:t>三、布图设计专有权的权利内容</a:t>
            </a:r>
          </a:p>
        </p:txBody>
      </p:sp>
      <p:grpSp>
        <p:nvGrpSpPr>
          <p:cNvPr id="2" name="Group 3"/>
          <p:cNvGrpSpPr>
            <a:grpSpLocks/>
          </p:cNvGrpSpPr>
          <p:nvPr/>
        </p:nvGrpSpPr>
        <p:grpSpPr bwMode="auto">
          <a:xfrm>
            <a:off x="1331913" y="1773238"/>
            <a:ext cx="2638425" cy="3140075"/>
            <a:chOff x="684" y="1998"/>
            <a:chExt cx="1487" cy="1680"/>
          </a:xfrm>
        </p:grpSpPr>
        <p:sp>
          <p:nvSpPr>
            <p:cNvPr id="61450" name="AutoShape 4"/>
            <p:cNvSpPr>
              <a:spLocks noChangeArrowheads="1"/>
            </p:cNvSpPr>
            <p:nvPr/>
          </p:nvSpPr>
          <p:spPr bwMode="auto">
            <a:xfrm>
              <a:off x="720"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61451" name="Text Box 5"/>
            <p:cNvSpPr txBox="1">
              <a:spLocks noChangeArrowheads="1"/>
            </p:cNvSpPr>
            <p:nvPr/>
          </p:nvSpPr>
          <p:spPr bwMode="auto">
            <a:xfrm>
              <a:off x="684" y="2137"/>
              <a:ext cx="1487" cy="1235"/>
            </a:xfrm>
            <a:prstGeom prst="rect">
              <a:avLst/>
            </a:prstGeom>
            <a:noFill/>
            <a:ln w="9525">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复制权。布图设计权利人有权对受保护的布图设计的全部或者其中任何具有独创性的部分进行复制。</a:t>
              </a:r>
              <a:endParaRPr lang="zh-CN" altLang="en-US" sz="2400" b="1">
                <a:latin typeface="仿宋_GB2312" pitchFamily="49" charset="-122"/>
                <a:ea typeface="仿宋_GB2312" pitchFamily="49" charset="-122"/>
              </a:endParaRPr>
            </a:p>
          </p:txBody>
        </p:sp>
      </p:grpSp>
      <p:sp>
        <p:nvSpPr>
          <p:cNvPr id="31750" name="Freeform 6"/>
          <p:cNvSpPr>
            <a:spLocks/>
          </p:cNvSpPr>
          <p:nvPr/>
        </p:nvSpPr>
        <p:spPr bwMode="gray">
          <a:xfrm>
            <a:off x="3851275" y="1628775"/>
            <a:ext cx="1047750"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61444" name="AutoShape 7"/>
          <p:cNvSpPr>
            <a:spLocks noChangeAspect="1" noChangeArrowheads="1" noTextEdit="1"/>
          </p:cNvSpPr>
          <p:nvPr/>
        </p:nvSpPr>
        <p:spPr bwMode="gray">
          <a:xfrm flipH="1">
            <a:off x="5337175" y="1628775"/>
            <a:ext cx="909638" cy="1244600"/>
          </a:xfrm>
          <a:prstGeom prst="rect">
            <a:avLst/>
          </a:prstGeom>
          <a:noFill/>
          <a:ln w="9525">
            <a:noFill/>
            <a:miter lim="800000"/>
            <a:headEnd/>
            <a:tailEnd/>
          </a:ln>
        </p:spPr>
        <p:txBody>
          <a:bodyPr/>
          <a:lstStyle/>
          <a:p>
            <a:endParaRPr lang="zh-CN" altLang="en-US"/>
          </a:p>
        </p:txBody>
      </p:sp>
      <p:grpSp>
        <p:nvGrpSpPr>
          <p:cNvPr id="3" name="Group 18"/>
          <p:cNvGrpSpPr>
            <a:grpSpLocks/>
          </p:cNvGrpSpPr>
          <p:nvPr/>
        </p:nvGrpSpPr>
        <p:grpSpPr bwMode="auto">
          <a:xfrm>
            <a:off x="6156325" y="1728788"/>
            <a:ext cx="2757488" cy="3284537"/>
            <a:chOff x="3504" y="1998"/>
            <a:chExt cx="1489" cy="1680"/>
          </a:xfrm>
        </p:grpSpPr>
        <p:sp>
          <p:nvSpPr>
            <p:cNvPr id="61448" name="AutoShape 19"/>
            <p:cNvSpPr>
              <a:spLocks noChangeArrowheads="1"/>
            </p:cNvSpPr>
            <p:nvPr/>
          </p:nvSpPr>
          <p:spPr bwMode="auto">
            <a:xfrm>
              <a:off x="3504"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61449" name="Text Box 20"/>
            <p:cNvSpPr txBox="1">
              <a:spLocks noChangeArrowheads="1"/>
            </p:cNvSpPr>
            <p:nvPr/>
          </p:nvSpPr>
          <p:spPr bwMode="auto">
            <a:xfrm>
              <a:off x="3543" y="2094"/>
              <a:ext cx="1450" cy="1370"/>
            </a:xfrm>
            <a:prstGeom prst="rect">
              <a:avLst/>
            </a:prstGeom>
            <a:noFill/>
            <a:ln w="9525">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商业利用权。布图设计权利人有权将受保护的布图设计、含有该布图设计的集成电路或者含有该集成电路的物品投入商业利用。</a:t>
              </a:r>
              <a:endParaRPr lang="zh-CN" altLang="en-US" sz="2400" b="1">
                <a:latin typeface="仿宋_GB2312" pitchFamily="49" charset="-122"/>
                <a:ea typeface="仿宋_GB2312" pitchFamily="49" charset="-122"/>
              </a:endParaRPr>
            </a:p>
          </p:txBody>
        </p:sp>
      </p:grpSp>
      <p:sp>
        <p:nvSpPr>
          <p:cNvPr id="31765" name="Freeform 21"/>
          <p:cNvSpPr>
            <a:spLocks/>
          </p:cNvSpPr>
          <p:nvPr/>
        </p:nvSpPr>
        <p:spPr bwMode="gray">
          <a:xfrm flipH="1">
            <a:off x="5343525" y="163195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61447" name="日期占位符 11"/>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209411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strips(downLeft)">
                                      <p:cBhvr>
                                        <p:cTn id="7" dur="500"/>
                                        <p:tgtEl>
                                          <p:spTgt spid="3175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1765"/>
                                        </p:tgtEl>
                                        <p:attrNameLst>
                                          <p:attrName>style.visibility</p:attrName>
                                        </p:attrNameLst>
                                      </p:cBhvr>
                                      <p:to>
                                        <p:strVal val="visible"/>
                                      </p:to>
                                    </p:set>
                                    <p:animEffect transition="in" filter="strips(downRight)">
                                      <p:cBhvr>
                                        <p:cTn id="17" dur="500"/>
                                        <p:tgtEl>
                                          <p:spTgt spid="3176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a:xfrm>
            <a:off x="0" y="188640"/>
            <a:ext cx="6635750" cy="563562"/>
          </a:xfrm>
        </p:spPr>
        <p:txBody>
          <a:bodyPr>
            <a:normAutofit/>
          </a:bodyPr>
          <a:lstStyle/>
          <a:p>
            <a:r>
              <a:rPr lang="zh-CN" altLang="zh-CN" sz="2800" b="1" dirty="0" smtClean="0">
                <a:ea typeface="宋体" charset="-122"/>
              </a:rPr>
              <a:t>三、布图设计专有权的权利</a:t>
            </a:r>
            <a:r>
              <a:rPr lang="zh-CN" altLang="en-US" sz="2800" b="1" dirty="0" smtClean="0">
                <a:ea typeface="宋体" charset="-122"/>
              </a:rPr>
              <a:t>内容</a:t>
            </a:r>
          </a:p>
        </p:txBody>
      </p:sp>
      <p:sp>
        <p:nvSpPr>
          <p:cNvPr id="62466" name="内容占位符 2"/>
          <p:cNvSpPr>
            <a:spLocks noGrp="1"/>
          </p:cNvSpPr>
          <p:nvPr>
            <p:ph idx="1"/>
          </p:nvPr>
        </p:nvSpPr>
        <p:spPr>
          <a:xfrm>
            <a:off x="1676400" y="1143000"/>
            <a:ext cx="6856413" cy="4949825"/>
          </a:xfrm>
        </p:spPr>
        <p:txBody>
          <a:bodyPr>
            <a:normAutofit fontScale="92500" lnSpcReduction="10000"/>
          </a:bodyPr>
          <a:lstStyle/>
          <a:p>
            <a:r>
              <a:rPr lang="zh-CN" altLang="zh-CN" sz="2400" smtClean="0">
                <a:latin typeface="仿宋_GB2312" pitchFamily="49" charset="-122"/>
                <a:ea typeface="仿宋_GB2312" pitchFamily="49" charset="-122"/>
              </a:rPr>
              <a:t>对于上述专有权，《条例》第</a:t>
            </a:r>
            <a:r>
              <a:rPr lang="en-US" altLang="zh-CN" sz="2400" smtClean="0">
                <a:latin typeface="仿宋_GB2312" pitchFamily="49" charset="-122"/>
                <a:ea typeface="仿宋_GB2312" pitchFamily="49" charset="-122"/>
              </a:rPr>
              <a:t>22</a:t>
            </a:r>
            <a:r>
              <a:rPr lang="zh-CN" altLang="zh-CN" sz="2400" smtClean="0">
                <a:latin typeface="仿宋_GB2312" pitchFamily="49" charset="-122"/>
                <a:ea typeface="仿宋_GB2312" pitchFamily="49" charset="-122"/>
              </a:rPr>
              <a:t>条规定：布图设计权利人可以将其专有权转让或者许可他人使用其布图设计。</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但下列行为可以不经布图设计权利人许可，不向其支付报酬：</a:t>
            </a:r>
            <a:endParaRPr lang="en-US" altLang="zh-CN" sz="2400" smtClean="0">
              <a:latin typeface="仿宋_GB2312" pitchFamily="49" charset="-122"/>
              <a:ea typeface="仿宋_GB2312" pitchFamily="49" charset="-122"/>
            </a:endParaRPr>
          </a:p>
          <a:p>
            <a:pPr>
              <a:buFont typeface="Wingdings" pitchFamily="2" charset="2"/>
              <a:buNone/>
            </a:pPr>
            <a:r>
              <a:rPr lang="en-US" altLang="zh-CN" sz="2400" smtClean="0">
                <a:latin typeface="仿宋_GB2312" pitchFamily="49" charset="-122"/>
                <a:ea typeface="仿宋_GB2312" pitchFamily="49" charset="-122"/>
              </a:rPr>
              <a:t>  </a:t>
            </a:r>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1</a:t>
            </a:r>
            <a:r>
              <a:rPr lang="zh-CN" altLang="zh-CN" sz="2400" smtClean="0">
                <a:latin typeface="仿宋_GB2312" pitchFamily="49" charset="-122"/>
                <a:ea typeface="仿宋_GB2312" pitchFamily="49" charset="-122"/>
              </a:rPr>
              <a:t>）为个人目的或者单纯为评价、分析、研究、教学等目的而复制受保护的布图设计的；</a:t>
            </a:r>
            <a:r>
              <a:rPr lang="en-US" altLang="zh-CN" sz="2400" smtClean="0">
                <a:latin typeface="仿宋_GB2312" pitchFamily="49" charset="-122"/>
                <a:ea typeface="仿宋_GB2312" pitchFamily="49" charset="-122"/>
              </a:rPr>
              <a:t> </a:t>
            </a:r>
            <a:endParaRPr lang="zh-CN" altLang="zh-CN" sz="2400" smtClean="0">
              <a:latin typeface="仿宋_GB2312" pitchFamily="49" charset="-122"/>
              <a:ea typeface="仿宋_GB2312" pitchFamily="49" charset="-122"/>
            </a:endParaRPr>
          </a:p>
          <a:p>
            <a:pPr>
              <a:buFont typeface="Wingdings" pitchFamily="2" charset="2"/>
              <a:buNone/>
            </a:pPr>
            <a:r>
              <a:rPr lang="en-US" altLang="zh-CN" sz="2400" smtClean="0">
                <a:latin typeface="仿宋_GB2312" pitchFamily="49" charset="-122"/>
                <a:ea typeface="仿宋_GB2312" pitchFamily="49" charset="-122"/>
              </a:rPr>
              <a:t>  </a:t>
            </a:r>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2</a:t>
            </a:r>
            <a:r>
              <a:rPr lang="zh-CN" altLang="zh-CN" sz="2400" smtClean="0">
                <a:latin typeface="仿宋_GB2312" pitchFamily="49" charset="-122"/>
                <a:ea typeface="仿宋_GB2312" pitchFamily="49" charset="-122"/>
              </a:rPr>
              <a:t>）在依据前项评价、分析受保护的布图设计的基础上，创作出具有独创性的布图设计的；</a:t>
            </a:r>
            <a:r>
              <a:rPr lang="en-US" altLang="zh-CN" sz="2400" smtClean="0">
                <a:latin typeface="仿宋_GB2312" pitchFamily="49" charset="-122"/>
                <a:ea typeface="仿宋_GB2312" pitchFamily="49" charset="-122"/>
              </a:rPr>
              <a:t> </a:t>
            </a:r>
            <a:endParaRPr lang="zh-CN" altLang="zh-CN" sz="2400" smtClean="0">
              <a:latin typeface="仿宋_GB2312" pitchFamily="49" charset="-122"/>
              <a:ea typeface="仿宋_GB2312" pitchFamily="49" charset="-122"/>
            </a:endParaRPr>
          </a:p>
          <a:p>
            <a:pPr>
              <a:buFont typeface="Wingdings" pitchFamily="2" charset="2"/>
              <a:buNone/>
            </a:pPr>
            <a:r>
              <a:rPr lang="en-US" altLang="zh-CN" sz="2400" smtClean="0">
                <a:latin typeface="仿宋_GB2312" pitchFamily="49" charset="-122"/>
                <a:ea typeface="仿宋_GB2312" pitchFamily="49" charset="-122"/>
              </a:rPr>
              <a:t>  </a:t>
            </a:r>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3</a:t>
            </a:r>
            <a:r>
              <a:rPr lang="zh-CN" altLang="zh-CN" sz="2400" smtClean="0">
                <a:latin typeface="仿宋_GB2312" pitchFamily="49" charset="-122"/>
                <a:ea typeface="仿宋_GB2312" pitchFamily="49" charset="-122"/>
              </a:rPr>
              <a:t>）对自己独立创作的与他人相同的布图设计进行复制或者将其投入商业利用的。 </a:t>
            </a:r>
          </a:p>
          <a:p>
            <a:pPr>
              <a:buFont typeface="Wingdings" pitchFamily="2" charset="2"/>
              <a:buNone/>
            </a:pPr>
            <a:endParaRPr lang="zh-CN" altLang="zh-CN" sz="2400" smtClean="0">
              <a:latin typeface="仿宋_GB2312" pitchFamily="49" charset="-122"/>
              <a:ea typeface="仿宋_GB2312" pitchFamily="49" charset="-122"/>
            </a:endParaRPr>
          </a:p>
          <a:p>
            <a:pPr>
              <a:buFont typeface="Wingdings" pitchFamily="2" charset="2"/>
              <a:buNone/>
            </a:pPr>
            <a:endParaRPr lang="zh-CN" altLang="en-US" sz="2400" smtClean="0">
              <a:latin typeface="仿宋_GB2312" pitchFamily="49" charset="-122"/>
              <a:ea typeface="仿宋_GB2312" pitchFamily="49" charset="-122"/>
            </a:endParaRPr>
          </a:p>
        </p:txBody>
      </p:sp>
      <p:sp>
        <p:nvSpPr>
          <p:cNvPr id="6246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358539046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p:nvPr>
        </p:nvSpPr>
        <p:spPr>
          <a:xfrm>
            <a:off x="0" y="188640"/>
            <a:ext cx="6707188" cy="563562"/>
          </a:xfrm>
        </p:spPr>
        <p:txBody>
          <a:bodyPr>
            <a:normAutofit/>
          </a:bodyPr>
          <a:lstStyle/>
          <a:p>
            <a:r>
              <a:rPr lang="zh-CN" altLang="zh-CN" sz="2800" b="1" dirty="0" smtClean="0">
                <a:ea typeface="宋体" charset="-122"/>
              </a:rPr>
              <a:t>三、布图设计专有权的权利内容</a:t>
            </a:r>
            <a:endParaRPr lang="zh-CN" altLang="en-US" sz="2800" b="1" dirty="0" smtClean="0">
              <a:ea typeface="宋体" charset="-122"/>
            </a:endParaRPr>
          </a:p>
        </p:txBody>
      </p:sp>
      <p:sp>
        <p:nvSpPr>
          <p:cNvPr id="63490" name="内容占位符 2"/>
          <p:cNvSpPr>
            <a:spLocks noGrp="1"/>
          </p:cNvSpPr>
          <p:nvPr>
            <p:ph idx="1"/>
          </p:nvPr>
        </p:nvSpPr>
        <p:spPr>
          <a:xfrm>
            <a:off x="1692275" y="1052513"/>
            <a:ext cx="6767513" cy="5256212"/>
          </a:xfrm>
        </p:spPr>
        <p:txBody>
          <a:bodyPr/>
          <a:lstStyle/>
          <a:p>
            <a:pPr marL="0" indent="0">
              <a:spcBef>
                <a:spcPct val="0"/>
              </a:spcBef>
            </a:pPr>
            <a:r>
              <a:rPr lang="zh-CN" altLang="zh-CN" smtClean="0">
                <a:latin typeface="仿宋_GB2312" pitchFamily="49" charset="-122"/>
                <a:ea typeface="仿宋_GB2312" pitchFamily="49" charset="-122"/>
              </a:rPr>
              <a:t>（</a:t>
            </a:r>
            <a:r>
              <a:rPr lang="en-US" altLang="zh-CN" smtClean="0">
                <a:latin typeface="仿宋_GB2312" pitchFamily="49" charset="-122"/>
                <a:ea typeface="仿宋_GB2312" pitchFamily="49" charset="-122"/>
              </a:rPr>
              <a:t>4</a:t>
            </a:r>
            <a:r>
              <a:rPr lang="zh-CN" altLang="zh-CN" smtClean="0">
                <a:latin typeface="仿宋_GB2312" pitchFamily="49" charset="-122"/>
                <a:ea typeface="仿宋_GB2312" pitchFamily="49" charset="-122"/>
              </a:rPr>
              <a:t>）受保护的布图设计、含有该布图设计的集成电路或者含有该集成电路的物品，由布图设计权利人或者经其许可投放市场后，他人再次商业利用的；</a:t>
            </a:r>
            <a:endParaRPr lang="en-US" altLang="zh-CN" smtClean="0">
              <a:latin typeface="仿宋_GB2312" pitchFamily="49" charset="-122"/>
              <a:ea typeface="仿宋_GB2312" pitchFamily="49" charset="-122"/>
            </a:endParaRPr>
          </a:p>
          <a:p>
            <a:pPr marL="0" indent="0">
              <a:spcBef>
                <a:spcPct val="0"/>
              </a:spcBef>
            </a:pPr>
            <a:endParaRPr lang="zh-CN" altLang="zh-CN" smtClean="0">
              <a:latin typeface="仿宋_GB2312" pitchFamily="49" charset="-122"/>
              <a:ea typeface="仿宋_GB2312" pitchFamily="49" charset="-122"/>
            </a:endParaRPr>
          </a:p>
          <a:p>
            <a:pPr marL="0" indent="0">
              <a:spcBef>
                <a:spcPct val="0"/>
              </a:spcBef>
            </a:pPr>
            <a:r>
              <a:rPr lang="zh-CN" altLang="zh-CN" smtClean="0">
                <a:latin typeface="仿宋_GB2312" pitchFamily="49" charset="-122"/>
                <a:ea typeface="仿宋_GB2312" pitchFamily="49" charset="-122"/>
              </a:rPr>
              <a:t>（</a:t>
            </a:r>
            <a:r>
              <a:rPr lang="en-US" altLang="zh-CN" smtClean="0">
                <a:latin typeface="仿宋_GB2312" pitchFamily="49" charset="-122"/>
                <a:ea typeface="仿宋_GB2312" pitchFamily="49" charset="-122"/>
              </a:rPr>
              <a:t>5</a:t>
            </a:r>
            <a:r>
              <a:rPr lang="zh-CN" altLang="zh-CN" smtClean="0">
                <a:latin typeface="仿宋_GB2312" pitchFamily="49" charset="-122"/>
                <a:ea typeface="仿宋_GB2312" pitchFamily="49" charset="-122"/>
              </a:rPr>
              <a:t>）在国家出现紧急状态或者非常情况时，或者为了公共利益的目的，或者经人民法院、不正当竞争行为监督检查部门依法认定布图设计权利人有不正当竞争行为而需要给予补救时。</a:t>
            </a:r>
          </a:p>
          <a:p>
            <a:pPr marL="0" indent="0">
              <a:spcBef>
                <a:spcPct val="0"/>
              </a:spcBef>
            </a:pPr>
            <a:endParaRPr lang="zh-CN" altLang="en-US" sz="2400" smtClean="0">
              <a:latin typeface="仿宋_GB2312" pitchFamily="49" charset="-122"/>
              <a:ea typeface="仿宋_GB2312" pitchFamily="49" charset="-122"/>
            </a:endParaRPr>
          </a:p>
          <a:p>
            <a:pPr marL="0" indent="0">
              <a:spcBef>
                <a:spcPct val="0"/>
              </a:spcBef>
              <a:buFont typeface="Wingdings" pitchFamily="2" charset="2"/>
              <a:buNone/>
            </a:pPr>
            <a:endParaRPr lang="zh-CN" altLang="en-US" sz="2400" smtClean="0">
              <a:ea typeface="宋体" charset="-122"/>
            </a:endParaRPr>
          </a:p>
        </p:txBody>
      </p:sp>
      <p:sp>
        <p:nvSpPr>
          <p:cNvPr id="6349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230875034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p:nvPr>
        </p:nvSpPr>
        <p:spPr>
          <a:xfrm>
            <a:off x="4519" y="188640"/>
            <a:ext cx="6705600" cy="563563"/>
          </a:xfrm>
        </p:spPr>
        <p:txBody>
          <a:bodyPr>
            <a:normAutofit/>
          </a:bodyPr>
          <a:lstStyle/>
          <a:p>
            <a:r>
              <a:rPr lang="zh-CN" altLang="zh-CN" sz="3200" b="1" dirty="0" smtClean="0">
                <a:ea typeface="宋体" charset="-122"/>
              </a:rPr>
              <a:t>四、布图设计专有权的期限</a:t>
            </a:r>
            <a:endParaRPr lang="zh-CN" altLang="en-US" sz="3200" b="1" dirty="0" smtClean="0">
              <a:ea typeface="宋体" charset="-122"/>
            </a:endParaRPr>
          </a:p>
        </p:txBody>
      </p:sp>
      <p:sp>
        <p:nvSpPr>
          <p:cNvPr id="64514" name="内容占位符 2"/>
          <p:cNvSpPr>
            <a:spLocks noGrp="1"/>
          </p:cNvSpPr>
          <p:nvPr>
            <p:ph idx="1"/>
          </p:nvPr>
        </p:nvSpPr>
        <p:spPr/>
        <p:txBody>
          <a:bodyPr/>
          <a:lstStyle/>
          <a:p>
            <a:r>
              <a:rPr lang="zh-CN" altLang="zh-CN" smtClean="0">
                <a:latin typeface="仿宋_GB2312" pitchFamily="49" charset="-122"/>
                <a:ea typeface="仿宋_GB2312" pitchFamily="49" charset="-122"/>
              </a:rPr>
              <a:t>对于保护期限，《条例》第</a:t>
            </a:r>
            <a:r>
              <a:rPr lang="en-US" altLang="zh-CN" smtClean="0">
                <a:latin typeface="仿宋_GB2312" pitchFamily="49" charset="-122"/>
                <a:ea typeface="仿宋_GB2312" pitchFamily="49" charset="-122"/>
              </a:rPr>
              <a:t>12</a:t>
            </a:r>
            <a:r>
              <a:rPr lang="zh-CN" altLang="zh-CN" smtClean="0">
                <a:latin typeface="仿宋_GB2312" pitchFamily="49" charset="-122"/>
                <a:ea typeface="仿宋_GB2312" pitchFamily="49" charset="-122"/>
              </a:rPr>
              <a:t>条规定：布图设计专有权的保护期为</a:t>
            </a:r>
            <a:r>
              <a:rPr lang="en-US" altLang="zh-CN" smtClean="0">
                <a:latin typeface="仿宋_GB2312" pitchFamily="49" charset="-122"/>
                <a:ea typeface="仿宋_GB2312" pitchFamily="49" charset="-122"/>
              </a:rPr>
              <a:t>10</a:t>
            </a:r>
            <a:r>
              <a:rPr lang="zh-CN" altLang="zh-CN" smtClean="0">
                <a:latin typeface="仿宋_GB2312" pitchFamily="49" charset="-122"/>
                <a:ea typeface="仿宋_GB2312" pitchFamily="49" charset="-122"/>
              </a:rPr>
              <a:t>年，自布图设计登记申请之日或者在世界任何地方首次投入商业利用之日起计算，以较前日期为准。但是，无论是否登记或者投入商业利用，布图设计自创作完成之日起</a:t>
            </a:r>
            <a:r>
              <a:rPr lang="en-US" altLang="zh-CN" smtClean="0">
                <a:latin typeface="仿宋_GB2312" pitchFamily="49" charset="-122"/>
                <a:ea typeface="仿宋_GB2312" pitchFamily="49" charset="-122"/>
              </a:rPr>
              <a:t>15</a:t>
            </a:r>
            <a:r>
              <a:rPr lang="zh-CN" altLang="zh-CN" smtClean="0">
                <a:latin typeface="仿宋_GB2312" pitchFamily="49" charset="-122"/>
                <a:ea typeface="仿宋_GB2312" pitchFamily="49" charset="-122"/>
              </a:rPr>
              <a:t>年后，不再受本条例保护。</a:t>
            </a:r>
          </a:p>
          <a:p>
            <a:pPr>
              <a:buFont typeface="Wingdings" pitchFamily="2" charset="2"/>
              <a:buNone/>
            </a:pPr>
            <a:endParaRPr lang="zh-CN" altLang="en-US" smtClean="0">
              <a:ea typeface="宋体" charset="-122"/>
            </a:endParaRPr>
          </a:p>
        </p:txBody>
      </p:sp>
      <p:sp>
        <p:nvSpPr>
          <p:cNvPr id="6451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22125525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AutoShape 2"/>
          <p:cNvSpPr>
            <a:spLocks noChangeArrowheads="1"/>
          </p:cNvSpPr>
          <p:nvPr/>
        </p:nvSpPr>
        <p:spPr bwMode="gray">
          <a:xfrm>
            <a:off x="2267744" y="1340768"/>
            <a:ext cx="6696744" cy="1296144"/>
          </a:xfrm>
          <a:prstGeom prst="roundRect">
            <a:avLst>
              <a:gd name="adj" fmla="val 16449"/>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87" name="AutoShape 3"/>
          <p:cNvSpPr>
            <a:spLocks noChangeArrowheads="1"/>
          </p:cNvSpPr>
          <p:nvPr/>
        </p:nvSpPr>
        <p:spPr bwMode="gray">
          <a:xfrm>
            <a:off x="2195736" y="2852936"/>
            <a:ext cx="6624736" cy="1296144"/>
          </a:xfrm>
          <a:prstGeom prst="roundRect">
            <a:avLst>
              <a:gd name="adj" fmla="val 16227"/>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w="12700" algn="ctr">
            <a:noFill/>
            <a:round/>
            <a:headEnd/>
            <a:tailEnd/>
          </a:ln>
          <a:effectLst/>
        </p:spPr>
        <p:txBody>
          <a:bodyPr wrap="none" anchor="ctr"/>
          <a:lstStyle/>
          <a:p>
            <a:pPr fontAlgn="auto">
              <a:spcBef>
                <a:spcPts val="0"/>
              </a:spcBef>
              <a:spcAft>
                <a:spcPts val="0"/>
              </a:spcAft>
              <a:defRPr/>
            </a:pPr>
            <a:endParaRPr lang="zh-CN" altLang="en-US" b="1" dirty="0">
              <a:latin typeface="+mn-lt"/>
              <a:ea typeface="+mn-ea"/>
            </a:endParaRPr>
          </a:p>
        </p:txBody>
      </p:sp>
      <p:sp>
        <p:nvSpPr>
          <p:cNvPr id="41988" name="AutoShape 4"/>
          <p:cNvSpPr>
            <a:spLocks noChangeArrowheads="1"/>
          </p:cNvSpPr>
          <p:nvPr/>
        </p:nvSpPr>
        <p:spPr bwMode="gray">
          <a:xfrm>
            <a:off x="1979712" y="4653136"/>
            <a:ext cx="5853113" cy="1225550"/>
          </a:xfrm>
          <a:prstGeom prst="roundRect">
            <a:avLst>
              <a:gd name="adj" fmla="val 22019"/>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65546" name="Rectangle 5"/>
          <p:cNvSpPr>
            <a:spLocks noChangeArrowheads="1"/>
          </p:cNvSpPr>
          <p:nvPr/>
        </p:nvSpPr>
        <p:spPr bwMode="gray">
          <a:xfrm>
            <a:off x="4211638" y="1412875"/>
            <a:ext cx="4932362" cy="1200150"/>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规定为个人学习或为教学研究等目的进行复制或者利用他人布图设计的行为，不视为侵权。</a:t>
            </a:r>
            <a:endParaRPr lang="en-US" altLang="zh-CN" sz="2400" b="1">
              <a:solidFill>
                <a:srgbClr val="080808"/>
              </a:solidFill>
              <a:latin typeface="仿宋_GB2312" pitchFamily="49" charset="-122"/>
              <a:ea typeface="仿宋_GB2312" pitchFamily="49" charset="-122"/>
            </a:endParaRPr>
          </a:p>
        </p:txBody>
      </p:sp>
      <p:sp>
        <p:nvSpPr>
          <p:cNvPr id="41991" name="AutoShape 7"/>
          <p:cNvSpPr>
            <a:spLocks noChangeArrowheads="1"/>
          </p:cNvSpPr>
          <p:nvPr/>
        </p:nvSpPr>
        <p:spPr bwMode="gray">
          <a:xfrm>
            <a:off x="2268538" y="1484313"/>
            <a:ext cx="1806575" cy="930275"/>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3" name="Rectangle 9"/>
          <p:cNvSpPr>
            <a:spLocks noChangeArrowheads="1"/>
          </p:cNvSpPr>
          <p:nvPr/>
        </p:nvSpPr>
        <p:spPr bwMode="gray">
          <a:xfrm>
            <a:off x="2124075" y="1700213"/>
            <a:ext cx="1946275" cy="461962"/>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fontAlgn="auto">
              <a:spcBef>
                <a:spcPts val="0"/>
              </a:spcBef>
              <a:spcAft>
                <a:spcPts val="0"/>
              </a:spcAft>
              <a:defRPr/>
            </a:pPr>
            <a:r>
              <a:rPr lang="en-US" altLang="zh-CN" sz="2400" b="1" dirty="0">
                <a:solidFill>
                  <a:schemeClr val="bg1"/>
                </a:solidFill>
                <a:latin typeface="仿宋_GB2312" pitchFamily="49" charset="-122"/>
                <a:ea typeface="仿宋_GB2312" pitchFamily="49" charset="-122"/>
              </a:rPr>
              <a:t>1</a:t>
            </a:r>
            <a:r>
              <a:rPr lang="zh-CN" altLang="zh-CN" sz="2400" b="1" dirty="0">
                <a:solidFill>
                  <a:schemeClr val="bg1"/>
                </a:solidFill>
                <a:latin typeface="仿宋_GB2312" pitchFamily="49" charset="-122"/>
                <a:ea typeface="仿宋_GB2312" pitchFamily="49" charset="-122"/>
              </a:rPr>
              <a:t>合理使用</a:t>
            </a:r>
            <a:endParaRPr lang="en-US" altLang="zh-CN" sz="2400" b="1" dirty="0">
              <a:solidFill>
                <a:schemeClr val="bg1"/>
              </a:solidFill>
              <a:latin typeface="仿宋_GB2312" pitchFamily="49" charset="-122"/>
              <a:ea typeface="仿宋_GB2312" pitchFamily="49" charset="-122"/>
            </a:endParaRPr>
          </a:p>
        </p:txBody>
      </p:sp>
      <p:sp>
        <p:nvSpPr>
          <p:cNvPr id="41995" name="AutoShape 11"/>
          <p:cNvSpPr>
            <a:spLocks noChangeArrowheads="1"/>
          </p:cNvSpPr>
          <p:nvPr/>
        </p:nvSpPr>
        <p:spPr bwMode="gray">
          <a:xfrm>
            <a:off x="2268538" y="2997200"/>
            <a:ext cx="1806575"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AutoShape 14"/>
          <p:cNvSpPr>
            <a:spLocks noChangeArrowheads="1"/>
          </p:cNvSpPr>
          <p:nvPr/>
        </p:nvSpPr>
        <p:spPr bwMode="gray">
          <a:xfrm>
            <a:off x="2268538" y="4581525"/>
            <a:ext cx="1806575" cy="930275"/>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0" name="Text Box 16"/>
          <p:cNvSpPr txBox="1">
            <a:spLocks noChangeArrowheads="1"/>
          </p:cNvSpPr>
          <p:nvPr/>
        </p:nvSpPr>
        <p:spPr bwMode="gray">
          <a:xfrm>
            <a:off x="2268538" y="3213100"/>
            <a:ext cx="1655762" cy="461963"/>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fontAlgn="auto">
              <a:spcBef>
                <a:spcPct val="50000"/>
              </a:spcBef>
              <a:spcAft>
                <a:spcPts val="0"/>
              </a:spcAft>
              <a:defRPr/>
            </a:pPr>
            <a:r>
              <a:rPr lang="en-US" altLang="zh-CN" sz="2400" b="1" dirty="0">
                <a:solidFill>
                  <a:schemeClr val="bg1"/>
                </a:solidFill>
                <a:latin typeface="仿宋_GB2312" pitchFamily="49" charset="-122"/>
                <a:ea typeface="仿宋_GB2312" pitchFamily="49" charset="-122"/>
              </a:rPr>
              <a:t>2</a:t>
            </a:r>
            <a:r>
              <a:rPr lang="zh-CN" altLang="zh-CN" sz="2400" b="1" dirty="0">
                <a:solidFill>
                  <a:schemeClr val="bg1"/>
                </a:solidFill>
                <a:latin typeface="仿宋_GB2312" pitchFamily="49" charset="-122"/>
                <a:ea typeface="仿宋_GB2312" pitchFamily="49" charset="-122"/>
              </a:rPr>
              <a:t>反向工程</a:t>
            </a:r>
            <a:endParaRPr lang="en-US" altLang="zh-CN" sz="2400" b="1" dirty="0">
              <a:solidFill>
                <a:schemeClr val="bg1"/>
              </a:solidFill>
              <a:latin typeface="仿宋_GB2312" pitchFamily="49" charset="-122"/>
              <a:ea typeface="仿宋_GB2312" pitchFamily="49" charset="-122"/>
            </a:endParaRPr>
          </a:p>
        </p:txBody>
      </p:sp>
      <p:sp>
        <p:nvSpPr>
          <p:cNvPr id="42001" name="Text Box 17"/>
          <p:cNvSpPr txBox="1">
            <a:spLocks noChangeArrowheads="1"/>
          </p:cNvSpPr>
          <p:nvPr/>
        </p:nvSpPr>
        <p:spPr bwMode="gray">
          <a:xfrm>
            <a:off x="2124075" y="4797425"/>
            <a:ext cx="1943100" cy="461963"/>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fontAlgn="auto">
              <a:spcBef>
                <a:spcPct val="50000"/>
              </a:spcBef>
              <a:spcAft>
                <a:spcPts val="0"/>
              </a:spcAft>
              <a:defRPr/>
            </a:pPr>
            <a:r>
              <a:rPr lang="en-US" altLang="zh-CN" sz="2400" b="1" dirty="0">
                <a:solidFill>
                  <a:schemeClr val="bg1"/>
                </a:solidFill>
                <a:latin typeface="仿宋_GB2312" pitchFamily="49" charset="-122"/>
                <a:ea typeface="仿宋_GB2312" pitchFamily="49" charset="-122"/>
              </a:rPr>
              <a:t>3</a:t>
            </a:r>
            <a:r>
              <a:rPr lang="zh-CN" altLang="zh-CN" sz="2400" b="1" dirty="0">
                <a:solidFill>
                  <a:schemeClr val="bg1"/>
                </a:solidFill>
                <a:latin typeface="仿宋_GB2312" pitchFamily="49" charset="-122"/>
                <a:ea typeface="仿宋_GB2312" pitchFamily="49" charset="-122"/>
              </a:rPr>
              <a:t>独立创作</a:t>
            </a:r>
            <a:endParaRPr lang="en-US" altLang="zh-CN" sz="2400" b="1" dirty="0">
              <a:solidFill>
                <a:schemeClr val="bg1"/>
              </a:solidFill>
              <a:latin typeface="仿宋_GB2312" pitchFamily="49" charset="-122"/>
              <a:ea typeface="仿宋_GB2312" pitchFamily="49" charset="-122"/>
            </a:endParaRPr>
          </a:p>
        </p:txBody>
      </p:sp>
      <p:sp>
        <p:nvSpPr>
          <p:cNvPr id="65553" name="Rectangle 19"/>
          <p:cNvSpPr>
            <a:spLocks noChangeArrowheads="1"/>
          </p:cNvSpPr>
          <p:nvPr/>
        </p:nvSpPr>
        <p:spPr bwMode="gray">
          <a:xfrm>
            <a:off x="4067175" y="4508500"/>
            <a:ext cx="5076825" cy="1584325"/>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创作者独立创作出与其他受保护的布图设计相同的布图设计，对这种“巧合”的创作，创作者可以自由使用自己的布图设计。</a:t>
            </a:r>
            <a:endParaRPr lang="en-US" altLang="zh-CN" sz="2400" b="1">
              <a:solidFill>
                <a:srgbClr val="080808"/>
              </a:solidFill>
              <a:latin typeface="仿宋_GB2312" pitchFamily="49" charset="-122"/>
              <a:ea typeface="仿宋_GB2312" pitchFamily="49" charset="-122"/>
            </a:endParaRPr>
          </a:p>
        </p:txBody>
      </p:sp>
      <p:sp>
        <p:nvSpPr>
          <p:cNvPr id="65554" name="Rectangle 21"/>
          <p:cNvSpPr>
            <a:spLocks noGrp="1" noChangeArrowheads="1"/>
          </p:cNvSpPr>
          <p:nvPr>
            <p:ph type="title"/>
          </p:nvPr>
        </p:nvSpPr>
        <p:spPr>
          <a:xfrm>
            <a:off x="0" y="188640"/>
            <a:ext cx="5095105" cy="563562"/>
          </a:xfrm>
        </p:spPr>
        <p:txBody>
          <a:bodyPr>
            <a:noAutofit/>
          </a:bodyPr>
          <a:lstStyle/>
          <a:p>
            <a:r>
              <a:rPr lang="zh-CN" altLang="zh-CN" sz="3200" b="1" dirty="0" smtClean="0">
                <a:ea typeface="宋体" charset="-122"/>
              </a:rPr>
              <a:t>四、布图设计专有权的限制</a:t>
            </a:r>
          </a:p>
        </p:txBody>
      </p:sp>
      <p:pic>
        <p:nvPicPr>
          <p:cNvPr id="65555" name="Picture 23" descr="1"/>
          <p:cNvPicPr>
            <a:picLocks noChangeAspect="1" noChangeArrowheads="1"/>
          </p:cNvPicPr>
          <p:nvPr/>
        </p:nvPicPr>
        <p:blipFill>
          <a:blip r:embed="rId2"/>
          <a:srcRect/>
          <a:stretch>
            <a:fillRect/>
          </a:stretch>
        </p:blipFill>
        <p:spPr bwMode="auto">
          <a:xfrm>
            <a:off x="1285875" y="2476500"/>
            <a:ext cx="1689100" cy="244475"/>
          </a:xfrm>
          <a:prstGeom prst="rect">
            <a:avLst/>
          </a:prstGeom>
          <a:noFill/>
          <a:ln w="9525">
            <a:noFill/>
            <a:miter lim="800000"/>
            <a:headEnd/>
            <a:tailEnd/>
          </a:ln>
        </p:spPr>
      </p:pic>
      <p:pic>
        <p:nvPicPr>
          <p:cNvPr id="65556" name="Picture 24" descr="1"/>
          <p:cNvPicPr>
            <a:picLocks noChangeAspect="1" noChangeArrowheads="1"/>
          </p:cNvPicPr>
          <p:nvPr/>
        </p:nvPicPr>
        <p:blipFill>
          <a:blip r:embed="rId2"/>
          <a:srcRect/>
          <a:stretch>
            <a:fillRect/>
          </a:stretch>
        </p:blipFill>
        <p:spPr bwMode="auto">
          <a:xfrm>
            <a:off x="1304925" y="3924300"/>
            <a:ext cx="1689100" cy="244475"/>
          </a:xfrm>
          <a:prstGeom prst="rect">
            <a:avLst/>
          </a:prstGeom>
          <a:noFill/>
          <a:ln w="9525">
            <a:noFill/>
            <a:miter lim="800000"/>
            <a:headEnd/>
            <a:tailEnd/>
          </a:ln>
        </p:spPr>
      </p:pic>
      <p:sp>
        <p:nvSpPr>
          <p:cNvPr id="65557" name="TextBox 16"/>
          <p:cNvSpPr txBox="1">
            <a:spLocks noChangeArrowheads="1"/>
          </p:cNvSpPr>
          <p:nvPr/>
        </p:nvSpPr>
        <p:spPr bwMode="auto">
          <a:xfrm>
            <a:off x="4140200" y="2852738"/>
            <a:ext cx="5003800" cy="1570037"/>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对他人的布图设计进行分析、评价，然后在此基础上创作出具有独创性的布图设计，不受权利人专有权的限制。</a:t>
            </a:r>
            <a:endParaRPr lang="zh-CN" altLang="en-US" sz="2400" b="1">
              <a:latin typeface="仿宋_GB2312" pitchFamily="49" charset="-122"/>
              <a:ea typeface="仿宋_GB2312" pitchFamily="49" charset="-122"/>
            </a:endParaRPr>
          </a:p>
        </p:txBody>
      </p:sp>
      <p:sp>
        <p:nvSpPr>
          <p:cNvPr id="65558" name="日期占位符 17"/>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342431545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AutoShape 2"/>
          <p:cNvSpPr>
            <a:spLocks noChangeArrowheads="1"/>
          </p:cNvSpPr>
          <p:nvPr/>
        </p:nvSpPr>
        <p:spPr bwMode="gray">
          <a:xfrm>
            <a:off x="2267744" y="1340768"/>
            <a:ext cx="6696744" cy="1296144"/>
          </a:xfrm>
          <a:prstGeom prst="roundRect">
            <a:avLst>
              <a:gd name="adj" fmla="val 16449"/>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87" name="AutoShape 3"/>
          <p:cNvSpPr>
            <a:spLocks noChangeArrowheads="1"/>
          </p:cNvSpPr>
          <p:nvPr/>
        </p:nvSpPr>
        <p:spPr bwMode="gray">
          <a:xfrm>
            <a:off x="2195736" y="2852936"/>
            <a:ext cx="6624736" cy="1296144"/>
          </a:xfrm>
          <a:prstGeom prst="roundRect">
            <a:avLst>
              <a:gd name="adj" fmla="val 16227"/>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w="12700"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88" name="AutoShape 4"/>
          <p:cNvSpPr>
            <a:spLocks noChangeArrowheads="1"/>
          </p:cNvSpPr>
          <p:nvPr/>
        </p:nvSpPr>
        <p:spPr bwMode="gray">
          <a:xfrm>
            <a:off x="1979712" y="4653136"/>
            <a:ext cx="5853113" cy="1225550"/>
          </a:xfrm>
          <a:prstGeom prst="roundRect">
            <a:avLst>
              <a:gd name="adj" fmla="val 22019"/>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w="9525" algn="ctr">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66570" name="Rectangle 5"/>
          <p:cNvSpPr>
            <a:spLocks noChangeArrowheads="1"/>
          </p:cNvSpPr>
          <p:nvPr/>
        </p:nvSpPr>
        <p:spPr bwMode="gray">
          <a:xfrm>
            <a:off x="4211638" y="1125538"/>
            <a:ext cx="4932362" cy="1568450"/>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将受保护的布图设计或含有该布图设计的集成电路产品投入市场后，对与该布图设计有关的任何商业利用行为，不再享有权利。</a:t>
            </a:r>
            <a:endParaRPr lang="en-US" altLang="zh-CN" sz="2400" b="1">
              <a:solidFill>
                <a:srgbClr val="080808"/>
              </a:solidFill>
              <a:latin typeface="仿宋_GB2312" pitchFamily="49" charset="-122"/>
              <a:ea typeface="仿宋_GB2312" pitchFamily="49" charset="-122"/>
            </a:endParaRPr>
          </a:p>
        </p:txBody>
      </p:sp>
      <p:sp>
        <p:nvSpPr>
          <p:cNvPr id="41991" name="AutoShape 7"/>
          <p:cNvSpPr>
            <a:spLocks noChangeArrowheads="1"/>
          </p:cNvSpPr>
          <p:nvPr/>
        </p:nvSpPr>
        <p:spPr bwMode="gray">
          <a:xfrm>
            <a:off x="2268538" y="1484313"/>
            <a:ext cx="1806575" cy="930275"/>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3" name="Rectangle 9"/>
          <p:cNvSpPr>
            <a:spLocks noChangeArrowheads="1"/>
          </p:cNvSpPr>
          <p:nvPr/>
        </p:nvSpPr>
        <p:spPr bwMode="gray">
          <a:xfrm>
            <a:off x="2195513" y="1700213"/>
            <a:ext cx="1946275" cy="461962"/>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fontAlgn="auto">
              <a:spcBef>
                <a:spcPts val="0"/>
              </a:spcBef>
              <a:spcAft>
                <a:spcPts val="0"/>
              </a:spcAft>
              <a:defRPr/>
            </a:pPr>
            <a:r>
              <a:rPr lang="en-US" altLang="zh-CN" sz="2400" b="1" dirty="0">
                <a:solidFill>
                  <a:schemeClr val="bg1"/>
                </a:solidFill>
                <a:latin typeface="仿宋_GB2312" pitchFamily="49" charset="-122"/>
                <a:ea typeface="仿宋_GB2312" pitchFamily="49" charset="-122"/>
              </a:rPr>
              <a:t>4</a:t>
            </a:r>
            <a:r>
              <a:rPr lang="zh-CN" altLang="zh-CN" sz="2400" b="1" dirty="0">
                <a:solidFill>
                  <a:schemeClr val="bg1"/>
                </a:solidFill>
                <a:latin typeface="仿宋_GB2312" pitchFamily="49" charset="-122"/>
                <a:ea typeface="仿宋_GB2312" pitchFamily="49" charset="-122"/>
              </a:rPr>
              <a:t>权利穷竭</a:t>
            </a:r>
            <a:endParaRPr lang="en-US" altLang="zh-CN" sz="2400" b="1" dirty="0">
              <a:solidFill>
                <a:schemeClr val="bg1"/>
              </a:solidFill>
              <a:latin typeface="仿宋_GB2312" pitchFamily="49" charset="-122"/>
              <a:ea typeface="仿宋_GB2312" pitchFamily="49" charset="-122"/>
            </a:endParaRPr>
          </a:p>
        </p:txBody>
      </p:sp>
      <p:sp>
        <p:nvSpPr>
          <p:cNvPr id="41995" name="AutoShape 11"/>
          <p:cNvSpPr>
            <a:spLocks noChangeArrowheads="1"/>
          </p:cNvSpPr>
          <p:nvPr/>
        </p:nvSpPr>
        <p:spPr bwMode="gray">
          <a:xfrm>
            <a:off x="2268538" y="2997200"/>
            <a:ext cx="1806575" cy="930275"/>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AutoShape 14"/>
          <p:cNvSpPr>
            <a:spLocks noChangeArrowheads="1"/>
          </p:cNvSpPr>
          <p:nvPr/>
        </p:nvSpPr>
        <p:spPr bwMode="gray">
          <a:xfrm>
            <a:off x="2268538" y="4581525"/>
            <a:ext cx="1806575" cy="930275"/>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0" name="Text Box 16"/>
          <p:cNvSpPr txBox="1">
            <a:spLocks noChangeArrowheads="1"/>
          </p:cNvSpPr>
          <p:nvPr/>
        </p:nvSpPr>
        <p:spPr bwMode="gray">
          <a:xfrm>
            <a:off x="2268538" y="3213100"/>
            <a:ext cx="1655762" cy="461963"/>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fontAlgn="auto">
              <a:spcBef>
                <a:spcPct val="50000"/>
              </a:spcBef>
              <a:spcAft>
                <a:spcPts val="0"/>
              </a:spcAft>
              <a:defRPr/>
            </a:pPr>
            <a:r>
              <a:rPr lang="en-US" altLang="zh-CN" sz="2400" b="1" dirty="0">
                <a:solidFill>
                  <a:schemeClr val="bg1"/>
                </a:solidFill>
                <a:latin typeface="仿宋_GB2312" pitchFamily="49" charset="-122"/>
                <a:ea typeface="仿宋_GB2312" pitchFamily="49" charset="-122"/>
              </a:rPr>
              <a:t>5</a:t>
            </a:r>
            <a:r>
              <a:rPr lang="zh-CN" altLang="zh-CN" sz="2400" b="1" dirty="0">
                <a:solidFill>
                  <a:schemeClr val="bg1"/>
                </a:solidFill>
                <a:latin typeface="仿宋_GB2312" pitchFamily="49" charset="-122"/>
                <a:ea typeface="仿宋_GB2312" pitchFamily="49" charset="-122"/>
              </a:rPr>
              <a:t>强制许可</a:t>
            </a:r>
            <a:endParaRPr lang="en-US" altLang="zh-CN" sz="2400" b="1" dirty="0">
              <a:solidFill>
                <a:schemeClr val="bg1"/>
              </a:solidFill>
              <a:latin typeface="仿宋_GB2312" pitchFamily="49" charset="-122"/>
              <a:ea typeface="仿宋_GB2312" pitchFamily="49" charset="-122"/>
            </a:endParaRPr>
          </a:p>
        </p:txBody>
      </p:sp>
      <p:sp>
        <p:nvSpPr>
          <p:cNvPr id="42001" name="Text Box 17"/>
          <p:cNvSpPr txBox="1">
            <a:spLocks noChangeArrowheads="1"/>
          </p:cNvSpPr>
          <p:nvPr/>
        </p:nvSpPr>
        <p:spPr bwMode="gray">
          <a:xfrm>
            <a:off x="2124075" y="4797425"/>
            <a:ext cx="1943100" cy="461963"/>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algn="ctr" fontAlgn="auto">
              <a:spcBef>
                <a:spcPct val="50000"/>
              </a:spcBef>
              <a:spcAft>
                <a:spcPts val="0"/>
              </a:spcAft>
              <a:defRPr/>
            </a:pPr>
            <a:r>
              <a:rPr lang="en-US" altLang="zh-CN" sz="2400" b="1" dirty="0">
                <a:solidFill>
                  <a:schemeClr val="bg1"/>
                </a:solidFill>
                <a:latin typeface="仿宋_GB2312" pitchFamily="49" charset="-122"/>
                <a:ea typeface="仿宋_GB2312" pitchFamily="49" charset="-122"/>
              </a:rPr>
              <a:t>6</a:t>
            </a:r>
            <a:r>
              <a:rPr lang="zh-CN" altLang="zh-CN" sz="2400" b="1" dirty="0">
                <a:solidFill>
                  <a:schemeClr val="bg1"/>
                </a:solidFill>
                <a:latin typeface="仿宋_GB2312" pitchFamily="49" charset="-122"/>
                <a:ea typeface="仿宋_GB2312" pitchFamily="49" charset="-122"/>
              </a:rPr>
              <a:t>善意侵权</a:t>
            </a:r>
            <a:endParaRPr lang="en-US" altLang="zh-CN" sz="2400" b="1" dirty="0">
              <a:solidFill>
                <a:schemeClr val="bg1"/>
              </a:solidFill>
              <a:latin typeface="仿宋_GB2312" pitchFamily="49" charset="-122"/>
              <a:ea typeface="仿宋_GB2312" pitchFamily="49" charset="-122"/>
            </a:endParaRPr>
          </a:p>
        </p:txBody>
      </p:sp>
      <p:sp>
        <p:nvSpPr>
          <p:cNvPr id="66577" name="Rectangle 19"/>
          <p:cNvSpPr>
            <a:spLocks noChangeArrowheads="1"/>
          </p:cNvSpPr>
          <p:nvPr/>
        </p:nvSpPr>
        <p:spPr bwMode="gray">
          <a:xfrm>
            <a:off x="4067175" y="4508500"/>
            <a:ext cx="5076825" cy="1570038"/>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购买者在不知情的情况下购买了含有非法复制的受保护的布图设计的集成电路产品，而将其投入商业利用的，不追究法律责任。</a:t>
            </a:r>
            <a:endParaRPr lang="en-US" altLang="zh-CN" sz="2400" b="1">
              <a:solidFill>
                <a:srgbClr val="080808"/>
              </a:solidFill>
              <a:latin typeface="仿宋_GB2312" pitchFamily="49" charset="-122"/>
              <a:ea typeface="仿宋_GB2312" pitchFamily="49" charset="-122"/>
            </a:endParaRPr>
          </a:p>
        </p:txBody>
      </p:sp>
      <p:sp>
        <p:nvSpPr>
          <p:cNvPr id="66578" name="Rectangle 21"/>
          <p:cNvSpPr>
            <a:spLocks noGrp="1" noChangeArrowheads="1"/>
          </p:cNvSpPr>
          <p:nvPr>
            <p:ph type="title"/>
          </p:nvPr>
        </p:nvSpPr>
        <p:spPr>
          <a:xfrm>
            <a:off x="0" y="188640"/>
            <a:ext cx="5095105" cy="563562"/>
          </a:xfrm>
        </p:spPr>
        <p:txBody>
          <a:bodyPr>
            <a:noAutofit/>
          </a:bodyPr>
          <a:lstStyle/>
          <a:p>
            <a:r>
              <a:rPr lang="zh-CN" altLang="zh-CN" sz="3200" b="1" dirty="0" smtClean="0">
                <a:ea typeface="宋体" charset="-122"/>
              </a:rPr>
              <a:t>四、布图设计专有权的限制</a:t>
            </a:r>
          </a:p>
        </p:txBody>
      </p:sp>
      <p:pic>
        <p:nvPicPr>
          <p:cNvPr id="66579" name="Picture 23" descr="1"/>
          <p:cNvPicPr>
            <a:picLocks noChangeAspect="1" noChangeArrowheads="1"/>
          </p:cNvPicPr>
          <p:nvPr/>
        </p:nvPicPr>
        <p:blipFill>
          <a:blip r:embed="rId2"/>
          <a:srcRect/>
          <a:stretch>
            <a:fillRect/>
          </a:stretch>
        </p:blipFill>
        <p:spPr bwMode="auto">
          <a:xfrm>
            <a:off x="1285875" y="2476500"/>
            <a:ext cx="1689100" cy="244475"/>
          </a:xfrm>
          <a:prstGeom prst="rect">
            <a:avLst/>
          </a:prstGeom>
          <a:noFill/>
          <a:ln w="9525">
            <a:noFill/>
            <a:miter lim="800000"/>
            <a:headEnd/>
            <a:tailEnd/>
          </a:ln>
        </p:spPr>
      </p:pic>
      <p:pic>
        <p:nvPicPr>
          <p:cNvPr id="66580" name="Picture 24" descr="1"/>
          <p:cNvPicPr>
            <a:picLocks noChangeAspect="1" noChangeArrowheads="1"/>
          </p:cNvPicPr>
          <p:nvPr/>
        </p:nvPicPr>
        <p:blipFill>
          <a:blip r:embed="rId2"/>
          <a:srcRect/>
          <a:stretch>
            <a:fillRect/>
          </a:stretch>
        </p:blipFill>
        <p:spPr bwMode="auto">
          <a:xfrm>
            <a:off x="1304925" y="3924300"/>
            <a:ext cx="1689100" cy="244475"/>
          </a:xfrm>
          <a:prstGeom prst="rect">
            <a:avLst/>
          </a:prstGeom>
          <a:noFill/>
          <a:ln w="9525">
            <a:noFill/>
            <a:miter lim="800000"/>
            <a:headEnd/>
            <a:tailEnd/>
          </a:ln>
        </p:spPr>
      </p:pic>
      <p:sp>
        <p:nvSpPr>
          <p:cNvPr id="66581" name="TextBox 16"/>
          <p:cNvSpPr txBox="1">
            <a:spLocks noChangeArrowheads="1"/>
          </p:cNvSpPr>
          <p:nvPr/>
        </p:nvSpPr>
        <p:spPr bwMode="auto">
          <a:xfrm>
            <a:off x="4140200" y="2924175"/>
            <a:ext cx="5003800" cy="1201738"/>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国家主管机关根据法律规定的情形，不经布图设计权利人许可，授权他人布图设计的一种法律制度。</a:t>
            </a:r>
            <a:endParaRPr lang="zh-CN" altLang="en-US" sz="2400" b="1">
              <a:latin typeface="仿宋_GB2312" pitchFamily="49" charset="-122"/>
              <a:ea typeface="仿宋_GB2312" pitchFamily="49" charset="-122"/>
            </a:endParaRPr>
          </a:p>
        </p:txBody>
      </p:sp>
      <p:sp>
        <p:nvSpPr>
          <p:cNvPr id="66582" name="日期占位符 17"/>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74895616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53975" y="188640"/>
            <a:ext cx="7235825" cy="563562"/>
          </a:xfrm>
        </p:spPr>
        <p:txBody>
          <a:bodyPr>
            <a:normAutofit/>
          </a:bodyPr>
          <a:lstStyle/>
          <a:p>
            <a:r>
              <a:rPr lang="zh-CN" altLang="zh-CN" sz="2800" b="1" dirty="0" smtClean="0">
                <a:ea typeface="宋体" charset="-122"/>
              </a:rPr>
              <a:t>五、布图设计专有权的侵权责任</a:t>
            </a:r>
          </a:p>
        </p:txBody>
      </p:sp>
      <p:grpSp>
        <p:nvGrpSpPr>
          <p:cNvPr id="2" name="Group 3"/>
          <p:cNvGrpSpPr>
            <a:grpSpLocks/>
          </p:cNvGrpSpPr>
          <p:nvPr/>
        </p:nvGrpSpPr>
        <p:grpSpPr bwMode="auto">
          <a:xfrm>
            <a:off x="1619250" y="2708275"/>
            <a:ext cx="2376488" cy="3024188"/>
            <a:chOff x="720" y="1998"/>
            <a:chExt cx="1440" cy="1680"/>
          </a:xfrm>
        </p:grpSpPr>
        <p:sp>
          <p:nvSpPr>
            <p:cNvPr id="67595" name="AutoShape 4"/>
            <p:cNvSpPr>
              <a:spLocks noChangeArrowheads="1"/>
            </p:cNvSpPr>
            <p:nvPr/>
          </p:nvSpPr>
          <p:spPr bwMode="auto">
            <a:xfrm>
              <a:off x="720"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67596" name="Text Box 5"/>
            <p:cNvSpPr txBox="1">
              <a:spLocks noChangeArrowheads="1"/>
            </p:cNvSpPr>
            <p:nvPr/>
          </p:nvSpPr>
          <p:spPr bwMode="auto">
            <a:xfrm>
              <a:off x="780" y="2124"/>
              <a:ext cx="1284" cy="1114"/>
            </a:xfrm>
            <a:prstGeom prst="rect">
              <a:avLst/>
            </a:prstGeom>
            <a:noFill/>
            <a:ln w="9525">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复制受保护的布图设计的全部或者其中任何具有独创性的部分的</a:t>
              </a:r>
              <a:endParaRPr lang="zh-CN" altLang="en-US" sz="2400" b="1">
                <a:latin typeface="仿宋_GB2312" pitchFamily="49" charset="-122"/>
                <a:ea typeface="仿宋_GB2312" pitchFamily="49" charset="-122"/>
              </a:endParaRPr>
            </a:p>
          </p:txBody>
        </p:sp>
      </p:grpSp>
      <p:sp>
        <p:nvSpPr>
          <p:cNvPr id="38918" name="Freeform 6"/>
          <p:cNvSpPr>
            <a:spLocks/>
          </p:cNvSpPr>
          <p:nvPr/>
        </p:nvSpPr>
        <p:spPr bwMode="gray">
          <a:xfrm>
            <a:off x="3563938" y="26368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67588" name="AutoShape 7"/>
          <p:cNvSpPr>
            <a:spLocks noChangeAspect="1" noChangeArrowheads="1" noTextEdit="1"/>
          </p:cNvSpPr>
          <p:nvPr/>
        </p:nvSpPr>
        <p:spPr bwMode="gray">
          <a:xfrm flipH="1">
            <a:off x="5337175" y="1628775"/>
            <a:ext cx="909638" cy="1244600"/>
          </a:xfrm>
          <a:prstGeom prst="rect">
            <a:avLst/>
          </a:prstGeom>
          <a:noFill/>
          <a:ln w="9525">
            <a:noFill/>
            <a:miter lim="800000"/>
            <a:headEnd/>
            <a:tailEnd/>
          </a:ln>
        </p:spPr>
        <p:txBody>
          <a:bodyPr/>
          <a:lstStyle/>
          <a:p>
            <a:endParaRPr lang="zh-CN" altLang="en-US"/>
          </a:p>
        </p:txBody>
      </p:sp>
      <p:grpSp>
        <p:nvGrpSpPr>
          <p:cNvPr id="3" name="Group 8"/>
          <p:cNvGrpSpPr>
            <a:grpSpLocks/>
          </p:cNvGrpSpPr>
          <p:nvPr/>
        </p:nvGrpSpPr>
        <p:grpSpPr bwMode="auto">
          <a:xfrm>
            <a:off x="6011863" y="2708275"/>
            <a:ext cx="2439987" cy="3168650"/>
            <a:chOff x="3504" y="1998"/>
            <a:chExt cx="1449" cy="1741"/>
          </a:xfrm>
        </p:grpSpPr>
        <p:sp>
          <p:nvSpPr>
            <p:cNvPr id="67593" name="AutoShape 9"/>
            <p:cNvSpPr>
              <a:spLocks noChangeArrowheads="1"/>
            </p:cNvSpPr>
            <p:nvPr/>
          </p:nvSpPr>
          <p:spPr bwMode="auto">
            <a:xfrm>
              <a:off x="3504"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67594" name="Text Box 10"/>
            <p:cNvSpPr txBox="1">
              <a:spLocks noChangeArrowheads="1"/>
            </p:cNvSpPr>
            <p:nvPr/>
          </p:nvSpPr>
          <p:spPr bwMode="auto">
            <a:xfrm>
              <a:off x="3547" y="1998"/>
              <a:ext cx="1406" cy="1741"/>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为商业目的进口、销售或者以其他方式提供受保护的布图设计、含有该布图设计的集成电路或者物品的</a:t>
              </a:r>
            </a:p>
          </p:txBody>
        </p:sp>
      </p:grpSp>
      <p:sp>
        <p:nvSpPr>
          <p:cNvPr id="38923" name="Freeform 11"/>
          <p:cNvSpPr>
            <a:spLocks/>
          </p:cNvSpPr>
          <p:nvPr/>
        </p:nvSpPr>
        <p:spPr bwMode="gray">
          <a:xfrm flipH="1">
            <a:off x="5364163" y="2708275"/>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67591" name="TextBox 12"/>
          <p:cNvSpPr txBox="1">
            <a:spLocks noChangeArrowheads="1"/>
          </p:cNvSpPr>
          <p:nvPr/>
        </p:nvSpPr>
        <p:spPr bwMode="auto">
          <a:xfrm>
            <a:off x="971550" y="1196975"/>
            <a:ext cx="7345363" cy="1200150"/>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根据《集成电路布图设计保护条例》第</a:t>
            </a:r>
            <a:r>
              <a:rPr lang="en-US" altLang="zh-CN" sz="2400" b="1">
                <a:latin typeface="仿宋_GB2312" pitchFamily="49" charset="-122"/>
                <a:ea typeface="仿宋_GB2312" pitchFamily="49" charset="-122"/>
              </a:rPr>
              <a:t>30</a:t>
            </a:r>
            <a:r>
              <a:rPr lang="zh-CN" altLang="zh-CN" sz="2400" b="1">
                <a:latin typeface="仿宋_GB2312" pitchFamily="49" charset="-122"/>
                <a:ea typeface="仿宋_GB2312" pitchFamily="49" charset="-122"/>
              </a:rPr>
              <a:t>条的规定，未经布图设计权利人许可，有下列行为之一的，行为人必须立即停止侵权行为，并承担赔偿责任：</a:t>
            </a:r>
            <a:endParaRPr lang="zh-CN" altLang="en-US" sz="2400" b="1">
              <a:latin typeface="仿宋_GB2312" pitchFamily="49" charset="-122"/>
              <a:ea typeface="仿宋_GB2312" pitchFamily="49" charset="-122"/>
            </a:endParaRPr>
          </a:p>
        </p:txBody>
      </p:sp>
      <p:sp>
        <p:nvSpPr>
          <p:cNvPr id="67592" name="日期占位符 1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10362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strips(downLeft)">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8923"/>
                                        </p:tgtEl>
                                        <p:attrNameLst>
                                          <p:attrName>style.visibility</p:attrName>
                                        </p:attrNameLst>
                                      </p:cBhvr>
                                      <p:to>
                                        <p:strVal val="visible"/>
                                      </p:to>
                                    </p:set>
                                    <p:animEffect transition="in" filter="strips(downRight)">
                                      <p:cBhvr>
                                        <p:cTn id="17" dur="500"/>
                                        <p:tgtEl>
                                          <p:spTgt spid="389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1"/>
          <p:cNvSpPr>
            <a:spLocks noGrp="1"/>
          </p:cNvSpPr>
          <p:nvPr>
            <p:ph type="title"/>
          </p:nvPr>
        </p:nvSpPr>
        <p:spPr>
          <a:xfrm>
            <a:off x="-108520" y="188640"/>
            <a:ext cx="6635750" cy="563562"/>
          </a:xfrm>
        </p:spPr>
        <p:txBody>
          <a:bodyPr>
            <a:normAutofit/>
          </a:bodyPr>
          <a:lstStyle/>
          <a:p>
            <a:r>
              <a:rPr lang="zh-CN" altLang="zh-CN" sz="2800" b="1" dirty="0" smtClean="0">
                <a:ea typeface="宋体" charset="-122"/>
              </a:rPr>
              <a:t>五、布图设计专有权的侵权责任</a:t>
            </a:r>
            <a:endParaRPr lang="zh-CN" altLang="en-US" sz="2800" b="1" dirty="0" smtClean="0">
              <a:ea typeface="宋体" charset="-122"/>
            </a:endParaRPr>
          </a:p>
        </p:txBody>
      </p:sp>
      <p:sp>
        <p:nvSpPr>
          <p:cNvPr id="68610" name="内容占位符 2"/>
          <p:cNvSpPr>
            <a:spLocks noGrp="1"/>
          </p:cNvSpPr>
          <p:nvPr>
            <p:ph idx="1"/>
          </p:nvPr>
        </p:nvSpPr>
        <p:spPr/>
        <p:txBody>
          <a:bodyPr>
            <a:normAutofit lnSpcReduction="10000"/>
          </a:bodyPr>
          <a:lstStyle/>
          <a:p>
            <a:r>
              <a:rPr lang="zh-CN" altLang="zh-CN" smtClean="0">
                <a:latin typeface="仿宋_GB2312" pitchFamily="49" charset="-122"/>
                <a:ea typeface="仿宋_GB2312" pitchFamily="49" charset="-122"/>
              </a:rPr>
              <a:t>侵权责任</a:t>
            </a:r>
            <a:r>
              <a:rPr lang="zh-CN" altLang="en-US" smtClean="0">
                <a:latin typeface="仿宋_GB2312" pitchFamily="49" charset="-122"/>
                <a:ea typeface="仿宋_GB2312" pitchFamily="49" charset="-122"/>
              </a:rPr>
              <a:t>：</a:t>
            </a:r>
            <a:r>
              <a:rPr lang="zh-CN" altLang="zh-CN" smtClean="0">
                <a:latin typeface="仿宋_GB2312" pitchFamily="49" charset="-122"/>
                <a:ea typeface="仿宋_GB2312" pitchFamily="49" charset="-122"/>
              </a:rPr>
              <a:t>侵犯布图设计专有权应承担民事责任和行政责任。民事责任主要是停止侵权行为并承担赔偿责任。在赔偿损失方面，我国坚持“赔偿直接损失原则”，权利人的间接损失一般不予赔偿。</a:t>
            </a:r>
            <a:endParaRPr lang="en-US" altLang="zh-CN" smtClean="0">
              <a:latin typeface="仿宋_GB2312" pitchFamily="49" charset="-122"/>
              <a:ea typeface="仿宋_GB2312" pitchFamily="49" charset="-122"/>
            </a:endParaRPr>
          </a:p>
          <a:p>
            <a:r>
              <a:rPr lang="zh-CN" altLang="zh-CN" smtClean="0">
                <a:latin typeface="仿宋_GB2312" pitchFamily="49" charset="-122"/>
                <a:ea typeface="仿宋_GB2312" pitchFamily="49" charset="-122"/>
              </a:rPr>
              <a:t>侵犯布图设计专有权的赔偿数额，为侵权人所获得的利益或者被侵权人所受到的损失，包括被侵权人为制止侵权行为所支付的合理开支。 </a:t>
            </a:r>
            <a:endParaRPr lang="en-US" altLang="zh-CN" smtClean="0">
              <a:latin typeface="仿宋_GB2312" pitchFamily="49" charset="-122"/>
              <a:ea typeface="仿宋_GB2312" pitchFamily="49" charset="-122"/>
            </a:endParaRPr>
          </a:p>
          <a:p>
            <a:r>
              <a:rPr lang="zh-CN" altLang="zh-CN" smtClean="0">
                <a:latin typeface="仿宋_GB2312" pitchFamily="49" charset="-122"/>
                <a:ea typeface="仿宋_GB2312" pitchFamily="49" charset="-122"/>
              </a:rPr>
              <a:t>目前我国与世界上大多数国家一样，对侵犯布图设计专有权尚无刑事责任的规定。</a:t>
            </a:r>
          </a:p>
          <a:p>
            <a:endParaRPr lang="zh-CN" altLang="en-US" smtClean="0">
              <a:ea typeface="宋体" charset="-122"/>
            </a:endParaRPr>
          </a:p>
        </p:txBody>
      </p:sp>
      <p:sp>
        <p:nvSpPr>
          <p:cNvPr id="6861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422441365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0" y="198438"/>
            <a:ext cx="5095126" cy="563562"/>
          </a:xfrm>
        </p:spPr>
        <p:txBody>
          <a:bodyPr>
            <a:noAutofit/>
          </a:bodyPr>
          <a:lstStyle/>
          <a:p>
            <a:r>
              <a:rPr lang="zh-CN" altLang="zh-CN" sz="2400" b="1" dirty="0" smtClean="0">
                <a:ea typeface="宋体" charset="-122"/>
              </a:rPr>
              <a:t>五、布图设计专有权的侵权责任</a:t>
            </a:r>
            <a:endParaRPr lang="zh-CN" altLang="en-US" sz="2400" b="1" dirty="0" smtClean="0">
              <a:latin typeface="宋体" charset="-122"/>
              <a:ea typeface="宋体" charset="-122"/>
            </a:endParaRPr>
          </a:p>
        </p:txBody>
      </p:sp>
      <p:sp>
        <p:nvSpPr>
          <p:cNvPr id="69634" name="AutoShape 3"/>
          <p:cNvSpPr>
            <a:spLocks noChangeArrowheads="1"/>
          </p:cNvSpPr>
          <p:nvPr/>
        </p:nvSpPr>
        <p:spPr bwMode="auto">
          <a:xfrm>
            <a:off x="6804025" y="3429000"/>
            <a:ext cx="1800225" cy="2736850"/>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69635" name="AutoShape 4"/>
          <p:cNvSpPr>
            <a:spLocks noChangeArrowheads="1"/>
          </p:cNvSpPr>
          <p:nvPr/>
        </p:nvSpPr>
        <p:spPr bwMode="auto">
          <a:xfrm>
            <a:off x="4716463" y="3429000"/>
            <a:ext cx="1871662" cy="2736850"/>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69636" name="AutoShape 5"/>
          <p:cNvSpPr>
            <a:spLocks noChangeArrowheads="1"/>
          </p:cNvSpPr>
          <p:nvPr/>
        </p:nvSpPr>
        <p:spPr bwMode="auto">
          <a:xfrm>
            <a:off x="2843213" y="3429000"/>
            <a:ext cx="1727200" cy="2732088"/>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69637" name="AutoShape 6"/>
          <p:cNvSpPr>
            <a:spLocks noChangeArrowheads="1"/>
          </p:cNvSpPr>
          <p:nvPr/>
        </p:nvSpPr>
        <p:spPr bwMode="auto">
          <a:xfrm>
            <a:off x="971550" y="3429000"/>
            <a:ext cx="1800225" cy="2736850"/>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grpSp>
        <p:nvGrpSpPr>
          <p:cNvPr id="69638" name="Group 7"/>
          <p:cNvGrpSpPr>
            <a:grpSpLocks/>
          </p:cNvGrpSpPr>
          <p:nvPr/>
        </p:nvGrpSpPr>
        <p:grpSpPr bwMode="auto">
          <a:xfrm>
            <a:off x="1287463" y="2057400"/>
            <a:ext cx="6597650" cy="1011238"/>
            <a:chOff x="624" y="1152"/>
            <a:chExt cx="4080" cy="720"/>
          </a:xfrm>
        </p:grpSpPr>
        <p:sp>
          <p:nvSpPr>
            <p:cNvPr id="40968" name="Rectangle 8"/>
            <p:cNvSpPr>
              <a:spLocks noChangeArrowheads="1"/>
            </p:cNvSpPr>
            <p:nvPr/>
          </p:nvSpPr>
          <p:spPr bwMode="gray">
            <a:xfrm rot="3419336">
              <a:off x="624" y="1199"/>
              <a:ext cx="673"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69649" name="Group 9"/>
            <p:cNvGrpSpPr>
              <a:grpSpLocks/>
            </p:cNvGrpSpPr>
            <p:nvPr/>
          </p:nvGrpSpPr>
          <p:grpSpPr bwMode="auto">
            <a:xfrm>
              <a:off x="1296" y="1296"/>
              <a:ext cx="624" cy="96"/>
              <a:chOff x="2003" y="3439"/>
              <a:chExt cx="468" cy="244"/>
            </a:xfrm>
          </p:grpSpPr>
          <p:sp>
            <p:nvSpPr>
              <p:cNvPr id="69663"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69664"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0972" name="Oval 12"/>
              <p:cNvSpPr>
                <a:spLocks noChangeArrowheads="1"/>
              </p:cNvSpPr>
              <p:nvPr/>
            </p:nvSpPr>
            <p:spPr bwMode="gray">
              <a:xfrm>
                <a:off x="2400" y="3441"/>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0973" name="Oval 13"/>
              <p:cNvSpPr>
                <a:spLocks noChangeArrowheads="1"/>
              </p:cNvSpPr>
              <p:nvPr/>
            </p:nvSpPr>
            <p:spPr bwMode="gray">
              <a:xfrm>
                <a:off x="2438" y="3518"/>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69650"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a:latin typeface="Verdana" pitchFamily="34" charset="0"/>
              </a:endParaRPr>
            </a:p>
          </p:txBody>
        </p:sp>
        <p:grpSp>
          <p:nvGrpSpPr>
            <p:cNvPr id="69651" name="Group 15"/>
            <p:cNvGrpSpPr>
              <a:grpSpLocks/>
            </p:cNvGrpSpPr>
            <p:nvPr/>
          </p:nvGrpSpPr>
          <p:grpSpPr bwMode="auto">
            <a:xfrm>
              <a:off x="2448" y="1296"/>
              <a:ext cx="624" cy="96"/>
              <a:chOff x="2003" y="3439"/>
              <a:chExt cx="468" cy="244"/>
            </a:xfrm>
          </p:grpSpPr>
          <p:sp>
            <p:nvSpPr>
              <p:cNvPr id="69659"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69660"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0978" name="Oval 18"/>
              <p:cNvSpPr>
                <a:spLocks noChangeArrowheads="1"/>
              </p:cNvSpPr>
              <p:nvPr/>
            </p:nvSpPr>
            <p:spPr bwMode="gray">
              <a:xfrm>
                <a:off x="2401" y="3441"/>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0979" name="Oval 19"/>
              <p:cNvSpPr>
                <a:spLocks noChangeArrowheads="1"/>
              </p:cNvSpPr>
              <p:nvPr/>
            </p:nvSpPr>
            <p:spPr bwMode="gray">
              <a:xfrm>
                <a:off x="2438" y="3518"/>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0980" name="Rectangle 20"/>
            <p:cNvSpPr>
              <a:spLocks noChangeArrowheads="1"/>
            </p:cNvSpPr>
            <p:nvPr/>
          </p:nvSpPr>
          <p:spPr bwMode="gray">
            <a:xfrm rot="3419336">
              <a:off x="2880" y="1152"/>
              <a:ext cx="673"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69653" name="Group 21"/>
            <p:cNvGrpSpPr>
              <a:grpSpLocks/>
            </p:cNvGrpSpPr>
            <p:nvPr/>
          </p:nvGrpSpPr>
          <p:grpSpPr bwMode="auto">
            <a:xfrm>
              <a:off x="3600" y="1296"/>
              <a:ext cx="816" cy="96"/>
              <a:chOff x="2003" y="3439"/>
              <a:chExt cx="468" cy="244"/>
            </a:xfrm>
          </p:grpSpPr>
          <p:sp>
            <p:nvSpPr>
              <p:cNvPr id="69655"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69656"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0984" name="Oval 24"/>
              <p:cNvSpPr>
                <a:spLocks noChangeArrowheads="1"/>
              </p:cNvSpPr>
              <p:nvPr/>
            </p:nvSpPr>
            <p:spPr bwMode="gray">
              <a:xfrm>
                <a:off x="2400" y="3441"/>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0985" name="Oval 25"/>
              <p:cNvSpPr>
                <a:spLocks noChangeArrowheads="1"/>
              </p:cNvSpPr>
              <p:nvPr/>
            </p:nvSpPr>
            <p:spPr bwMode="gray">
              <a:xfrm>
                <a:off x="2438" y="3518"/>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69654"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a:latin typeface="Verdana" pitchFamily="34" charset="0"/>
              </a:endParaRPr>
            </a:p>
          </p:txBody>
        </p:sp>
      </p:grpSp>
      <p:sp>
        <p:nvSpPr>
          <p:cNvPr id="69639" name="Rectangle 27"/>
          <p:cNvSpPr>
            <a:spLocks noChangeArrowheads="1"/>
          </p:cNvSpPr>
          <p:nvPr/>
        </p:nvSpPr>
        <p:spPr bwMode="gray">
          <a:xfrm>
            <a:off x="1476375" y="2420938"/>
            <a:ext cx="771525" cy="366712"/>
          </a:xfrm>
          <a:prstGeom prst="rect">
            <a:avLst/>
          </a:prstGeom>
          <a:noFill/>
          <a:ln w="9525">
            <a:noFill/>
            <a:miter lim="800000"/>
            <a:headEnd/>
            <a:tailEnd/>
          </a:ln>
        </p:spPr>
        <p:txBody>
          <a:bodyPr wrap="none">
            <a:spAutoFit/>
          </a:bodyPr>
          <a:lstStyle/>
          <a:p>
            <a:r>
              <a:rPr lang="zh-CN" altLang="en-US" b="1">
                <a:solidFill>
                  <a:schemeClr val="bg1"/>
                </a:solidFill>
                <a:latin typeface="Verdana" pitchFamily="34" charset="0"/>
              </a:rPr>
              <a:t>（</a:t>
            </a:r>
            <a:r>
              <a:rPr lang="en-US" altLang="zh-CN" b="1">
                <a:solidFill>
                  <a:schemeClr val="bg1"/>
                </a:solidFill>
                <a:latin typeface="Verdana" pitchFamily="34" charset="0"/>
              </a:rPr>
              <a:t>1</a:t>
            </a:r>
            <a:r>
              <a:rPr lang="zh-CN" altLang="en-US" b="1">
                <a:solidFill>
                  <a:schemeClr val="bg1"/>
                </a:solidFill>
                <a:latin typeface="Verdana" pitchFamily="34" charset="0"/>
              </a:rPr>
              <a:t>）</a:t>
            </a:r>
          </a:p>
        </p:txBody>
      </p:sp>
      <p:sp>
        <p:nvSpPr>
          <p:cNvPr id="69640" name="Rectangle 28"/>
          <p:cNvSpPr>
            <a:spLocks noChangeArrowheads="1"/>
          </p:cNvSpPr>
          <p:nvPr/>
        </p:nvSpPr>
        <p:spPr bwMode="gray">
          <a:xfrm>
            <a:off x="3348038" y="2349500"/>
            <a:ext cx="771525" cy="366713"/>
          </a:xfrm>
          <a:prstGeom prst="rect">
            <a:avLst/>
          </a:prstGeom>
          <a:noFill/>
          <a:ln w="9525">
            <a:noFill/>
            <a:miter lim="800000"/>
            <a:headEnd/>
            <a:tailEnd/>
          </a:ln>
        </p:spPr>
        <p:txBody>
          <a:bodyPr wrap="none">
            <a:spAutoFit/>
          </a:bodyPr>
          <a:lstStyle/>
          <a:p>
            <a:r>
              <a:rPr lang="zh-CN" altLang="en-US" b="1">
                <a:solidFill>
                  <a:schemeClr val="bg1"/>
                </a:solidFill>
                <a:latin typeface="Verdana" pitchFamily="34" charset="0"/>
              </a:rPr>
              <a:t>（</a:t>
            </a:r>
            <a:r>
              <a:rPr lang="en-US" altLang="zh-CN" b="1">
                <a:solidFill>
                  <a:schemeClr val="bg1"/>
                </a:solidFill>
                <a:latin typeface="Verdana" pitchFamily="34" charset="0"/>
              </a:rPr>
              <a:t>2</a:t>
            </a:r>
            <a:r>
              <a:rPr lang="zh-CN" altLang="en-US" b="1">
                <a:solidFill>
                  <a:schemeClr val="bg1"/>
                </a:solidFill>
                <a:latin typeface="Verdana" pitchFamily="34" charset="0"/>
              </a:rPr>
              <a:t>）</a:t>
            </a:r>
          </a:p>
        </p:txBody>
      </p:sp>
      <p:sp>
        <p:nvSpPr>
          <p:cNvPr id="69641" name="Rectangle 29"/>
          <p:cNvSpPr>
            <a:spLocks noChangeArrowheads="1"/>
          </p:cNvSpPr>
          <p:nvPr/>
        </p:nvSpPr>
        <p:spPr bwMode="gray">
          <a:xfrm>
            <a:off x="5148263" y="2349500"/>
            <a:ext cx="771525" cy="366713"/>
          </a:xfrm>
          <a:prstGeom prst="rect">
            <a:avLst/>
          </a:prstGeom>
          <a:noFill/>
          <a:ln w="9525">
            <a:noFill/>
            <a:miter lim="800000"/>
            <a:headEnd/>
            <a:tailEnd/>
          </a:ln>
        </p:spPr>
        <p:txBody>
          <a:bodyPr wrap="none">
            <a:spAutoFit/>
          </a:bodyPr>
          <a:lstStyle/>
          <a:p>
            <a:r>
              <a:rPr lang="zh-CN" altLang="en-US" b="1">
                <a:solidFill>
                  <a:schemeClr val="bg1"/>
                </a:solidFill>
                <a:latin typeface="Verdana" pitchFamily="34" charset="0"/>
              </a:rPr>
              <a:t>（</a:t>
            </a:r>
            <a:r>
              <a:rPr lang="en-US" altLang="zh-CN" b="1">
                <a:solidFill>
                  <a:schemeClr val="bg1"/>
                </a:solidFill>
                <a:latin typeface="Verdana" pitchFamily="34" charset="0"/>
              </a:rPr>
              <a:t>3</a:t>
            </a:r>
            <a:r>
              <a:rPr lang="zh-CN" altLang="en-US" b="1">
                <a:solidFill>
                  <a:schemeClr val="bg1"/>
                </a:solidFill>
                <a:latin typeface="Verdana" pitchFamily="34" charset="0"/>
              </a:rPr>
              <a:t>）</a:t>
            </a:r>
          </a:p>
        </p:txBody>
      </p:sp>
      <p:sp>
        <p:nvSpPr>
          <p:cNvPr id="69642" name="Rectangle 30"/>
          <p:cNvSpPr>
            <a:spLocks noChangeArrowheads="1"/>
          </p:cNvSpPr>
          <p:nvPr/>
        </p:nvSpPr>
        <p:spPr bwMode="gray">
          <a:xfrm>
            <a:off x="6948488" y="2349500"/>
            <a:ext cx="771525" cy="366713"/>
          </a:xfrm>
          <a:prstGeom prst="rect">
            <a:avLst/>
          </a:prstGeom>
          <a:noFill/>
          <a:ln w="9525">
            <a:noFill/>
            <a:miter lim="800000"/>
            <a:headEnd/>
            <a:tailEnd/>
          </a:ln>
        </p:spPr>
        <p:txBody>
          <a:bodyPr wrap="none">
            <a:spAutoFit/>
          </a:bodyPr>
          <a:lstStyle/>
          <a:p>
            <a:r>
              <a:rPr lang="zh-CN" altLang="en-US" b="1">
                <a:solidFill>
                  <a:schemeClr val="bg1"/>
                </a:solidFill>
                <a:latin typeface="Verdana" pitchFamily="34" charset="0"/>
              </a:rPr>
              <a:t>（</a:t>
            </a:r>
            <a:r>
              <a:rPr lang="en-US" altLang="zh-CN" b="1">
                <a:solidFill>
                  <a:schemeClr val="bg1"/>
                </a:solidFill>
                <a:latin typeface="Verdana" pitchFamily="34" charset="0"/>
              </a:rPr>
              <a:t>4</a:t>
            </a:r>
            <a:r>
              <a:rPr lang="zh-CN" altLang="en-US" b="1">
                <a:solidFill>
                  <a:schemeClr val="bg1"/>
                </a:solidFill>
                <a:latin typeface="Verdana" pitchFamily="34" charset="0"/>
              </a:rPr>
              <a:t>）</a:t>
            </a:r>
          </a:p>
        </p:txBody>
      </p:sp>
      <p:sp>
        <p:nvSpPr>
          <p:cNvPr id="69643" name="Rectangle 31"/>
          <p:cNvSpPr>
            <a:spLocks noChangeArrowheads="1"/>
          </p:cNvSpPr>
          <p:nvPr/>
        </p:nvSpPr>
        <p:spPr bwMode="auto">
          <a:xfrm>
            <a:off x="1116013" y="3573463"/>
            <a:ext cx="1625600" cy="2308225"/>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侵犯其布图设计专有权，引起纠纷的，由当事人协商解决</a:t>
            </a:r>
            <a:endParaRPr lang="zh-CN" altLang="en-US" sz="2400" b="1">
              <a:latin typeface="仿宋_GB2312" pitchFamily="49" charset="-122"/>
              <a:ea typeface="仿宋_GB2312" pitchFamily="49" charset="-122"/>
            </a:endParaRPr>
          </a:p>
        </p:txBody>
      </p:sp>
      <p:sp>
        <p:nvSpPr>
          <p:cNvPr id="69644" name="Rectangle 32"/>
          <p:cNvSpPr>
            <a:spLocks noChangeArrowheads="1"/>
          </p:cNvSpPr>
          <p:nvPr/>
        </p:nvSpPr>
        <p:spPr bwMode="auto">
          <a:xfrm>
            <a:off x="2771775" y="3357563"/>
            <a:ext cx="1871663" cy="2676525"/>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不愿协商或协商不成的</a:t>
            </a:r>
            <a:r>
              <a:rPr lang="zh-CN" altLang="en-US" sz="2400" b="1">
                <a:latin typeface="仿宋_GB2312" pitchFamily="49" charset="-122"/>
                <a:ea typeface="仿宋_GB2312" pitchFamily="49" charset="-122"/>
              </a:rPr>
              <a:t>，</a:t>
            </a:r>
            <a:r>
              <a:rPr lang="zh-CN" altLang="zh-CN" sz="2400" b="1">
                <a:latin typeface="仿宋_GB2312" pitchFamily="49" charset="-122"/>
                <a:ea typeface="仿宋_GB2312" pitchFamily="49" charset="-122"/>
              </a:rPr>
              <a:t>可向人民法院起诉，</a:t>
            </a:r>
            <a:r>
              <a:rPr lang="zh-CN" altLang="en-US" sz="2400" b="1">
                <a:latin typeface="仿宋_GB2312" pitchFamily="49" charset="-122"/>
                <a:ea typeface="仿宋_GB2312" pitchFamily="49" charset="-122"/>
              </a:rPr>
              <a:t>或</a:t>
            </a:r>
            <a:r>
              <a:rPr lang="zh-CN" altLang="zh-CN" sz="2400" b="1">
                <a:latin typeface="仿宋_GB2312" pitchFamily="49" charset="-122"/>
                <a:ea typeface="仿宋_GB2312" pitchFamily="49" charset="-122"/>
              </a:rPr>
              <a:t>请求国务院知识产权行政部门处理</a:t>
            </a:r>
            <a:endParaRPr lang="zh-CN" altLang="en-US" sz="2400" b="1">
              <a:latin typeface="仿宋_GB2312" pitchFamily="49" charset="-122"/>
              <a:ea typeface="仿宋_GB2312" pitchFamily="49" charset="-122"/>
            </a:endParaRPr>
          </a:p>
        </p:txBody>
      </p:sp>
      <p:sp>
        <p:nvSpPr>
          <p:cNvPr id="69645" name="Rectangle 33"/>
          <p:cNvSpPr>
            <a:spLocks noChangeArrowheads="1"/>
          </p:cNvSpPr>
          <p:nvPr/>
        </p:nvSpPr>
        <p:spPr bwMode="auto">
          <a:xfrm>
            <a:off x="4643438" y="3429000"/>
            <a:ext cx="2089150" cy="2678113"/>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应当事人请求国务院知识产权行政部门可就侵犯布图设计专有权的赔偿数额进行调解</a:t>
            </a:r>
            <a:endParaRPr lang="zh-CN" altLang="en-US" sz="2400" b="1">
              <a:latin typeface="仿宋_GB2312" pitchFamily="49" charset="-122"/>
              <a:ea typeface="仿宋_GB2312" pitchFamily="49" charset="-122"/>
            </a:endParaRPr>
          </a:p>
        </p:txBody>
      </p:sp>
      <p:sp>
        <p:nvSpPr>
          <p:cNvPr id="69646" name="Rectangle 34"/>
          <p:cNvSpPr>
            <a:spLocks noChangeArrowheads="1"/>
          </p:cNvSpPr>
          <p:nvPr/>
        </p:nvSpPr>
        <p:spPr bwMode="auto">
          <a:xfrm>
            <a:off x="6804025" y="3429000"/>
            <a:ext cx="1871663" cy="2736850"/>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调解不成的，当事人可以依照《中华人民共和国民事诉讼法》向人民法院起诉。</a:t>
            </a:r>
            <a:endParaRPr lang="zh-CN" altLang="en-US" sz="2400" b="1">
              <a:latin typeface="仿宋_GB2312" pitchFamily="49" charset="-122"/>
              <a:ea typeface="仿宋_GB2312" pitchFamily="49" charset="-122"/>
            </a:endParaRPr>
          </a:p>
        </p:txBody>
      </p:sp>
      <p:sp>
        <p:nvSpPr>
          <p:cNvPr id="69647" name="日期占位符 3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2926421266"/>
      </p:ext>
    </p:extLst>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02</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第二章 从知识产权到信息产权</a:t>
            </a:r>
            <a:endParaRPr lang="en-US" altLang="zh-CN" dirty="0"/>
          </a:p>
        </p:txBody>
      </p:sp>
    </p:spTree>
    <p:custDataLst>
      <p:tags r:id="rId1"/>
    </p:custDataLst>
    <p:extLst>
      <p:ext uri="{BB962C8B-B14F-4D97-AF65-F5344CB8AC3E}">
        <p14:creationId xmlns:p14="http://schemas.microsoft.com/office/powerpoint/2010/main" val="12207997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1"/>
          <p:cNvSpPr>
            <a:spLocks noGrp="1"/>
          </p:cNvSpPr>
          <p:nvPr>
            <p:ph type="title"/>
          </p:nvPr>
        </p:nvSpPr>
        <p:spPr/>
        <p:txBody>
          <a:bodyPr/>
          <a:lstStyle/>
          <a:p>
            <a:r>
              <a:rPr lang="zh-CN" altLang="en-US" smtClean="0">
                <a:ea typeface="宋体" charset="-122"/>
              </a:rPr>
              <a:t>本章小结</a:t>
            </a:r>
          </a:p>
        </p:txBody>
      </p:sp>
      <p:sp>
        <p:nvSpPr>
          <p:cNvPr id="70658" name="内容占位符 2"/>
          <p:cNvSpPr>
            <a:spLocks noGrp="1"/>
          </p:cNvSpPr>
          <p:nvPr>
            <p:ph idx="1"/>
          </p:nvPr>
        </p:nvSpPr>
        <p:spPr>
          <a:xfrm>
            <a:off x="2195513" y="1052513"/>
            <a:ext cx="6553200" cy="5545137"/>
          </a:xfrm>
        </p:spPr>
        <p:txBody>
          <a:bodyPr>
            <a:normAutofit fontScale="92500" lnSpcReduction="10000"/>
          </a:bodyPr>
          <a:lstStyle/>
          <a:p>
            <a:r>
              <a:rPr lang="zh-CN" altLang="zh-CN" sz="2400" smtClean="0">
                <a:latin typeface="仿宋_GB2312" pitchFamily="49" charset="-122"/>
                <a:ea typeface="仿宋_GB2312" pitchFamily="49" charset="-122"/>
              </a:rPr>
              <a:t>集成电路布图设计是集成电路的核心，因而对布图设计的保护显得尤为重要。为了保护集成电路布图设计专有权，鼓励集成电路技术的创新，促进科学技术的发展，我国也制定了《集成电路布图设计保护条例》。该条例明确了集成电路布图设计专有权的主体与客体、权利内容，以及布图设计专有权的取得与撤销、期限与限制、侵权责任等内容。《条例》立足于我国国情，力争既保护集成电路设计人的利益，又不致使布图设计技术受到任何限制。随着集成电路行业和网络信息技术的发展，并鉴于布图设计对我国微电子行业发展的重要作用，《条例》的保护水平和立法层次均有待提高，还需我们在今后的实践中将其予以完善。</a:t>
            </a:r>
          </a:p>
          <a:p>
            <a:endParaRPr lang="zh-CN" altLang="en-US" sz="2400" smtClean="0">
              <a:latin typeface="仿宋_GB2312" pitchFamily="49" charset="-122"/>
              <a:ea typeface="仿宋_GB2312" pitchFamily="49" charset="-122"/>
            </a:endParaRPr>
          </a:p>
          <a:p>
            <a:endParaRPr lang="zh-CN" altLang="en-US" sz="2400" smtClean="0">
              <a:latin typeface="仿宋_GB2312" pitchFamily="49" charset="-122"/>
              <a:ea typeface="仿宋_GB2312" pitchFamily="49" charset="-122"/>
            </a:endParaRPr>
          </a:p>
        </p:txBody>
      </p:sp>
      <p:sp>
        <p:nvSpPr>
          <p:cNvPr id="7065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135991753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p:txBody>
          <a:bodyPr/>
          <a:lstStyle/>
          <a:p>
            <a:r>
              <a:rPr lang="zh-CN" altLang="en-US" smtClean="0">
                <a:ea typeface="宋体" charset="-122"/>
              </a:rPr>
              <a:t>思考与练习</a:t>
            </a:r>
          </a:p>
        </p:txBody>
      </p:sp>
      <p:sp>
        <p:nvSpPr>
          <p:cNvPr id="72706" name="内容占位符 2"/>
          <p:cNvSpPr>
            <a:spLocks noGrp="1"/>
          </p:cNvSpPr>
          <p:nvPr>
            <p:ph idx="1"/>
          </p:nvPr>
        </p:nvSpPr>
        <p:spPr/>
        <p:txBody>
          <a:bodyPr/>
          <a:lstStyle/>
          <a:p>
            <a:r>
              <a:rPr lang="en-US" altLang="zh-CN" smtClean="0">
                <a:latin typeface="仿宋_GB2312" pitchFamily="49" charset="-122"/>
                <a:ea typeface="仿宋_GB2312" pitchFamily="49" charset="-122"/>
              </a:rPr>
              <a:t>1</a:t>
            </a:r>
            <a:r>
              <a:rPr lang="zh-CN" altLang="zh-CN" smtClean="0">
                <a:latin typeface="仿宋_GB2312" pitchFamily="49" charset="-122"/>
                <a:ea typeface="仿宋_GB2312" pitchFamily="49" charset="-122"/>
              </a:rPr>
              <a:t>．为什么著作权法和专利法的保护模式不适用于集成电路布图设计的保护？</a:t>
            </a:r>
          </a:p>
          <a:p>
            <a:r>
              <a:rPr lang="en-US" altLang="zh-CN" smtClean="0">
                <a:latin typeface="仿宋_GB2312" pitchFamily="49" charset="-122"/>
                <a:ea typeface="仿宋_GB2312" pitchFamily="49" charset="-122"/>
              </a:rPr>
              <a:t>2</a:t>
            </a:r>
            <a:r>
              <a:rPr lang="zh-CN" altLang="zh-CN" smtClean="0">
                <a:latin typeface="仿宋_GB2312" pitchFamily="49" charset="-122"/>
                <a:ea typeface="仿宋_GB2312" pitchFamily="49" charset="-122"/>
              </a:rPr>
              <a:t>．作为知识产权客体之一的集成电路布图设计有何特点？</a:t>
            </a:r>
          </a:p>
          <a:p>
            <a:r>
              <a:rPr lang="en-US" altLang="zh-CN" smtClean="0">
                <a:latin typeface="仿宋_GB2312" pitchFamily="49" charset="-122"/>
                <a:ea typeface="仿宋_GB2312" pitchFamily="49" charset="-122"/>
              </a:rPr>
              <a:t>3</a:t>
            </a:r>
            <a:r>
              <a:rPr lang="zh-CN" altLang="zh-CN" smtClean="0">
                <a:latin typeface="仿宋_GB2312" pitchFamily="49" charset="-122"/>
                <a:ea typeface="仿宋_GB2312" pitchFamily="49" charset="-122"/>
              </a:rPr>
              <a:t>．为何要对集成电路布图设计保护进行单独立法？</a:t>
            </a:r>
          </a:p>
          <a:p>
            <a:r>
              <a:rPr lang="en-US" altLang="zh-CN" smtClean="0">
                <a:latin typeface="仿宋_GB2312" pitchFamily="49" charset="-122"/>
                <a:ea typeface="仿宋_GB2312" pitchFamily="49" charset="-122"/>
              </a:rPr>
              <a:t>4</a:t>
            </a:r>
            <a:r>
              <a:rPr lang="zh-CN" altLang="zh-CN" smtClean="0">
                <a:latin typeface="仿宋_GB2312" pitchFamily="49" charset="-122"/>
                <a:ea typeface="仿宋_GB2312" pitchFamily="49" charset="-122"/>
              </a:rPr>
              <a:t>．简述我国《集成电路布图设计保护条例》的主要内容。</a:t>
            </a:r>
          </a:p>
          <a:p>
            <a:pPr>
              <a:buFont typeface="Wingdings" pitchFamily="2" charset="2"/>
              <a:buNone/>
            </a:pPr>
            <a:endParaRPr lang="zh-CN" altLang="en-US" smtClean="0">
              <a:ea typeface="宋体" charset="-122"/>
            </a:endParaRPr>
          </a:p>
        </p:txBody>
      </p:sp>
      <p:sp>
        <p:nvSpPr>
          <p:cNvPr id="7270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9</a:t>
            </a:r>
            <a:r>
              <a:rPr lang="zh-CN" altLang="en-US"/>
              <a:t>章</a:t>
            </a:r>
          </a:p>
        </p:txBody>
      </p:sp>
    </p:spTree>
    <p:extLst>
      <p:ext uri="{BB962C8B-B14F-4D97-AF65-F5344CB8AC3E}">
        <p14:creationId xmlns:p14="http://schemas.microsoft.com/office/powerpoint/2010/main" val="156761356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10</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第十章 信息技术</a:t>
            </a:r>
            <a:r>
              <a:rPr lang="zh-CN" altLang="en-US" dirty="0"/>
              <a:t>标准法律</a:t>
            </a:r>
            <a:r>
              <a:rPr lang="zh-CN" altLang="en-US" dirty="0" smtClean="0"/>
              <a:t>规范</a:t>
            </a:r>
            <a:endParaRPr lang="zh-CN" altLang="en-US" dirty="0"/>
          </a:p>
        </p:txBody>
      </p:sp>
    </p:spTree>
    <p:custDataLst>
      <p:tags r:id="rId1"/>
    </p:custDataLst>
    <p:extLst>
      <p:ext uri="{BB962C8B-B14F-4D97-AF65-F5344CB8AC3E}">
        <p14:creationId xmlns:p14="http://schemas.microsoft.com/office/powerpoint/2010/main" val="359338722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a:xfrm>
            <a:off x="1115616" y="1844824"/>
            <a:ext cx="7092950" cy="2664668"/>
          </a:xfrm>
        </p:spPr>
        <p:txBody>
          <a:bodyPr>
            <a:noAutofit/>
          </a:bodyPr>
          <a:lstStyle/>
          <a:p>
            <a:pPr algn="l">
              <a:spcBef>
                <a:spcPct val="0"/>
              </a:spcBef>
            </a:pPr>
            <a:r>
              <a:rPr lang="zh-CN" altLang="zh-CN" sz="2400" b="1" dirty="0" smtClean="0">
                <a:solidFill>
                  <a:schemeClr val="tx1"/>
                </a:solidFill>
                <a:ea typeface="宋体" charset="-122"/>
              </a:rPr>
              <a:t>学习要求</a:t>
            </a:r>
            <a:r>
              <a:rPr lang="zh-CN" altLang="en-US" sz="2400" b="1" dirty="0" smtClean="0">
                <a:solidFill>
                  <a:schemeClr val="tx1"/>
                </a:solidFill>
                <a:ea typeface="宋体" charset="-122"/>
              </a:rPr>
              <a:t>：</a:t>
            </a:r>
            <a:r>
              <a:rPr lang="zh-CN" altLang="zh-CN" sz="2400" dirty="0" smtClean="0">
                <a:solidFill>
                  <a:schemeClr val="tx1"/>
                </a:solidFill>
                <a:ea typeface="宋体" charset="-122"/>
              </a:rPr>
              <a:t>通过本章学习，理解信息技术标准化的相关概念，了解国内外信息技术标准化的现状，掌握信息技术标准化涉及的范围，把握信息技术标准的制定与实施，了解违反信息技术标准所要承担的法律责任。</a:t>
            </a:r>
          </a:p>
        </p:txBody>
      </p:sp>
    </p:spTree>
    <p:extLst>
      <p:ext uri="{BB962C8B-B14F-4D97-AF65-F5344CB8AC3E}">
        <p14:creationId xmlns:p14="http://schemas.microsoft.com/office/powerpoint/2010/main" val="4273090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wipe(up)">
                                      <p:cBhvr>
                                        <p:cTn id="7" dur="500"/>
                                        <p:tgtEl>
                                          <p:spTgt spid="2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p:txBody>
          <a:bodyPr/>
          <a:lstStyle/>
          <a:p>
            <a:r>
              <a:rPr lang="zh-CN" altLang="en-US" smtClean="0">
                <a:ea typeface="宋体" charset="-122"/>
              </a:rPr>
              <a:t>本章导语</a:t>
            </a:r>
          </a:p>
        </p:txBody>
      </p:sp>
      <p:sp>
        <p:nvSpPr>
          <p:cNvPr id="44034" name="内容占位符 2"/>
          <p:cNvSpPr>
            <a:spLocks noGrp="1"/>
          </p:cNvSpPr>
          <p:nvPr>
            <p:ph idx="1"/>
          </p:nvPr>
        </p:nvSpPr>
        <p:spPr>
          <a:xfrm>
            <a:off x="1619672" y="980728"/>
            <a:ext cx="7010400" cy="5181600"/>
          </a:xfrm>
        </p:spPr>
        <p:txBody>
          <a:bodyPr>
            <a:normAutofit fontScale="92500"/>
          </a:bodyPr>
          <a:lstStyle/>
          <a:p>
            <a:r>
              <a:rPr lang="zh-CN" altLang="zh-CN" sz="2400" dirty="0" smtClean="0">
                <a:latin typeface="仿宋_GB2312" pitchFamily="49" charset="-122"/>
                <a:ea typeface="仿宋_GB2312" pitchFamily="49" charset="-122"/>
              </a:rPr>
              <a:t>在国际竞争日益激烈的今天，无论是国家还是企业，都应该清醒地认识到：信息技术标准比信息技术本身重要，信息技术标准是信息技术成果的规范化、标准化。因此，信息技术的标准化需求越来越强烈，信息技术标准成为了信息产业产品生产、销售、服务以及参与国际市场竞争的基础。那么，究竟什么是信息技术的标准化？现在国内外都有哪些信息技术标准？信息技术标准化的范围有多广？怎么来具体地制定和实施信息技术标准？法律上都有哪些规定？本章将依据《中华人民共和国标准化法》（以下简称《标准化法》），结合信息技术标准的具体实际，对信息技术标准的法律法规进行分析阐述。</a:t>
            </a:r>
          </a:p>
          <a:p>
            <a:endParaRPr lang="zh-CN" altLang="en-US" sz="2400" dirty="0" smtClean="0">
              <a:latin typeface="仿宋_GB2312" pitchFamily="49" charset="-122"/>
              <a:ea typeface="仿宋_GB2312" pitchFamily="49" charset="-122"/>
            </a:endParaRPr>
          </a:p>
        </p:txBody>
      </p:sp>
      <p:sp>
        <p:nvSpPr>
          <p:cNvPr id="4403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38236178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zh-CN" altLang="en-US" smtClean="0">
                <a:ea typeface="宋体" charset="-122"/>
              </a:rPr>
              <a:t>本章概要</a:t>
            </a:r>
            <a:endParaRPr lang="en-US" altLang="zh-CN" smtClean="0">
              <a:ea typeface="宋体" charset="-122"/>
            </a:endParaRPr>
          </a:p>
        </p:txBody>
      </p:sp>
      <p:grpSp>
        <p:nvGrpSpPr>
          <p:cNvPr id="45058" name="Group 3"/>
          <p:cNvGrpSpPr>
            <a:grpSpLocks/>
          </p:cNvGrpSpPr>
          <p:nvPr/>
        </p:nvGrpSpPr>
        <p:grpSpPr bwMode="auto">
          <a:xfrm>
            <a:off x="2484438" y="1557338"/>
            <a:ext cx="4824412" cy="685800"/>
            <a:chOff x="1296" y="1824"/>
            <a:chExt cx="3039" cy="432"/>
          </a:xfrm>
        </p:grpSpPr>
        <p:sp>
          <p:nvSpPr>
            <p:cNvPr id="158724" name="AutoShape 4"/>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ea typeface="+mn-ea"/>
              </a:endParaRPr>
            </a:p>
          </p:txBody>
        </p:sp>
        <p:sp>
          <p:nvSpPr>
            <p:cNvPr id="45081" name="AutoShape 5"/>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45082" name="Text Box 6"/>
            <p:cNvSpPr txBox="1">
              <a:spLocks noChangeArrowheads="1"/>
            </p:cNvSpPr>
            <p:nvPr/>
          </p:nvSpPr>
          <p:spPr bwMode="gray">
            <a:xfrm>
              <a:off x="1680" y="1934"/>
              <a:ext cx="2655" cy="291"/>
            </a:xfrm>
            <a:prstGeom prst="rect">
              <a:avLst/>
            </a:prstGeom>
            <a:noFill/>
            <a:ln w="9525" algn="ctr">
              <a:noFill/>
              <a:miter lim="800000"/>
              <a:headEnd/>
              <a:tailEnd/>
            </a:ln>
          </p:spPr>
          <p:txBody>
            <a:bodyPr>
              <a:spAutoFit/>
            </a:bodyPr>
            <a:lstStyle/>
            <a:p>
              <a:r>
                <a:rPr lang="zh-CN" altLang="zh-CN" sz="2400" b="1">
                  <a:latin typeface="Verdana" pitchFamily="34" charset="0"/>
                </a:rPr>
                <a:t>信息技术标准化概述</a:t>
              </a:r>
            </a:p>
          </p:txBody>
        </p:sp>
        <p:sp>
          <p:nvSpPr>
            <p:cNvPr id="45083" name="Text Box 7"/>
            <p:cNvSpPr txBox="1">
              <a:spLocks noChangeArrowheads="1"/>
            </p:cNvSpPr>
            <p:nvPr/>
          </p:nvSpPr>
          <p:spPr bwMode="gray">
            <a:xfrm>
              <a:off x="1393" y="1886"/>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1</a:t>
              </a:r>
            </a:p>
          </p:txBody>
        </p:sp>
      </p:grpSp>
      <p:grpSp>
        <p:nvGrpSpPr>
          <p:cNvPr id="45059" name="Group 8"/>
          <p:cNvGrpSpPr>
            <a:grpSpLocks/>
          </p:cNvGrpSpPr>
          <p:nvPr/>
        </p:nvGrpSpPr>
        <p:grpSpPr bwMode="auto">
          <a:xfrm>
            <a:off x="2484438" y="2565400"/>
            <a:ext cx="4724400" cy="685800"/>
            <a:chOff x="1296" y="1824"/>
            <a:chExt cx="2976" cy="432"/>
          </a:xfrm>
        </p:grpSpPr>
        <p:sp>
          <p:nvSpPr>
            <p:cNvPr id="158729" name="AutoShape 9"/>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ea typeface="+mn-ea"/>
              </a:endParaRPr>
            </a:p>
          </p:txBody>
        </p:sp>
        <p:sp>
          <p:nvSpPr>
            <p:cNvPr id="45077" name="AutoShape 10"/>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45078" name="Text Box 11"/>
            <p:cNvSpPr txBox="1">
              <a:spLocks noChangeArrowheads="1"/>
            </p:cNvSpPr>
            <p:nvPr/>
          </p:nvSpPr>
          <p:spPr bwMode="gray">
            <a:xfrm>
              <a:off x="1680" y="1934"/>
              <a:ext cx="2564" cy="291"/>
            </a:xfrm>
            <a:prstGeom prst="rect">
              <a:avLst/>
            </a:prstGeom>
            <a:noFill/>
            <a:ln w="9525" algn="ctr">
              <a:noFill/>
              <a:miter lim="800000"/>
              <a:headEnd/>
              <a:tailEnd/>
            </a:ln>
          </p:spPr>
          <p:txBody>
            <a:bodyPr>
              <a:spAutoFit/>
            </a:bodyPr>
            <a:lstStyle/>
            <a:p>
              <a:r>
                <a:rPr lang="zh-CN" altLang="zh-CN" sz="2400" b="1">
                  <a:latin typeface="Verdana" pitchFamily="34" charset="0"/>
                </a:rPr>
                <a:t>国内外信息技术标准化现状</a:t>
              </a:r>
            </a:p>
          </p:txBody>
        </p:sp>
        <p:sp>
          <p:nvSpPr>
            <p:cNvPr id="45079" name="Text Box 12"/>
            <p:cNvSpPr txBox="1">
              <a:spLocks noChangeArrowheads="1"/>
            </p:cNvSpPr>
            <p:nvPr/>
          </p:nvSpPr>
          <p:spPr bwMode="gray">
            <a:xfrm>
              <a:off x="1393" y="1886"/>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2</a:t>
              </a:r>
            </a:p>
          </p:txBody>
        </p:sp>
      </p:grpSp>
      <p:grpSp>
        <p:nvGrpSpPr>
          <p:cNvPr id="45060" name="Group 13"/>
          <p:cNvGrpSpPr>
            <a:grpSpLocks/>
          </p:cNvGrpSpPr>
          <p:nvPr/>
        </p:nvGrpSpPr>
        <p:grpSpPr bwMode="auto">
          <a:xfrm>
            <a:off x="2484438" y="3500438"/>
            <a:ext cx="4775200" cy="685800"/>
            <a:chOff x="1296" y="1824"/>
            <a:chExt cx="3008" cy="432"/>
          </a:xfrm>
        </p:grpSpPr>
        <p:sp>
          <p:nvSpPr>
            <p:cNvPr id="158734" name="AutoShape 14"/>
            <p:cNvSpPr>
              <a:spLocks noChangeArrowheads="1"/>
            </p:cNvSpPr>
            <p:nvPr/>
          </p:nvSpPr>
          <p:spPr bwMode="gray">
            <a:xfrm>
              <a:off x="1568" y="1915"/>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ea typeface="+mn-ea"/>
              </a:endParaRPr>
            </a:p>
          </p:txBody>
        </p:sp>
        <p:sp>
          <p:nvSpPr>
            <p:cNvPr id="45073" name="AutoShape 15"/>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45074" name="Text Box 16"/>
            <p:cNvSpPr txBox="1">
              <a:spLocks noChangeArrowheads="1"/>
            </p:cNvSpPr>
            <p:nvPr/>
          </p:nvSpPr>
          <p:spPr bwMode="gray">
            <a:xfrm>
              <a:off x="1680" y="1934"/>
              <a:ext cx="2610" cy="291"/>
            </a:xfrm>
            <a:prstGeom prst="rect">
              <a:avLst/>
            </a:prstGeom>
            <a:noFill/>
            <a:ln w="9525" algn="ctr">
              <a:noFill/>
              <a:miter lim="800000"/>
              <a:headEnd/>
              <a:tailEnd/>
            </a:ln>
          </p:spPr>
          <p:txBody>
            <a:bodyPr>
              <a:spAutoFit/>
            </a:bodyPr>
            <a:lstStyle/>
            <a:p>
              <a:r>
                <a:rPr lang="zh-CN" altLang="zh-CN" sz="2400" b="1">
                  <a:latin typeface="Verdana" pitchFamily="34" charset="0"/>
                </a:rPr>
                <a:t>信息技术标准化涉及的范围</a:t>
              </a:r>
            </a:p>
          </p:txBody>
        </p:sp>
        <p:sp>
          <p:nvSpPr>
            <p:cNvPr id="45075" name="Text Box 17"/>
            <p:cNvSpPr txBox="1">
              <a:spLocks noChangeArrowheads="1"/>
            </p:cNvSpPr>
            <p:nvPr/>
          </p:nvSpPr>
          <p:spPr bwMode="gray">
            <a:xfrm>
              <a:off x="1393" y="1886"/>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3</a:t>
              </a:r>
            </a:p>
          </p:txBody>
        </p:sp>
      </p:grpSp>
      <p:grpSp>
        <p:nvGrpSpPr>
          <p:cNvPr id="45061" name="Group 18"/>
          <p:cNvGrpSpPr>
            <a:grpSpLocks/>
          </p:cNvGrpSpPr>
          <p:nvPr/>
        </p:nvGrpSpPr>
        <p:grpSpPr bwMode="auto">
          <a:xfrm>
            <a:off x="2411413" y="4437063"/>
            <a:ext cx="4791075" cy="685800"/>
            <a:chOff x="1296" y="1824"/>
            <a:chExt cx="3018" cy="432"/>
          </a:xfrm>
        </p:grpSpPr>
        <p:sp>
          <p:nvSpPr>
            <p:cNvPr id="158739" name="AutoShape 19"/>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ea typeface="+mn-ea"/>
              </a:endParaRPr>
            </a:p>
          </p:txBody>
        </p:sp>
        <p:sp>
          <p:nvSpPr>
            <p:cNvPr id="45069" name="AutoShape 20"/>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45070" name="Text Box 21"/>
            <p:cNvSpPr txBox="1">
              <a:spLocks noChangeArrowheads="1"/>
            </p:cNvSpPr>
            <p:nvPr/>
          </p:nvSpPr>
          <p:spPr bwMode="gray">
            <a:xfrm>
              <a:off x="1704" y="1915"/>
              <a:ext cx="2610" cy="291"/>
            </a:xfrm>
            <a:prstGeom prst="rect">
              <a:avLst/>
            </a:prstGeom>
            <a:noFill/>
            <a:ln w="9525" algn="ctr">
              <a:noFill/>
              <a:miter lim="800000"/>
              <a:headEnd/>
              <a:tailEnd/>
            </a:ln>
          </p:spPr>
          <p:txBody>
            <a:bodyPr>
              <a:spAutoFit/>
            </a:bodyPr>
            <a:lstStyle/>
            <a:p>
              <a:r>
                <a:rPr lang="zh-CN" altLang="zh-CN" sz="2400" b="1">
                  <a:latin typeface="Verdana" pitchFamily="34" charset="0"/>
                </a:rPr>
                <a:t>信息技术标准的制定与实施</a:t>
              </a:r>
            </a:p>
          </p:txBody>
        </p:sp>
        <p:sp>
          <p:nvSpPr>
            <p:cNvPr id="45071" name="Text Box 22"/>
            <p:cNvSpPr txBox="1">
              <a:spLocks noChangeArrowheads="1"/>
            </p:cNvSpPr>
            <p:nvPr/>
          </p:nvSpPr>
          <p:spPr bwMode="gray">
            <a:xfrm>
              <a:off x="1393" y="1886"/>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4</a:t>
              </a:r>
            </a:p>
          </p:txBody>
        </p:sp>
      </p:grpSp>
      <p:grpSp>
        <p:nvGrpSpPr>
          <p:cNvPr id="45062" name="Group 3"/>
          <p:cNvGrpSpPr>
            <a:grpSpLocks/>
          </p:cNvGrpSpPr>
          <p:nvPr/>
        </p:nvGrpSpPr>
        <p:grpSpPr bwMode="auto">
          <a:xfrm>
            <a:off x="2411413" y="5373688"/>
            <a:ext cx="4791075" cy="685800"/>
            <a:chOff x="1296" y="1824"/>
            <a:chExt cx="3018" cy="432"/>
          </a:xfrm>
        </p:grpSpPr>
        <p:sp>
          <p:nvSpPr>
            <p:cNvPr id="24" name="AutoShape 4"/>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ea typeface="+mn-ea"/>
              </a:endParaRPr>
            </a:p>
          </p:txBody>
        </p:sp>
        <p:sp>
          <p:nvSpPr>
            <p:cNvPr id="45065" name="AutoShape 5"/>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45066" name="Text Box 6"/>
            <p:cNvSpPr txBox="1">
              <a:spLocks noChangeArrowheads="1"/>
            </p:cNvSpPr>
            <p:nvPr/>
          </p:nvSpPr>
          <p:spPr bwMode="gray">
            <a:xfrm>
              <a:off x="1659" y="1915"/>
              <a:ext cx="2655" cy="291"/>
            </a:xfrm>
            <a:prstGeom prst="rect">
              <a:avLst/>
            </a:prstGeom>
            <a:noFill/>
            <a:ln w="9525" algn="ctr">
              <a:noFill/>
              <a:miter lim="800000"/>
              <a:headEnd/>
              <a:tailEnd/>
            </a:ln>
          </p:spPr>
          <p:txBody>
            <a:bodyPr>
              <a:spAutoFit/>
            </a:bodyPr>
            <a:lstStyle/>
            <a:p>
              <a:r>
                <a:rPr lang="zh-CN" altLang="zh-CN" sz="2400" b="1">
                  <a:latin typeface="Verdana" pitchFamily="34" charset="0"/>
                </a:rPr>
                <a:t>违反信息技术标准的法律责任</a:t>
              </a:r>
            </a:p>
          </p:txBody>
        </p:sp>
        <p:sp>
          <p:nvSpPr>
            <p:cNvPr id="45067" name="Text Box 7"/>
            <p:cNvSpPr txBox="1">
              <a:spLocks noChangeArrowheads="1"/>
            </p:cNvSpPr>
            <p:nvPr/>
          </p:nvSpPr>
          <p:spPr bwMode="gray">
            <a:xfrm>
              <a:off x="1385" y="1886"/>
              <a:ext cx="240" cy="291"/>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5</a:t>
              </a:r>
            </a:p>
          </p:txBody>
        </p:sp>
      </p:grpSp>
      <p:sp>
        <p:nvSpPr>
          <p:cNvPr id="45063" name="日期占位符 27"/>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3042348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fontScale="90000"/>
          </a:bodyPr>
          <a:lstStyle/>
          <a:p>
            <a:r>
              <a:rPr lang="zh-CN" altLang="zh-CN" dirty="0" smtClean="0">
                <a:ea typeface="宋体" charset="-122"/>
              </a:rPr>
              <a:t>第一节</a:t>
            </a:r>
            <a:r>
              <a:rPr lang="en-US" altLang="zh-CN" dirty="0" smtClean="0">
                <a:ea typeface="宋体" charset="-122"/>
              </a:rPr>
              <a:t>  </a:t>
            </a:r>
            <a:r>
              <a:rPr lang="zh-CN" altLang="zh-CN" dirty="0" smtClean="0">
                <a:ea typeface="宋体" charset="-122"/>
              </a:rPr>
              <a:t>信息技术标准化概述</a:t>
            </a:r>
          </a:p>
        </p:txBody>
      </p:sp>
      <p:sp>
        <p:nvSpPr>
          <p:cNvPr id="46082"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46083" name="Group 4"/>
          <p:cNvGrpSpPr>
            <a:grpSpLocks/>
          </p:cNvGrpSpPr>
          <p:nvPr/>
        </p:nvGrpSpPr>
        <p:grpSpPr bwMode="auto">
          <a:xfrm>
            <a:off x="2057400" y="2019300"/>
            <a:ext cx="5114925" cy="457200"/>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46105"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grpSp>
        <p:nvGrpSpPr>
          <p:cNvPr id="46084" name="Group 9"/>
          <p:cNvGrpSpPr>
            <a:grpSpLocks/>
          </p:cNvGrpSpPr>
          <p:nvPr/>
        </p:nvGrpSpPr>
        <p:grpSpPr bwMode="auto">
          <a:xfrm>
            <a:off x="2057400" y="2705100"/>
            <a:ext cx="5114925" cy="457200"/>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46101"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grpSp>
        <p:nvGrpSpPr>
          <p:cNvPr id="46085" name="Group 19"/>
          <p:cNvGrpSpPr>
            <a:grpSpLocks/>
          </p:cNvGrpSpPr>
          <p:nvPr/>
        </p:nvGrpSpPr>
        <p:grpSpPr bwMode="auto">
          <a:xfrm>
            <a:off x="2051050" y="3500438"/>
            <a:ext cx="5114925" cy="457200"/>
            <a:chOff x="1296" y="2256"/>
            <a:chExt cx="3222" cy="288"/>
          </a:xfrm>
        </p:grpSpPr>
        <p:sp>
          <p:nvSpPr>
            <p:cNvPr id="323604"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46097" name="Group 21"/>
            <p:cNvGrpSpPr>
              <a:grpSpLocks/>
            </p:cNvGrpSpPr>
            <p:nvPr/>
          </p:nvGrpSpPr>
          <p:grpSpPr bwMode="auto">
            <a:xfrm>
              <a:off x="1440" y="2256"/>
              <a:ext cx="3078" cy="288"/>
              <a:chOff x="1536" y="1470"/>
              <a:chExt cx="3078" cy="288"/>
            </a:xfrm>
          </p:grpSpPr>
          <p:sp>
            <p:nvSpPr>
              <p:cNvPr id="323606" name="Line 2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607"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grpSp>
        <p:nvGrpSpPr>
          <p:cNvPr id="46086" name="Group 24"/>
          <p:cNvGrpSpPr>
            <a:grpSpLocks/>
          </p:cNvGrpSpPr>
          <p:nvPr/>
        </p:nvGrpSpPr>
        <p:grpSpPr bwMode="auto">
          <a:xfrm>
            <a:off x="2051050" y="4292600"/>
            <a:ext cx="5114925" cy="457200"/>
            <a:chOff x="1296" y="2598"/>
            <a:chExt cx="3222" cy="288"/>
          </a:xfrm>
        </p:grpSpPr>
        <p:sp>
          <p:nvSpPr>
            <p:cNvPr id="323609" name="Oval 25"/>
            <p:cNvSpPr>
              <a:spLocks noChangeArrowheads="1"/>
            </p:cNvSpPr>
            <p:nvPr/>
          </p:nvSpPr>
          <p:spPr bwMode="gray">
            <a:xfrm>
              <a:off x="1296" y="2661"/>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46093" name="Group 26"/>
            <p:cNvGrpSpPr>
              <a:grpSpLocks/>
            </p:cNvGrpSpPr>
            <p:nvPr/>
          </p:nvGrpSpPr>
          <p:grpSpPr bwMode="auto">
            <a:xfrm>
              <a:off x="1440" y="2598"/>
              <a:ext cx="3078" cy="288"/>
              <a:chOff x="1536" y="1470"/>
              <a:chExt cx="3078" cy="288"/>
            </a:xfrm>
          </p:grpSpPr>
          <p:sp>
            <p:nvSpPr>
              <p:cNvPr id="323611" name="Line 2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612" name="AutoShape 2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sp>
        <p:nvSpPr>
          <p:cNvPr id="46087" name="Rectangle 29"/>
          <p:cNvSpPr>
            <a:spLocks noChangeArrowheads="1"/>
          </p:cNvSpPr>
          <p:nvPr/>
        </p:nvSpPr>
        <p:spPr bwMode="gray">
          <a:xfrm>
            <a:off x="2627313" y="2060575"/>
            <a:ext cx="3897312" cy="461963"/>
          </a:xfrm>
          <a:prstGeom prst="rect">
            <a:avLst/>
          </a:prstGeom>
          <a:noFill/>
          <a:ln w="9525">
            <a:noFill/>
            <a:miter lim="800000"/>
            <a:headEnd/>
            <a:tailEnd/>
          </a:ln>
        </p:spPr>
        <p:txBody>
          <a:bodyPr wrap="none">
            <a:spAutoFit/>
          </a:bodyPr>
          <a:lstStyle/>
          <a:p>
            <a:r>
              <a:rPr lang="zh-CN" altLang="zh-CN" sz="2400" b="1">
                <a:latin typeface="Verdana" pitchFamily="34" charset="0"/>
              </a:rPr>
              <a:t>一、信息技术标准化的概念</a:t>
            </a:r>
            <a:endParaRPr lang="zh-CN" altLang="zh-CN" sz="2400">
              <a:latin typeface="Verdana" pitchFamily="34" charset="0"/>
            </a:endParaRPr>
          </a:p>
        </p:txBody>
      </p:sp>
      <p:sp>
        <p:nvSpPr>
          <p:cNvPr id="46088" name="Rectangle 30"/>
          <p:cNvSpPr>
            <a:spLocks noChangeArrowheads="1"/>
          </p:cNvSpPr>
          <p:nvPr/>
        </p:nvSpPr>
        <p:spPr bwMode="gray">
          <a:xfrm>
            <a:off x="2627313" y="2781300"/>
            <a:ext cx="3897312" cy="461963"/>
          </a:xfrm>
          <a:prstGeom prst="rect">
            <a:avLst/>
          </a:prstGeom>
          <a:noFill/>
          <a:ln w="9525">
            <a:noFill/>
            <a:miter lim="800000"/>
            <a:headEnd/>
            <a:tailEnd/>
          </a:ln>
        </p:spPr>
        <p:txBody>
          <a:bodyPr wrap="none">
            <a:spAutoFit/>
          </a:bodyPr>
          <a:lstStyle/>
          <a:p>
            <a:r>
              <a:rPr lang="zh-CN" altLang="zh-CN" sz="2400" b="1">
                <a:latin typeface="Verdana" pitchFamily="34" charset="0"/>
              </a:rPr>
              <a:t>二、信息技术标准化的作用</a:t>
            </a:r>
            <a:endParaRPr lang="zh-CN" altLang="zh-CN" sz="2400">
              <a:latin typeface="Verdana" pitchFamily="34" charset="0"/>
            </a:endParaRPr>
          </a:p>
        </p:txBody>
      </p:sp>
      <p:sp>
        <p:nvSpPr>
          <p:cNvPr id="46089" name="Rectangle 32"/>
          <p:cNvSpPr>
            <a:spLocks noChangeArrowheads="1"/>
          </p:cNvSpPr>
          <p:nvPr/>
        </p:nvSpPr>
        <p:spPr bwMode="gray">
          <a:xfrm>
            <a:off x="2700338" y="3573463"/>
            <a:ext cx="3897312" cy="461962"/>
          </a:xfrm>
          <a:prstGeom prst="rect">
            <a:avLst/>
          </a:prstGeom>
          <a:noFill/>
          <a:ln w="9525">
            <a:noFill/>
            <a:miter lim="800000"/>
            <a:headEnd/>
            <a:tailEnd/>
          </a:ln>
        </p:spPr>
        <p:txBody>
          <a:bodyPr wrap="none">
            <a:spAutoFit/>
          </a:bodyPr>
          <a:lstStyle/>
          <a:p>
            <a:r>
              <a:rPr lang="zh-CN" altLang="zh-CN" sz="2400" b="1">
                <a:latin typeface="Verdana" pitchFamily="34" charset="0"/>
              </a:rPr>
              <a:t>三、信息技术标准化的原则</a:t>
            </a:r>
            <a:endParaRPr lang="zh-CN" altLang="zh-CN" sz="2400">
              <a:latin typeface="Verdana" pitchFamily="34" charset="0"/>
            </a:endParaRPr>
          </a:p>
        </p:txBody>
      </p:sp>
      <p:sp>
        <p:nvSpPr>
          <p:cNvPr id="46090" name="Rectangle 33"/>
          <p:cNvSpPr>
            <a:spLocks noChangeArrowheads="1"/>
          </p:cNvSpPr>
          <p:nvPr/>
        </p:nvSpPr>
        <p:spPr bwMode="gray">
          <a:xfrm>
            <a:off x="2700338" y="4292600"/>
            <a:ext cx="4514850" cy="461963"/>
          </a:xfrm>
          <a:prstGeom prst="rect">
            <a:avLst/>
          </a:prstGeom>
          <a:noFill/>
          <a:ln w="9525">
            <a:noFill/>
            <a:miter lim="800000"/>
            <a:headEnd/>
            <a:tailEnd/>
          </a:ln>
        </p:spPr>
        <p:txBody>
          <a:bodyPr wrap="none">
            <a:spAutoFit/>
          </a:bodyPr>
          <a:lstStyle/>
          <a:p>
            <a:r>
              <a:rPr lang="zh-CN" altLang="zh-CN" sz="2400" b="1">
                <a:latin typeface="Verdana" pitchFamily="34" charset="0"/>
              </a:rPr>
              <a:t>四、信息技术标准化的发展趋势</a:t>
            </a:r>
            <a:endParaRPr lang="zh-CN" altLang="zh-CN" sz="2400">
              <a:latin typeface="Verdana" pitchFamily="34" charset="0"/>
            </a:endParaRPr>
          </a:p>
        </p:txBody>
      </p:sp>
      <p:sp>
        <p:nvSpPr>
          <p:cNvPr id="46091" name="日期占位符 27"/>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86111688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normAutofit fontScale="90000"/>
          </a:bodyPr>
          <a:lstStyle/>
          <a:p>
            <a:r>
              <a:rPr lang="zh-CN" altLang="zh-CN" smtClean="0">
                <a:ea typeface="宋体" charset="-122"/>
              </a:rPr>
              <a:t>第一节</a:t>
            </a:r>
            <a:r>
              <a:rPr lang="en-US" altLang="zh-CN" smtClean="0">
                <a:ea typeface="宋体" charset="-122"/>
              </a:rPr>
              <a:t>  </a:t>
            </a:r>
            <a:r>
              <a:rPr lang="zh-CN" altLang="zh-CN" smtClean="0">
                <a:ea typeface="宋体" charset="-122"/>
              </a:rPr>
              <a:t>信息技术标准化概述</a:t>
            </a:r>
            <a:endParaRPr lang="zh-CN" altLang="en-US" smtClean="0">
              <a:ea typeface="宋体" charset="-122"/>
            </a:endParaRPr>
          </a:p>
        </p:txBody>
      </p:sp>
      <p:sp>
        <p:nvSpPr>
          <p:cNvPr id="47106" name="内容占位符 2"/>
          <p:cNvSpPr>
            <a:spLocks noGrp="1"/>
          </p:cNvSpPr>
          <p:nvPr>
            <p:ph idx="1"/>
          </p:nvPr>
        </p:nvSpPr>
        <p:spPr/>
        <p:txBody>
          <a:bodyPr>
            <a:normAutofit lnSpcReduction="10000"/>
          </a:bodyPr>
          <a:lstStyle/>
          <a:p>
            <a:r>
              <a:rPr lang="zh-CN" altLang="en-US" smtClean="0">
                <a:latin typeface="宋体" charset="-122"/>
                <a:ea typeface="宋体" charset="-122"/>
              </a:rPr>
              <a:t>信息技术标准：</a:t>
            </a:r>
            <a:r>
              <a:rPr lang="zh-CN" altLang="zh-CN" smtClean="0">
                <a:latin typeface="宋体" charset="-122"/>
                <a:ea typeface="宋体" charset="-122"/>
              </a:rPr>
              <a:t>对信息技术中的重复性事物和概念所做的统一规定。所谓的重复性事物和概念是指在信息技术领域中同一事物和概念多次反复出现的性质，重复性是事物和概念能够被制定成标准的基本前提。信息技术标准以最新科学技术成果和实践经验为依据，对信息技术中具有基础性、通用性和重复性的事物和概念进行统一规定，经有关方面协商一致，由主管机构批准、以特定形式发布，并作为有关各方在信息技术领域中共同遵守的准则和依据。</a:t>
            </a:r>
            <a:endParaRPr lang="zh-CN" altLang="en-US" smtClean="0">
              <a:latin typeface="宋体" charset="-122"/>
              <a:ea typeface="宋体" charset="-122"/>
            </a:endParaRPr>
          </a:p>
        </p:txBody>
      </p:sp>
      <p:sp>
        <p:nvSpPr>
          <p:cNvPr id="4710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404305065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p:txBody>
          <a:bodyPr>
            <a:normAutofit fontScale="90000"/>
          </a:bodyPr>
          <a:lstStyle/>
          <a:p>
            <a:r>
              <a:rPr lang="zh-CN" altLang="zh-CN" smtClean="0">
                <a:ea typeface="宋体" charset="-122"/>
              </a:rPr>
              <a:t>第一节</a:t>
            </a:r>
            <a:r>
              <a:rPr lang="en-US" altLang="zh-CN" smtClean="0">
                <a:ea typeface="宋体" charset="-122"/>
              </a:rPr>
              <a:t>  </a:t>
            </a:r>
            <a:r>
              <a:rPr lang="zh-CN" altLang="zh-CN" smtClean="0">
                <a:ea typeface="宋体" charset="-122"/>
              </a:rPr>
              <a:t>信息技术标准化概述</a:t>
            </a:r>
            <a:endParaRPr lang="zh-CN" altLang="en-US" smtClean="0">
              <a:ea typeface="宋体" charset="-122"/>
            </a:endParaRPr>
          </a:p>
        </p:txBody>
      </p:sp>
      <p:sp>
        <p:nvSpPr>
          <p:cNvPr id="48130" name="内容占位符 2"/>
          <p:cNvSpPr>
            <a:spLocks noGrp="1"/>
          </p:cNvSpPr>
          <p:nvPr>
            <p:ph idx="1"/>
          </p:nvPr>
        </p:nvSpPr>
        <p:spPr/>
        <p:txBody>
          <a:bodyPr>
            <a:normAutofit fontScale="92500" lnSpcReduction="10000"/>
          </a:bodyPr>
          <a:lstStyle/>
          <a:p>
            <a:r>
              <a:rPr lang="zh-CN" altLang="en-US" sz="2400" smtClean="0">
                <a:latin typeface="宋体" charset="-122"/>
                <a:ea typeface="宋体" charset="-122"/>
              </a:rPr>
              <a:t>信息技术标准化：</a:t>
            </a:r>
            <a:r>
              <a:rPr lang="zh-CN" altLang="zh-CN" sz="2400" smtClean="0">
                <a:latin typeface="宋体" charset="-122"/>
                <a:ea typeface="宋体" charset="-122"/>
              </a:rPr>
              <a:t>是指在开发利用信息资源的各种实践活动中，通过制定、修订、管理和实施各种信息技术标准，达到各种所需要的统一局面，以便获得最佳经济和社会效益。信息技术标准化就是围绕信息技术开发、信息产品研制和信息系统建设、运行与管理所进行的一系列标准化工作的总称，是标准化向信息技术渗透和延伸的结果。</a:t>
            </a:r>
            <a:endParaRPr lang="en-US" altLang="zh-CN" sz="2400" smtClean="0">
              <a:latin typeface="宋体" charset="-122"/>
              <a:ea typeface="宋体" charset="-122"/>
            </a:endParaRPr>
          </a:p>
          <a:p>
            <a:r>
              <a:rPr lang="zh-CN" altLang="zh-CN" sz="2400" smtClean="0">
                <a:latin typeface="宋体" charset="-122"/>
                <a:ea typeface="宋体" charset="-122"/>
              </a:rPr>
              <a:t>从标准化角度来看，它包括各种信息技术标准的制定、修订、管理、实施等环节；从信息技术角度来看，它包括信息的产生、识别、采集、分类、编码、存储、处理、传输、输出等环节。</a:t>
            </a:r>
          </a:p>
          <a:p>
            <a:pPr>
              <a:buFont typeface="Wingdings" pitchFamily="2" charset="2"/>
              <a:buNone/>
            </a:pPr>
            <a:endParaRPr lang="zh-CN" altLang="en-US" smtClean="0">
              <a:ea typeface="宋体" charset="-122"/>
            </a:endParaRPr>
          </a:p>
        </p:txBody>
      </p:sp>
      <p:sp>
        <p:nvSpPr>
          <p:cNvPr id="4813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6571474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8665" y="0"/>
            <a:ext cx="5067391" cy="980728"/>
          </a:xfrm>
        </p:spPr>
        <p:txBody>
          <a:bodyPr>
            <a:normAutofit fontScale="90000"/>
          </a:bodyPr>
          <a:lstStyle/>
          <a:p>
            <a:r>
              <a:rPr lang="zh-CN" altLang="zh-CN" dirty="0" smtClean="0">
                <a:ea typeface="宋体" charset="-122"/>
              </a:rPr>
              <a:t>二、信息技术标准化的作用</a:t>
            </a:r>
          </a:p>
        </p:txBody>
      </p:sp>
      <p:grpSp>
        <p:nvGrpSpPr>
          <p:cNvPr id="2" name="Group 3"/>
          <p:cNvGrpSpPr>
            <a:grpSpLocks/>
          </p:cNvGrpSpPr>
          <p:nvPr/>
        </p:nvGrpSpPr>
        <p:grpSpPr bwMode="auto">
          <a:xfrm>
            <a:off x="1692275" y="1106488"/>
            <a:ext cx="6192838" cy="1027112"/>
            <a:chOff x="912" y="1008"/>
            <a:chExt cx="3984" cy="912"/>
          </a:xfrm>
        </p:grpSpPr>
        <p:sp>
          <p:nvSpPr>
            <p:cNvPr id="4710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9178" name="Group 5"/>
            <p:cNvGrpSpPr>
              <a:grpSpLocks/>
            </p:cNvGrpSpPr>
            <p:nvPr/>
          </p:nvGrpSpPr>
          <p:grpSpPr bwMode="auto">
            <a:xfrm>
              <a:off x="973" y="1092"/>
              <a:ext cx="805" cy="746"/>
              <a:chOff x="973" y="1092"/>
              <a:chExt cx="805" cy="746"/>
            </a:xfrm>
          </p:grpSpPr>
          <p:sp>
            <p:nvSpPr>
              <p:cNvPr id="47110" name="AutoShape 6"/>
              <p:cNvSpPr>
                <a:spLocks noChangeArrowheads="1"/>
              </p:cNvSpPr>
              <p:nvPr/>
            </p:nvSpPr>
            <p:spPr bwMode="gray">
              <a:xfrm>
                <a:off x="999" y="1093"/>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11" name="Freeform 7"/>
              <p:cNvSpPr>
                <a:spLocks/>
              </p:cNvSpPr>
              <p:nvPr/>
            </p:nvSpPr>
            <p:spPr bwMode="gray">
              <a:xfrm>
                <a:off x="1047" y="1141"/>
                <a:ext cx="383" cy="374"/>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12" name="Text Box 8"/>
              <p:cNvSpPr txBox="1">
                <a:spLocks noChangeArrowheads="1"/>
              </p:cNvSpPr>
              <p:nvPr/>
            </p:nvSpPr>
            <p:spPr bwMode="gray">
              <a:xfrm>
                <a:off x="973" y="1279"/>
                <a:ext cx="805" cy="461"/>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（一）</a:t>
                </a:r>
              </a:p>
            </p:txBody>
          </p:sp>
        </p:grpSp>
        <p:sp>
          <p:nvSpPr>
            <p:cNvPr id="49179" name="Text Box 9"/>
            <p:cNvSpPr txBox="1">
              <a:spLocks noChangeArrowheads="1"/>
            </p:cNvSpPr>
            <p:nvPr/>
          </p:nvSpPr>
          <p:spPr bwMode="gray">
            <a:xfrm>
              <a:off x="1872" y="1149"/>
              <a:ext cx="2928" cy="738"/>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科技成果转化为产品商品的技术依据</a:t>
              </a:r>
              <a:endParaRPr lang="zh-CN" altLang="en-US" sz="2400" b="1">
                <a:latin typeface="仿宋_GB2312" pitchFamily="49" charset="-122"/>
                <a:ea typeface="仿宋_GB2312" pitchFamily="49" charset="-122"/>
              </a:endParaRPr>
            </a:p>
          </p:txBody>
        </p:sp>
      </p:grpSp>
      <p:grpSp>
        <p:nvGrpSpPr>
          <p:cNvPr id="4" name="Group 10"/>
          <p:cNvGrpSpPr>
            <a:grpSpLocks/>
          </p:cNvGrpSpPr>
          <p:nvPr/>
        </p:nvGrpSpPr>
        <p:grpSpPr bwMode="auto">
          <a:xfrm>
            <a:off x="1692275" y="2419350"/>
            <a:ext cx="6192838" cy="1081088"/>
            <a:chOff x="912" y="2016"/>
            <a:chExt cx="3984" cy="912"/>
          </a:xfrm>
        </p:grpSpPr>
        <p:sp>
          <p:nvSpPr>
            <p:cNvPr id="4711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9172" name="Group 12"/>
            <p:cNvGrpSpPr>
              <a:grpSpLocks/>
            </p:cNvGrpSpPr>
            <p:nvPr/>
          </p:nvGrpSpPr>
          <p:grpSpPr bwMode="auto">
            <a:xfrm>
              <a:off x="973" y="2100"/>
              <a:ext cx="805" cy="746"/>
              <a:chOff x="973" y="2100"/>
              <a:chExt cx="805" cy="746"/>
            </a:xfrm>
          </p:grpSpPr>
          <p:sp>
            <p:nvSpPr>
              <p:cNvPr id="47117" name="AutoShape 13"/>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18" name="Freeform 14"/>
              <p:cNvSpPr>
                <a:spLocks/>
              </p:cNvSpPr>
              <p:nvPr/>
            </p:nvSpPr>
            <p:spPr bwMode="gray">
              <a:xfrm>
                <a:off x="1047" y="2149"/>
                <a:ext cx="383" cy="37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19" name="Text Box 15"/>
              <p:cNvSpPr txBox="1">
                <a:spLocks noChangeArrowheads="1"/>
              </p:cNvSpPr>
              <p:nvPr/>
            </p:nvSpPr>
            <p:spPr bwMode="gray">
              <a:xfrm>
                <a:off x="973" y="2287"/>
                <a:ext cx="805" cy="438"/>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（二）</a:t>
                </a:r>
              </a:p>
            </p:txBody>
          </p:sp>
        </p:grpSp>
        <p:sp>
          <p:nvSpPr>
            <p:cNvPr id="49173" name="Text Box 16"/>
            <p:cNvSpPr txBox="1">
              <a:spLocks noChangeArrowheads="1"/>
            </p:cNvSpPr>
            <p:nvPr/>
          </p:nvSpPr>
          <p:spPr bwMode="gray">
            <a:xfrm>
              <a:off x="1872" y="2142"/>
              <a:ext cx="2928" cy="701"/>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信息系统间互联、互通的技术保证</a:t>
              </a:r>
              <a:endParaRPr lang="zh-CN" altLang="en-US" sz="2400" b="1">
                <a:latin typeface="仿宋_GB2312" pitchFamily="49" charset="-122"/>
                <a:ea typeface="仿宋_GB2312" pitchFamily="49" charset="-122"/>
              </a:endParaRPr>
            </a:p>
          </p:txBody>
        </p:sp>
      </p:grpSp>
      <p:grpSp>
        <p:nvGrpSpPr>
          <p:cNvPr id="6" name="Group 17"/>
          <p:cNvGrpSpPr>
            <a:grpSpLocks/>
          </p:cNvGrpSpPr>
          <p:nvPr/>
        </p:nvGrpSpPr>
        <p:grpSpPr bwMode="auto">
          <a:xfrm>
            <a:off x="1692275" y="3773488"/>
            <a:ext cx="6192838" cy="1081087"/>
            <a:chOff x="912" y="3036"/>
            <a:chExt cx="3984" cy="912"/>
          </a:xfrm>
        </p:grpSpPr>
        <p:sp>
          <p:nvSpPr>
            <p:cNvPr id="4712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9166" name="Group 19"/>
            <p:cNvGrpSpPr>
              <a:grpSpLocks/>
            </p:cNvGrpSpPr>
            <p:nvPr/>
          </p:nvGrpSpPr>
          <p:grpSpPr bwMode="auto">
            <a:xfrm>
              <a:off x="973" y="3120"/>
              <a:ext cx="805" cy="746"/>
              <a:chOff x="973" y="3120"/>
              <a:chExt cx="805" cy="746"/>
            </a:xfrm>
          </p:grpSpPr>
          <p:sp>
            <p:nvSpPr>
              <p:cNvPr id="47124" name="AutoShape 20"/>
              <p:cNvSpPr>
                <a:spLocks noChangeArrowheads="1"/>
              </p:cNvSpPr>
              <p:nvPr/>
            </p:nvSpPr>
            <p:spPr bwMode="gray">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25" name="Freeform 21"/>
              <p:cNvSpPr>
                <a:spLocks/>
              </p:cNvSpPr>
              <p:nvPr/>
            </p:nvSpPr>
            <p:spPr bwMode="gray">
              <a:xfrm>
                <a:off x="1047" y="3169"/>
                <a:ext cx="383" cy="37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26" name="Text Box 22"/>
              <p:cNvSpPr txBox="1">
                <a:spLocks noChangeArrowheads="1"/>
              </p:cNvSpPr>
              <p:nvPr/>
            </p:nvSpPr>
            <p:spPr bwMode="gray">
              <a:xfrm>
                <a:off x="973" y="3307"/>
                <a:ext cx="805" cy="438"/>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（三）</a:t>
                </a:r>
              </a:p>
            </p:txBody>
          </p:sp>
        </p:grpSp>
        <p:sp>
          <p:nvSpPr>
            <p:cNvPr id="49167" name="Text Box 23"/>
            <p:cNvSpPr txBox="1">
              <a:spLocks noChangeArrowheads="1"/>
            </p:cNvSpPr>
            <p:nvPr/>
          </p:nvSpPr>
          <p:spPr bwMode="gray">
            <a:xfrm>
              <a:off x="1872" y="3162"/>
              <a:ext cx="2928" cy="389"/>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推广普及信息技术的前提</a:t>
              </a:r>
              <a:endParaRPr lang="zh-CN" altLang="en-US" sz="2400" b="1">
                <a:latin typeface="仿宋_GB2312" pitchFamily="49" charset="-122"/>
                <a:ea typeface="仿宋_GB2312" pitchFamily="49" charset="-122"/>
              </a:endParaRPr>
            </a:p>
          </p:txBody>
        </p:sp>
      </p:grpSp>
      <p:grpSp>
        <p:nvGrpSpPr>
          <p:cNvPr id="8" name="Group 31"/>
          <p:cNvGrpSpPr>
            <a:grpSpLocks/>
          </p:cNvGrpSpPr>
          <p:nvPr/>
        </p:nvGrpSpPr>
        <p:grpSpPr bwMode="auto">
          <a:xfrm>
            <a:off x="1763713" y="5157788"/>
            <a:ext cx="6192837" cy="1109662"/>
            <a:chOff x="912" y="1008"/>
            <a:chExt cx="3984" cy="912"/>
          </a:xfrm>
        </p:grpSpPr>
        <p:sp>
          <p:nvSpPr>
            <p:cNvPr id="47136" name="AutoShape 32"/>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9160" name="Group 33"/>
            <p:cNvGrpSpPr>
              <a:grpSpLocks/>
            </p:cNvGrpSpPr>
            <p:nvPr/>
          </p:nvGrpSpPr>
          <p:grpSpPr bwMode="auto">
            <a:xfrm>
              <a:off x="973" y="1092"/>
              <a:ext cx="805" cy="746"/>
              <a:chOff x="973" y="1092"/>
              <a:chExt cx="805" cy="746"/>
            </a:xfrm>
          </p:grpSpPr>
          <p:sp>
            <p:nvSpPr>
              <p:cNvPr id="47138" name="AutoShape 34"/>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39" name="Freeform 35"/>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40" name="Text Box 36"/>
              <p:cNvSpPr txBox="1">
                <a:spLocks noChangeArrowheads="1"/>
              </p:cNvSpPr>
              <p:nvPr/>
            </p:nvSpPr>
            <p:spPr bwMode="gray">
              <a:xfrm>
                <a:off x="973" y="1277"/>
                <a:ext cx="805" cy="42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（四）</a:t>
                </a:r>
              </a:p>
            </p:txBody>
          </p:sp>
        </p:grpSp>
        <p:sp>
          <p:nvSpPr>
            <p:cNvPr id="49161" name="Text Box 37"/>
            <p:cNvSpPr txBox="1">
              <a:spLocks noChangeArrowheads="1"/>
            </p:cNvSpPr>
            <p:nvPr/>
          </p:nvSpPr>
          <p:spPr bwMode="gray">
            <a:xfrm>
              <a:off x="1872" y="1150"/>
              <a:ext cx="2928" cy="683"/>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信息系统开发、运行和管理维护的重要基础工作</a:t>
              </a:r>
              <a:endParaRPr lang="zh-CN" altLang="en-US" sz="2400" b="1">
                <a:latin typeface="仿宋_GB2312" pitchFamily="49" charset="-122"/>
                <a:ea typeface="仿宋_GB2312" pitchFamily="49" charset="-122"/>
              </a:endParaRPr>
            </a:p>
          </p:txBody>
        </p:sp>
      </p:grpSp>
      <p:sp>
        <p:nvSpPr>
          <p:cNvPr id="49158" name="日期占位符 30"/>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46356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084" y="0"/>
            <a:ext cx="8229600" cy="1066800"/>
          </a:xfrm>
        </p:spPr>
        <p:txBody>
          <a:bodyPr/>
          <a:lstStyle/>
          <a:p>
            <a:r>
              <a:rPr lang="zh-CN" altLang="en-US" dirty="0">
                <a:ea typeface="宋体" pitchFamily="2" charset="-122"/>
              </a:rPr>
              <a:t>本章概要</a:t>
            </a:r>
            <a:endParaRPr lang="zh-CN" altLang="en-US" dirty="0">
              <a:solidFill>
                <a:schemeClr val="accent1"/>
              </a:solidFill>
              <a:ea typeface="宋体" pitchFamily="2" charset="-122"/>
            </a:endParaRPr>
          </a:p>
        </p:txBody>
      </p:sp>
      <p:sp>
        <p:nvSpPr>
          <p:cNvPr id="10243" name="Text Box 3"/>
          <p:cNvSpPr txBox="1">
            <a:spLocks noChangeArrowheads="1"/>
          </p:cNvSpPr>
          <p:nvPr/>
        </p:nvSpPr>
        <p:spPr bwMode="auto">
          <a:xfrm>
            <a:off x="1660527"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charset="0"/>
              <a:ea typeface="宋体" pitchFamily="2" charset="-122"/>
            </a:endParaRPr>
          </a:p>
        </p:txBody>
      </p:sp>
      <p:grpSp>
        <p:nvGrpSpPr>
          <p:cNvPr id="10244" name="Group 4"/>
          <p:cNvGrpSpPr>
            <a:grpSpLocks/>
          </p:cNvGrpSpPr>
          <p:nvPr/>
        </p:nvGrpSpPr>
        <p:grpSpPr bwMode="auto">
          <a:xfrm>
            <a:off x="2150304" y="1905000"/>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7"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第一节  知识产权概述</a:t>
              </a:r>
            </a:p>
          </p:txBody>
        </p:sp>
        <p:sp>
          <p:nvSpPr>
            <p:cNvPr id="10248"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smtClean="0">
                  <a:solidFill>
                    <a:srgbClr val="FFFFFF"/>
                  </a:solidFill>
                  <a:latin typeface="Arial" charset="0"/>
                  <a:ea typeface="宋体" pitchFamily="2" charset="-122"/>
                </a:rPr>
                <a:t>1</a:t>
              </a:r>
            </a:p>
          </p:txBody>
        </p:sp>
      </p:grpSp>
      <p:grpSp>
        <p:nvGrpSpPr>
          <p:cNvPr id="10249" name="Group 9"/>
          <p:cNvGrpSpPr>
            <a:grpSpLocks/>
          </p:cNvGrpSpPr>
          <p:nvPr/>
        </p:nvGrpSpPr>
        <p:grpSpPr bwMode="auto">
          <a:xfrm>
            <a:off x="2150304" y="3155933"/>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2" name="Text Box 12"/>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latin typeface="Arial" charset="0"/>
                  <a:ea typeface="宋体" pitchFamily="2" charset="-122"/>
                </a:rPr>
                <a:t>第二节 知识产权的由来</a:t>
              </a:r>
              <a:endParaRPr lang="zh-CN" altLang="en-US" sz="2400" b="1" dirty="0">
                <a:latin typeface="Arial" charset="0"/>
                <a:ea typeface="宋体" pitchFamily="2" charset="-122"/>
              </a:endParaRPr>
            </a:p>
          </p:txBody>
        </p:sp>
        <p:sp>
          <p:nvSpPr>
            <p:cNvPr id="10253"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smtClean="0">
                  <a:solidFill>
                    <a:srgbClr val="FFFFFF"/>
                  </a:solidFill>
                  <a:latin typeface="Arial" charset="0"/>
                  <a:ea typeface="宋体" pitchFamily="2" charset="-122"/>
                </a:rPr>
                <a:t>2</a:t>
              </a:r>
            </a:p>
          </p:txBody>
        </p:sp>
      </p:grpSp>
      <p:grpSp>
        <p:nvGrpSpPr>
          <p:cNvPr id="26" name="Group 4"/>
          <p:cNvGrpSpPr>
            <a:grpSpLocks/>
          </p:cNvGrpSpPr>
          <p:nvPr/>
        </p:nvGrpSpPr>
        <p:grpSpPr bwMode="auto">
          <a:xfrm>
            <a:off x="2150304" y="4399384"/>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9"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第三节 信息产权的内涵</a:t>
              </a: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spTree>
    <p:extLst>
      <p:ext uri="{BB962C8B-B14F-4D97-AF65-F5344CB8AC3E}">
        <p14:creationId xmlns:p14="http://schemas.microsoft.com/office/powerpoint/2010/main" val="659441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
          <p:cNvSpPr>
            <a:spLocks noGrp="1" noChangeArrowheads="1"/>
          </p:cNvSpPr>
          <p:nvPr>
            <p:ph type="title"/>
          </p:nvPr>
        </p:nvSpPr>
        <p:spPr>
          <a:xfrm>
            <a:off x="-21556" y="9427"/>
            <a:ext cx="5130132" cy="944563"/>
          </a:xfrm>
        </p:spPr>
        <p:txBody>
          <a:bodyPr>
            <a:normAutofit fontScale="90000"/>
          </a:bodyPr>
          <a:lstStyle/>
          <a:p>
            <a:r>
              <a:rPr lang="zh-CN" altLang="zh-CN" dirty="0" smtClean="0">
                <a:ea typeface="宋体" charset="-122"/>
              </a:rPr>
              <a:t>三、信息技术标准化的原则</a:t>
            </a:r>
          </a:p>
        </p:txBody>
      </p:sp>
      <p:grpSp>
        <p:nvGrpSpPr>
          <p:cNvPr id="50178" name="Group 69"/>
          <p:cNvGrpSpPr>
            <a:grpSpLocks/>
          </p:cNvGrpSpPr>
          <p:nvPr/>
        </p:nvGrpSpPr>
        <p:grpSpPr bwMode="auto">
          <a:xfrm>
            <a:off x="3019425" y="5272088"/>
            <a:ext cx="1146175" cy="1374775"/>
            <a:chOff x="2064" y="1008"/>
            <a:chExt cx="722" cy="866"/>
          </a:xfrm>
        </p:grpSpPr>
        <p:sp>
          <p:nvSpPr>
            <p:cNvPr id="50324" name="Oval 70"/>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grpSp>
          <p:nvGrpSpPr>
            <p:cNvPr id="50325" name="Group 71"/>
            <p:cNvGrpSpPr>
              <a:grpSpLocks/>
            </p:cNvGrpSpPr>
            <p:nvPr/>
          </p:nvGrpSpPr>
          <p:grpSpPr bwMode="auto">
            <a:xfrm>
              <a:off x="2086" y="1030"/>
              <a:ext cx="680" cy="844"/>
              <a:chOff x="3975" y="1593"/>
              <a:chExt cx="931" cy="1157"/>
            </a:xfrm>
          </p:grpSpPr>
          <p:pic>
            <p:nvPicPr>
              <p:cNvPr id="50338" name="Picture 72" descr="circuler_1"/>
              <p:cNvPicPr>
                <a:picLocks noChangeAspect="1" noChangeArrowheads="1"/>
              </p:cNvPicPr>
              <p:nvPr/>
            </p:nvPicPr>
            <p:blipFill>
              <a:blip r:embed="rId2"/>
              <a:srcRect/>
              <a:stretch>
                <a:fillRect/>
              </a:stretch>
            </p:blipFill>
            <p:spPr bwMode="gray">
              <a:xfrm>
                <a:off x="3975" y="1593"/>
                <a:ext cx="925" cy="935"/>
              </a:xfrm>
              <a:prstGeom prst="rect">
                <a:avLst/>
              </a:prstGeom>
              <a:noFill/>
              <a:ln w="9525">
                <a:noFill/>
                <a:miter lim="800000"/>
                <a:headEnd/>
                <a:tailEnd/>
              </a:ln>
            </p:spPr>
          </p:pic>
          <p:sp>
            <p:nvSpPr>
              <p:cNvPr id="50339" name="Oval 73"/>
              <p:cNvSpPr>
                <a:spLocks noChangeArrowheads="1"/>
              </p:cNvSpPr>
              <p:nvPr/>
            </p:nvSpPr>
            <p:spPr bwMode="gray">
              <a:xfrm>
                <a:off x="3975" y="1593"/>
                <a:ext cx="931" cy="938"/>
              </a:xfrm>
              <a:prstGeom prst="ellipse">
                <a:avLst/>
              </a:prstGeom>
              <a:solidFill>
                <a:srgbClr val="FF6161">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pic>
            <p:nvPicPr>
              <p:cNvPr id="50340" name="Picture 74" descr="light_shadow1"/>
              <p:cNvPicPr>
                <a:picLocks noChangeAspect="1" noChangeArrowheads="1"/>
              </p:cNvPicPr>
              <p:nvPr/>
            </p:nvPicPr>
            <p:blipFill>
              <a:blip r:embed="rId3"/>
              <a:srcRect t="14285"/>
              <a:stretch>
                <a:fillRect/>
              </a:stretch>
            </p:blipFill>
            <p:spPr bwMode="gray">
              <a:xfrm>
                <a:off x="3984" y="1632"/>
                <a:ext cx="682" cy="585"/>
              </a:xfrm>
              <a:prstGeom prst="rect">
                <a:avLst/>
              </a:prstGeom>
              <a:noFill/>
              <a:ln w="9525">
                <a:noFill/>
                <a:miter lim="800000"/>
                <a:headEnd/>
                <a:tailEnd/>
              </a:ln>
            </p:spPr>
          </p:pic>
          <p:grpSp>
            <p:nvGrpSpPr>
              <p:cNvPr id="50341" name="Group 75"/>
              <p:cNvGrpSpPr>
                <a:grpSpLocks/>
              </p:cNvGrpSpPr>
              <p:nvPr/>
            </p:nvGrpSpPr>
            <p:grpSpPr bwMode="auto">
              <a:xfrm rot="-3733502" flipH="1" flipV="1">
                <a:off x="4250" y="2244"/>
                <a:ext cx="821" cy="191"/>
                <a:chOff x="2528" y="1060"/>
                <a:chExt cx="894" cy="236"/>
              </a:xfrm>
            </p:grpSpPr>
            <p:grpSp>
              <p:nvGrpSpPr>
                <p:cNvPr id="50342" name="Group 76"/>
                <p:cNvGrpSpPr>
                  <a:grpSpLocks/>
                </p:cNvGrpSpPr>
                <p:nvPr/>
              </p:nvGrpSpPr>
              <p:grpSpPr bwMode="auto">
                <a:xfrm>
                  <a:off x="2528" y="1060"/>
                  <a:ext cx="742" cy="186"/>
                  <a:chOff x="1565" y="2568"/>
                  <a:chExt cx="1118" cy="279"/>
                </a:xfrm>
              </p:grpSpPr>
              <p:sp>
                <p:nvSpPr>
                  <p:cNvPr id="50348" name="AutoShape 77"/>
                  <p:cNvSpPr>
                    <a:spLocks noChangeArrowheads="1"/>
                  </p:cNvSpPr>
                  <p:nvPr/>
                </p:nvSpPr>
                <p:spPr bwMode="white">
                  <a:xfrm rot="5263130">
                    <a:off x="1859"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49" name="AutoShape 78"/>
                  <p:cNvSpPr>
                    <a:spLocks noChangeArrowheads="1"/>
                  </p:cNvSpPr>
                  <p:nvPr/>
                </p:nvSpPr>
                <p:spPr bwMode="white">
                  <a:xfrm rot="6078281">
                    <a:off x="1994"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50" name="AutoShape 79"/>
                  <p:cNvSpPr>
                    <a:spLocks noChangeArrowheads="1"/>
                  </p:cNvSpPr>
                  <p:nvPr/>
                </p:nvSpPr>
                <p:spPr bwMode="white">
                  <a:xfrm rot="6373927">
                    <a:off x="2070" y="2299"/>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51" name="AutoShape 80"/>
                  <p:cNvSpPr>
                    <a:spLocks noChangeArrowheads="1"/>
                  </p:cNvSpPr>
                  <p:nvPr/>
                </p:nvSpPr>
                <p:spPr bwMode="white">
                  <a:xfrm rot="6906312">
                    <a:off x="2161" y="2331"/>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nvGrpSpPr>
                <p:cNvPr id="50343" name="Group 81"/>
                <p:cNvGrpSpPr>
                  <a:grpSpLocks/>
                </p:cNvGrpSpPr>
                <p:nvPr/>
              </p:nvGrpSpPr>
              <p:grpSpPr bwMode="auto">
                <a:xfrm rot="1353540">
                  <a:off x="2680" y="1110"/>
                  <a:ext cx="742" cy="186"/>
                  <a:chOff x="1565" y="2568"/>
                  <a:chExt cx="1118" cy="279"/>
                </a:xfrm>
              </p:grpSpPr>
              <p:sp>
                <p:nvSpPr>
                  <p:cNvPr id="50344" name="AutoShape 82"/>
                  <p:cNvSpPr>
                    <a:spLocks noChangeArrowheads="1"/>
                  </p:cNvSpPr>
                  <p:nvPr/>
                </p:nvSpPr>
                <p:spPr bwMode="white">
                  <a:xfrm rot="5263130">
                    <a:off x="1863" y="2276"/>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45" name="AutoShape 83"/>
                  <p:cNvSpPr>
                    <a:spLocks noChangeArrowheads="1"/>
                  </p:cNvSpPr>
                  <p:nvPr/>
                </p:nvSpPr>
                <p:spPr bwMode="white">
                  <a:xfrm rot="6078281">
                    <a:off x="1997"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46" name="AutoShape 84"/>
                  <p:cNvSpPr>
                    <a:spLocks noChangeArrowheads="1"/>
                  </p:cNvSpPr>
                  <p:nvPr/>
                </p:nvSpPr>
                <p:spPr bwMode="white">
                  <a:xfrm rot="6373927">
                    <a:off x="2074" y="2299"/>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47" name="AutoShape 85"/>
                  <p:cNvSpPr>
                    <a:spLocks noChangeArrowheads="1"/>
                  </p:cNvSpPr>
                  <p:nvPr/>
                </p:nvSpPr>
                <p:spPr bwMode="white">
                  <a:xfrm rot="6906312">
                    <a:off x="2164" y="232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grpSp>
        <p:grpSp>
          <p:nvGrpSpPr>
            <p:cNvPr id="50326" name="Group 86"/>
            <p:cNvGrpSpPr>
              <a:grpSpLocks/>
            </p:cNvGrpSpPr>
            <p:nvPr/>
          </p:nvGrpSpPr>
          <p:grpSpPr bwMode="auto">
            <a:xfrm rot="-3733502" flipH="1" flipV="1">
              <a:off x="2362" y="1508"/>
              <a:ext cx="528" cy="122"/>
              <a:chOff x="2528" y="1060"/>
              <a:chExt cx="894" cy="236"/>
            </a:xfrm>
          </p:grpSpPr>
          <p:grpSp>
            <p:nvGrpSpPr>
              <p:cNvPr id="50328" name="Group 87"/>
              <p:cNvGrpSpPr>
                <a:grpSpLocks/>
              </p:cNvGrpSpPr>
              <p:nvPr/>
            </p:nvGrpSpPr>
            <p:grpSpPr bwMode="auto">
              <a:xfrm>
                <a:off x="2528" y="1060"/>
                <a:ext cx="742" cy="186"/>
                <a:chOff x="1565" y="2568"/>
                <a:chExt cx="1118" cy="279"/>
              </a:xfrm>
            </p:grpSpPr>
            <p:sp>
              <p:nvSpPr>
                <p:cNvPr id="50334" name="AutoShape 88"/>
                <p:cNvSpPr>
                  <a:spLocks noChangeArrowheads="1"/>
                </p:cNvSpPr>
                <p:nvPr/>
              </p:nvSpPr>
              <p:spPr bwMode="white">
                <a:xfrm rot="5263130">
                  <a:off x="1858"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35" name="AutoShape 89"/>
                <p:cNvSpPr>
                  <a:spLocks noChangeArrowheads="1"/>
                </p:cNvSpPr>
                <p:nvPr/>
              </p:nvSpPr>
              <p:spPr bwMode="white">
                <a:xfrm rot="6078281">
                  <a:off x="1994"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36" name="AutoShape 90"/>
                <p:cNvSpPr>
                  <a:spLocks noChangeArrowheads="1"/>
                </p:cNvSpPr>
                <p:nvPr/>
              </p:nvSpPr>
              <p:spPr bwMode="white">
                <a:xfrm rot="6373927">
                  <a:off x="2071" y="2300"/>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37" name="AutoShape 91"/>
                <p:cNvSpPr>
                  <a:spLocks noChangeArrowheads="1"/>
                </p:cNvSpPr>
                <p:nvPr/>
              </p:nvSpPr>
              <p:spPr bwMode="white">
                <a:xfrm rot="6906312">
                  <a:off x="2162" y="232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nvGrpSpPr>
              <p:cNvPr id="50329" name="Group 92"/>
              <p:cNvGrpSpPr>
                <a:grpSpLocks/>
              </p:cNvGrpSpPr>
              <p:nvPr/>
            </p:nvGrpSpPr>
            <p:grpSpPr bwMode="auto">
              <a:xfrm rot="1353540">
                <a:off x="2680" y="1110"/>
                <a:ext cx="742" cy="186"/>
                <a:chOff x="1565" y="2568"/>
                <a:chExt cx="1118" cy="279"/>
              </a:xfrm>
            </p:grpSpPr>
            <p:sp>
              <p:nvSpPr>
                <p:cNvPr id="50330" name="AutoShape 93"/>
                <p:cNvSpPr>
                  <a:spLocks noChangeArrowheads="1"/>
                </p:cNvSpPr>
                <p:nvPr/>
              </p:nvSpPr>
              <p:spPr bwMode="white">
                <a:xfrm rot="5263130">
                  <a:off x="1860"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31" name="AutoShape 94"/>
                <p:cNvSpPr>
                  <a:spLocks noChangeArrowheads="1"/>
                </p:cNvSpPr>
                <p:nvPr/>
              </p:nvSpPr>
              <p:spPr bwMode="white">
                <a:xfrm rot="6078281">
                  <a:off x="1996"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32" name="AutoShape 95"/>
                <p:cNvSpPr>
                  <a:spLocks noChangeArrowheads="1"/>
                </p:cNvSpPr>
                <p:nvPr/>
              </p:nvSpPr>
              <p:spPr bwMode="white">
                <a:xfrm rot="6373927">
                  <a:off x="2072" y="2300"/>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33" name="AutoShape 96"/>
                <p:cNvSpPr>
                  <a:spLocks noChangeArrowheads="1"/>
                </p:cNvSpPr>
                <p:nvPr/>
              </p:nvSpPr>
              <p:spPr bwMode="white">
                <a:xfrm rot="6906312">
                  <a:off x="2162" y="2331"/>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sp>
          <p:nvSpPr>
            <p:cNvPr id="50327" name="Rectangle 97"/>
            <p:cNvSpPr>
              <a:spLocks noChangeArrowheads="1"/>
            </p:cNvSpPr>
            <p:nvPr/>
          </p:nvSpPr>
          <p:spPr bwMode="gray">
            <a:xfrm>
              <a:off x="2180" y="1117"/>
              <a:ext cx="504" cy="523"/>
            </a:xfrm>
            <a:prstGeom prst="rect">
              <a:avLst/>
            </a:prstGeom>
            <a:noFill/>
            <a:ln w="9525" algn="ctr">
              <a:noFill/>
              <a:miter lim="800000"/>
              <a:headEnd/>
              <a:tailEnd/>
            </a:ln>
          </p:spPr>
          <p:txBody>
            <a:bodyPr wrap="none">
              <a:spAutoFit/>
            </a:bodyPr>
            <a:lstStyle/>
            <a:p>
              <a:pPr algn="ctr"/>
              <a:r>
                <a:rPr lang="zh-CN" altLang="zh-CN" sz="2400" b="1">
                  <a:latin typeface="仿宋_GB2312" pitchFamily="49" charset="-122"/>
                  <a:ea typeface="仿宋_GB2312" pitchFamily="49" charset="-122"/>
                </a:rPr>
                <a:t>协商</a:t>
              </a:r>
              <a:endParaRPr lang="en-US" altLang="zh-CN" sz="2400" b="1">
                <a:latin typeface="仿宋_GB2312" pitchFamily="49" charset="-122"/>
                <a:ea typeface="仿宋_GB2312" pitchFamily="49" charset="-122"/>
              </a:endParaRPr>
            </a:p>
            <a:p>
              <a:pPr algn="ctr"/>
              <a:r>
                <a:rPr lang="zh-CN" altLang="zh-CN" sz="2400" b="1">
                  <a:latin typeface="仿宋_GB2312" pitchFamily="49" charset="-122"/>
                  <a:ea typeface="仿宋_GB2312" pitchFamily="49" charset="-122"/>
                </a:rPr>
                <a:t>一致</a:t>
              </a:r>
              <a:endParaRPr lang="en-US" altLang="zh-CN" sz="2400" b="1">
                <a:solidFill>
                  <a:srgbClr val="000000"/>
                </a:solidFill>
                <a:latin typeface="仿宋_GB2312" pitchFamily="49" charset="-122"/>
                <a:ea typeface="仿宋_GB2312" pitchFamily="49" charset="-122"/>
                <a:cs typeface="Arial" charset="0"/>
              </a:endParaRPr>
            </a:p>
          </p:txBody>
        </p:sp>
      </p:grpSp>
      <p:grpSp>
        <p:nvGrpSpPr>
          <p:cNvPr id="50179" name="组合 178"/>
          <p:cNvGrpSpPr>
            <a:grpSpLocks/>
          </p:cNvGrpSpPr>
          <p:nvPr/>
        </p:nvGrpSpPr>
        <p:grpSpPr bwMode="auto">
          <a:xfrm>
            <a:off x="2700338" y="1557338"/>
            <a:ext cx="4503737" cy="4457700"/>
            <a:chOff x="1906588" y="1527175"/>
            <a:chExt cx="4503737" cy="4457700"/>
          </a:xfrm>
        </p:grpSpPr>
        <p:sp>
          <p:nvSpPr>
            <p:cNvPr id="50181" name="Oval 2"/>
            <p:cNvSpPr>
              <a:spLocks noChangeArrowheads="1"/>
            </p:cNvSpPr>
            <p:nvPr/>
          </p:nvSpPr>
          <p:spPr bwMode="gray">
            <a:xfrm>
              <a:off x="2543398" y="2316088"/>
              <a:ext cx="2743200" cy="2743200"/>
            </a:xfrm>
            <a:prstGeom prst="ellipse">
              <a:avLst/>
            </a:prstGeom>
            <a:solidFill>
              <a:srgbClr val="FFFFFF">
                <a:alpha val="79999"/>
              </a:srgbClr>
            </a:solidFill>
            <a:ln w="9525" algn="ctr">
              <a:noFill/>
              <a:round/>
              <a:headEnd/>
              <a:tailEnd/>
            </a:ln>
          </p:spPr>
          <p:txBody>
            <a:bodyPr wrap="none" anchor="ctr"/>
            <a:lstStyle/>
            <a:p>
              <a:endParaRPr lang="zh-CN" altLang="en-US">
                <a:solidFill>
                  <a:srgbClr val="000000"/>
                </a:solidFill>
                <a:latin typeface="Verdana" pitchFamily="34" charset="0"/>
              </a:endParaRPr>
            </a:p>
          </p:txBody>
        </p:sp>
        <p:sp>
          <p:nvSpPr>
            <p:cNvPr id="50182" name="Oval 3"/>
            <p:cNvSpPr>
              <a:spLocks noChangeArrowheads="1"/>
            </p:cNvSpPr>
            <p:nvPr/>
          </p:nvSpPr>
          <p:spPr bwMode="gray">
            <a:xfrm>
              <a:off x="3733800" y="2879725"/>
              <a:ext cx="1619250" cy="1619250"/>
            </a:xfrm>
            <a:prstGeom prst="ellipse">
              <a:avLst/>
            </a:prstGeom>
            <a:solidFill>
              <a:srgbClr val="DCDCDC">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sp>
          <p:nvSpPr>
            <p:cNvPr id="50183" name="Line 4"/>
            <p:cNvSpPr>
              <a:spLocks noChangeShapeType="1"/>
            </p:cNvSpPr>
            <p:nvPr/>
          </p:nvSpPr>
          <p:spPr bwMode="gray">
            <a:xfrm>
              <a:off x="2971800" y="3660775"/>
              <a:ext cx="1524000" cy="76200"/>
            </a:xfrm>
            <a:prstGeom prst="line">
              <a:avLst/>
            </a:prstGeom>
            <a:noFill/>
            <a:ln w="12700">
              <a:solidFill>
                <a:srgbClr val="000000"/>
              </a:solidFill>
              <a:round/>
              <a:headEnd/>
              <a:tailEnd/>
            </a:ln>
          </p:spPr>
          <p:txBody>
            <a:bodyPr wrap="none" anchor="ctr"/>
            <a:lstStyle/>
            <a:p>
              <a:endParaRPr lang="zh-CN" altLang="en-US"/>
            </a:p>
          </p:txBody>
        </p:sp>
        <p:sp>
          <p:nvSpPr>
            <p:cNvPr id="50184" name="Line 5"/>
            <p:cNvSpPr>
              <a:spLocks noChangeShapeType="1"/>
            </p:cNvSpPr>
            <p:nvPr/>
          </p:nvSpPr>
          <p:spPr bwMode="gray">
            <a:xfrm>
              <a:off x="3810000" y="2517775"/>
              <a:ext cx="914400" cy="914400"/>
            </a:xfrm>
            <a:prstGeom prst="line">
              <a:avLst/>
            </a:prstGeom>
            <a:noFill/>
            <a:ln w="12700">
              <a:solidFill>
                <a:srgbClr val="000000"/>
              </a:solidFill>
              <a:round/>
              <a:headEnd/>
              <a:tailEnd/>
            </a:ln>
          </p:spPr>
          <p:txBody>
            <a:bodyPr wrap="none" anchor="ctr"/>
            <a:lstStyle/>
            <a:p>
              <a:endParaRPr lang="zh-CN" altLang="en-US"/>
            </a:p>
          </p:txBody>
        </p:sp>
        <p:sp>
          <p:nvSpPr>
            <p:cNvPr id="50185" name="Line 6"/>
            <p:cNvSpPr>
              <a:spLocks noChangeShapeType="1"/>
            </p:cNvSpPr>
            <p:nvPr/>
          </p:nvSpPr>
          <p:spPr bwMode="gray">
            <a:xfrm flipH="1">
              <a:off x="3905250" y="4041775"/>
              <a:ext cx="819150" cy="1409700"/>
            </a:xfrm>
            <a:prstGeom prst="line">
              <a:avLst/>
            </a:prstGeom>
            <a:noFill/>
            <a:ln w="12700">
              <a:solidFill>
                <a:srgbClr val="000000"/>
              </a:solidFill>
              <a:round/>
              <a:headEnd/>
              <a:tailEnd/>
            </a:ln>
          </p:spPr>
          <p:txBody>
            <a:bodyPr wrap="none" anchor="ctr"/>
            <a:lstStyle/>
            <a:p>
              <a:endParaRPr lang="zh-CN" altLang="en-US"/>
            </a:p>
          </p:txBody>
        </p:sp>
        <p:sp>
          <p:nvSpPr>
            <p:cNvPr id="50186" name="Line 7"/>
            <p:cNvSpPr>
              <a:spLocks noChangeShapeType="1"/>
            </p:cNvSpPr>
            <p:nvPr/>
          </p:nvSpPr>
          <p:spPr bwMode="gray">
            <a:xfrm>
              <a:off x="5105400" y="3965575"/>
              <a:ext cx="228600" cy="152400"/>
            </a:xfrm>
            <a:prstGeom prst="line">
              <a:avLst/>
            </a:prstGeom>
            <a:noFill/>
            <a:ln w="12700">
              <a:solidFill>
                <a:srgbClr val="000000"/>
              </a:solidFill>
              <a:round/>
              <a:headEnd/>
              <a:tailEnd/>
            </a:ln>
          </p:spPr>
          <p:txBody>
            <a:bodyPr wrap="none" anchor="ctr"/>
            <a:lstStyle/>
            <a:p>
              <a:endParaRPr lang="zh-CN" altLang="en-US"/>
            </a:p>
          </p:txBody>
        </p:sp>
        <p:sp>
          <p:nvSpPr>
            <p:cNvPr id="50187" name="Line 8"/>
            <p:cNvSpPr>
              <a:spLocks noChangeShapeType="1"/>
            </p:cNvSpPr>
            <p:nvPr/>
          </p:nvSpPr>
          <p:spPr bwMode="gray">
            <a:xfrm flipV="1">
              <a:off x="5105400" y="2670175"/>
              <a:ext cx="533400" cy="838200"/>
            </a:xfrm>
            <a:prstGeom prst="line">
              <a:avLst/>
            </a:prstGeom>
            <a:noFill/>
            <a:ln w="12700">
              <a:solidFill>
                <a:srgbClr val="000000"/>
              </a:solidFill>
              <a:round/>
              <a:headEnd/>
              <a:tailEnd/>
            </a:ln>
          </p:spPr>
          <p:txBody>
            <a:bodyPr wrap="none" anchor="ctr"/>
            <a:lstStyle/>
            <a:p>
              <a:endParaRPr lang="zh-CN" altLang="en-US"/>
            </a:p>
          </p:txBody>
        </p:sp>
        <p:sp>
          <p:nvSpPr>
            <p:cNvPr id="50188" name="Oval 9"/>
            <p:cNvSpPr>
              <a:spLocks noChangeArrowheads="1"/>
            </p:cNvSpPr>
            <p:nvPr/>
          </p:nvSpPr>
          <p:spPr bwMode="gray">
            <a:xfrm>
              <a:off x="4371975" y="3270250"/>
              <a:ext cx="895350" cy="895350"/>
            </a:xfrm>
            <a:prstGeom prst="ellipse">
              <a:avLst/>
            </a:prstGeom>
            <a:solidFill>
              <a:srgbClr val="C0C0C0">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grpSp>
          <p:nvGrpSpPr>
            <p:cNvPr id="50189" name="Group 11"/>
            <p:cNvGrpSpPr>
              <a:grpSpLocks/>
            </p:cNvGrpSpPr>
            <p:nvPr/>
          </p:nvGrpSpPr>
          <p:grpSpPr bwMode="auto">
            <a:xfrm>
              <a:off x="2895600" y="1527175"/>
              <a:ext cx="1146175" cy="1374775"/>
              <a:chOff x="2064" y="1008"/>
              <a:chExt cx="722" cy="866"/>
            </a:xfrm>
          </p:grpSpPr>
          <p:sp>
            <p:nvSpPr>
              <p:cNvPr id="50296" name="Oval 12"/>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grpSp>
            <p:nvGrpSpPr>
              <p:cNvPr id="50297" name="Group 13"/>
              <p:cNvGrpSpPr>
                <a:grpSpLocks/>
              </p:cNvGrpSpPr>
              <p:nvPr/>
            </p:nvGrpSpPr>
            <p:grpSpPr bwMode="auto">
              <a:xfrm>
                <a:off x="2086" y="1030"/>
                <a:ext cx="680" cy="844"/>
                <a:chOff x="3975" y="1593"/>
                <a:chExt cx="931" cy="1157"/>
              </a:xfrm>
            </p:grpSpPr>
            <p:pic>
              <p:nvPicPr>
                <p:cNvPr id="50310" name="Picture 14" descr="circuler_1"/>
                <p:cNvPicPr>
                  <a:picLocks noChangeAspect="1" noChangeArrowheads="1"/>
                </p:cNvPicPr>
                <p:nvPr/>
              </p:nvPicPr>
              <p:blipFill>
                <a:blip r:embed="rId2"/>
                <a:srcRect/>
                <a:stretch>
                  <a:fillRect/>
                </a:stretch>
              </p:blipFill>
              <p:spPr bwMode="gray">
                <a:xfrm>
                  <a:off x="3975" y="1593"/>
                  <a:ext cx="925" cy="935"/>
                </a:xfrm>
                <a:prstGeom prst="rect">
                  <a:avLst/>
                </a:prstGeom>
                <a:noFill/>
                <a:ln w="9525">
                  <a:noFill/>
                  <a:miter lim="800000"/>
                  <a:headEnd/>
                  <a:tailEnd/>
                </a:ln>
              </p:spPr>
            </p:pic>
            <p:sp>
              <p:nvSpPr>
                <p:cNvPr id="50311" name="Oval 15"/>
                <p:cNvSpPr>
                  <a:spLocks noChangeArrowheads="1"/>
                </p:cNvSpPr>
                <p:nvPr/>
              </p:nvSpPr>
              <p:spPr bwMode="gray">
                <a:xfrm>
                  <a:off x="3975" y="1593"/>
                  <a:ext cx="931" cy="938"/>
                </a:xfrm>
                <a:prstGeom prst="ellipse">
                  <a:avLst/>
                </a:prstGeom>
                <a:solidFill>
                  <a:srgbClr val="A8D02A">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pic>
              <p:nvPicPr>
                <p:cNvPr id="50312" name="Picture 16" descr="light_shadow1"/>
                <p:cNvPicPr>
                  <a:picLocks noChangeAspect="1" noChangeArrowheads="1"/>
                </p:cNvPicPr>
                <p:nvPr/>
              </p:nvPicPr>
              <p:blipFill>
                <a:blip r:embed="rId3"/>
                <a:srcRect t="14285"/>
                <a:stretch>
                  <a:fillRect/>
                </a:stretch>
              </p:blipFill>
              <p:spPr bwMode="gray">
                <a:xfrm>
                  <a:off x="3984" y="1632"/>
                  <a:ext cx="682" cy="585"/>
                </a:xfrm>
                <a:prstGeom prst="rect">
                  <a:avLst/>
                </a:prstGeom>
                <a:noFill/>
                <a:ln w="9525">
                  <a:noFill/>
                  <a:miter lim="800000"/>
                  <a:headEnd/>
                  <a:tailEnd/>
                </a:ln>
              </p:spPr>
            </p:pic>
            <p:grpSp>
              <p:nvGrpSpPr>
                <p:cNvPr id="50313" name="Group 17"/>
                <p:cNvGrpSpPr>
                  <a:grpSpLocks/>
                </p:cNvGrpSpPr>
                <p:nvPr/>
              </p:nvGrpSpPr>
              <p:grpSpPr bwMode="auto">
                <a:xfrm rot="-3733502" flipH="1" flipV="1">
                  <a:off x="4250" y="2244"/>
                  <a:ext cx="821" cy="191"/>
                  <a:chOff x="2528" y="1060"/>
                  <a:chExt cx="894" cy="236"/>
                </a:xfrm>
              </p:grpSpPr>
              <p:grpSp>
                <p:nvGrpSpPr>
                  <p:cNvPr id="50314" name="Group 18"/>
                  <p:cNvGrpSpPr>
                    <a:grpSpLocks/>
                  </p:cNvGrpSpPr>
                  <p:nvPr/>
                </p:nvGrpSpPr>
                <p:grpSpPr bwMode="auto">
                  <a:xfrm>
                    <a:off x="2528" y="1060"/>
                    <a:ext cx="742" cy="186"/>
                    <a:chOff x="1565" y="2568"/>
                    <a:chExt cx="1118" cy="279"/>
                  </a:xfrm>
                </p:grpSpPr>
                <p:sp>
                  <p:nvSpPr>
                    <p:cNvPr id="50320" name="AutoShape 19"/>
                    <p:cNvSpPr>
                      <a:spLocks noChangeArrowheads="1"/>
                    </p:cNvSpPr>
                    <p:nvPr/>
                  </p:nvSpPr>
                  <p:spPr bwMode="white">
                    <a:xfrm rot="5263130">
                      <a:off x="1859"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21" name="AutoShape 20"/>
                    <p:cNvSpPr>
                      <a:spLocks noChangeArrowheads="1"/>
                    </p:cNvSpPr>
                    <p:nvPr/>
                  </p:nvSpPr>
                  <p:spPr bwMode="white">
                    <a:xfrm rot="6078281">
                      <a:off x="1994"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22" name="AutoShape 21"/>
                    <p:cNvSpPr>
                      <a:spLocks noChangeArrowheads="1"/>
                    </p:cNvSpPr>
                    <p:nvPr/>
                  </p:nvSpPr>
                  <p:spPr bwMode="white">
                    <a:xfrm rot="6373927">
                      <a:off x="2070" y="2299"/>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23" name="AutoShape 22"/>
                    <p:cNvSpPr>
                      <a:spLocks noChangeArrowheads="1"/>
                    </p:cNvSpPr>
                    <p:nvPr/>
                  </p:nvSpPr>
                  <p:spPr bwMode="white">
                    <a:xfrm rot="6906312">
                      <a:off x="2161" y="2331"/>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nvGrpSpPr>
                  <p:cNvPr id="50315" name="Group 23"/>
                  <p:cNvGrpSpPr>
                    <a:grpSpLocks/>
                  </p:cNvGrpSpPr>
                  <p:nvPr/>
                </p:nvGrpSpPr>
                <p:grpSpPr bwMode="auto">
                  <a:xfrm rot="1353540">
                    <a:off x="2680" y="1110"/>
                    <a:ext cx="742" cy="186"/>
                    <a:chOff x="1565" y="2568"/>
                    <a:chExt cx="1118" cy="279"/>
                  </a:xfrm>
                </p:grpSpPr>
                <p:sp>
                  <p:nvSpPr>
                    <p:cNvPr id="50316" name="AutoShape 24"/>
                    <p:cNvSpPr>
                      <a:spLocks noChangeArrowheads="1"/>
                    </p:cNvSpPr>
                    <p:nvPr/>
                  </p:nvSpPr>
                  <p:spPr bwMode="white">
                    <a:xfrm rot="5263130">
                      <a:off x="1863" y="2276"/>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17" name="AutoShape 25"/>
                    <p:cNvSpPr>
                      <a:spLocks noChangeArrowheads="1"/>
                    </p:cNvSpPr>
                    <p:nvPr/>
                  </p:nvSpPr>
                  <p:spPr bwMode="white">
                    <a:xfrm rot="6078281">
                      <a:off x="1997"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18" name="AutoShape 26"/>
                    <p:cNvSpPr>
                      <a:spLocks noChangeArrowheads="1"/>
                    </p:cNvSpPr>
                    <p:nvPr/>
                  </p:nvSpPr>
                  <p:spPr bwMode="white">
                    <a:xfrm rot="6373927">
                      <a:off x="2074" y="2299"/>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19" name="AutoShape 27"/>
                    <p:cNvSpPr>
                      <a:spLocks noChangeArrowheads="1"/>
                    </p:cNvSpPr>
                    <p:nvPr/>
                  </p:nvSpPr>
                  <p:spPr bwMode="white">
                    <a:xfrm rot="6906312">
                      <a:off x="2164" y="232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grpSp>
          <p:grpSp>
            <p:nvGrpSpPr>
              <p:cNvPr id="50298" name="Group 28"/>
              <p:cNvGrpSpPr>
                <a:grpSpLocks/>
              </p:cNvGrpSpPr>
              <p:nvPr/>
            </p:nvGrpSpPr>
            <p:grpSpPr bwMode="auto">
              <a:xfrm rot="-3733502" flipH="1" flipV="1">
                <a:off x="2362" y="1508"/>
                <a:ext cx="528" cy="122"/>
                <a:chOff x="2528" y="1060"/>
                <a:chExt cx="894" cy="236"/>
              </a:xfrm>
            </p:grpSpPr>
            <p:grpSp>
              <p:nvGrpSpPr>
                <p:cNvPr id="50300" name="Group 29"/>
                <p:cNvGrpSpPr>
                  <a:grpSpLocks/>
                </p:cNvGrpSpPr>
                <p:nvPr/>
              </p:nvGrpSpPr>
              <p:grpSpPr bwMode="auto">
                <a:xfrm>
                  <a:off x="2528" y="1060"/>
                  <a:ext cx="742" cy="186"/>
                  <a:chOff x="1565" y="2568"/>
                  <a:chExt cx="1118" cy="279"/>
                </a:xfrm>
              </p:grpSpPr>
              <p:sp>
                <p:nvSpPr>
                  <p:cNvPr id="50306" name="AutoShape 30"/>
                  <p:cNvSpPr>
                    <a:spLocks noChangeArrowheads="1"/>
                  </p:cNvSpPr>
                  <p:nvPr/>
                </p:nvSpPr>
                <p:spPr bwMode="white">
                  <a:xfrm rot="5263130">
                    <a:off x="1858"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07" name="AutoShape 31"/>
                  <p:cNvSpPr>
                    <a:spLocks noChangeArrowheads="1"/>
                  </p:cNvSpPr>
                  <p:nvPr/>
                </p:nvSpPr>
                <p:spPr bwMode="white">
                  <a:xfrm rot="6078281">
                    <a:off x="1994"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08" name="AutoShape 32"/>
                  <p:cNvSpPr>
                    <a:spLocks noChangeArrowheads="1"/>
                  </p:cNvSpPr>
                  <p:nvPr/>
                </p:nvSpPr>
                <p:spPr bwMode="white">
                  <a:xfrm rot="6373927">
                    <a:off x="2071" y="2300"/>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09" name="AutoShape 33"/>
                  <p:cNvSpPr>
                    <a:spLocks noChangeArrowheads="1"/>
                  </p:cNvSpPr>
                  <p:nvPr/>
                </p:nvSpPr>
                <p:spPr bwMode="white">
                  <a:xfrm rot="6906312">
                    <a:off x="2162" y="232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nvGrpSpPr>
                <p:cNvPr id="50301" name="Group 34"/>
                <p:cNvGrpSpPr>
                  <a:grpSpLocks/>
                </p:cNvGrpSpPr>
                <p:nvPr/>
              </p:nvGrpSpPr>
              <p:grpSpPr bwMode="auto">
                <a:xfrm rot="1353540">
                  <a:off x="2680" y="1110"/>
                  <a:ext cx="742" cy="186"/>
                  <a:chOff x="1565" y="2568"/>
                  <a:chExt cx="1118" cy="279"/>
                </a:xfrm>
              </p:grpSpPr>
              <p:sp>
                <p:nvSpPr>
                  <p:cNvPr id="50302" name="AutoShape 35"/>
                  <p:cNvSpPr>
                    <a:spLocks noChangeArrowheads="1"/>
                  </p:cNvSpPr>
                  <p:nvPr/>
                </p:nvSpPr>
                <p:spPr bwMode="white">
                  <a:xfrm rot="5263130">
                    <a:off x="1860"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03" name="AutoShape 36"/>
                  <p:cNvSpPr>
                    <a:spLocks noChangeArrowheads="1"/>
                  </p:cNvSpPr>
                  <p:nvPr/>
                </p:nvSpPr>
                <p:spPr bwMode="white">
                  <a:xfrm rot="6078281">
                    <a:off x="1996"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04" name="AutoShape 37"/>
                  <p:cNvSpPr>
                    <a:spLocks noChangeArrowheads="1"/>
                  </p:cNvSpPr>
                  <p:nvPr/>
                </p:nvSpPr>
                <p:spPr bwMode="white">
                  <a:xfrm rot="6373927">
                    <a:off x="2072" y="2300"/>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305" name="AutoShape 38"/>
                  <p:cNvSpPr>
                    <a:spLocks noChangeArrowheads="1"/>
                  </p:cNvSpPr>
                  <p:nvPr/>
                </p:nvSpPr>
                <p:spPr bwMode="white">
                  <a:xfrm rot="6906312">
                    <a:off x="2162" y="2331"/>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sp>
            <p:nvSpPr>
              <p:cNvPr id="50299" name="Rectangle 39"/>
              <p:cNvSpPr>
                <a:spLocks noChangeArrowheads="1"/>
              </p:cNvSpPr>
              <p:nvPr/>
            </p:nvSpPr>
            <p:spPr bwMode="gray">
              <a:xfrm>
                <a:off x="2160" y="1097"/>
                <a:ext cx="544" cy="523"/>
              </a:xfrm>
              <a:prstGeom prst="rect">
                <a:avLst/>
              </a:prstGeom>
              <a:noFill/>
              <a:ln w="9525" algn="ctr">
                <a:noFill/>
                <a:miter lim="800000"/>
                <a:headEnd/>
                <a:tailEnd/>
              </a:ln>
            </p:spPr>
            <p:txBody>
              <a:bodyPr>
                <a:spAutoFit/>
              </a:bodyPr>
              <a:lstStyle/>
              <a:p>
                <a:pPr algn="ctr"/>
                <a:r>
                  <a:rPr lang="zh-CN" altLang="zh-CN" sz="2400" b="1">
                    <a:latin typeface="仿宋_GB2312" pitchFamily="49" charset="-122"/>
                    <a:ea typeface="仿宋_GB2312" pitchFamily="49" charset="-122"/>
                  </a:rPr>
                  <a:t>整体最优</a:t>
                </a:r>
                <a:endParaRPr lang="en-US" altLang="zh-CN" sz="2400" b="1">
                  <a:solidFill>
                    <a:srgbClr val="000000"/>
                  </a:solidFill>
                  <a:latin typeface="仿宋_GB2312" pitchFamily="49" charset="-122"/>
                  <a:ea typeface="仿宋_GB2312" pitchFamily="49" charset="-122"/>
                  <a:cs typeface="Arial" charset="0"/>
                </a:endParaRPr>
              </a:p>
            </p:txBody>
          </p:sp>
        </p:grpSp>
        <p:grpSp>
          <p:nvGrpSpPr>
            <p:cNvPr id="50190" name="Group 40"/>
            <p:cNvGrpSpPr>
              <a:grpSpLocks/>
            </p:cNvGrpSpPr>
            <p:nvPr/>
          </p:nvGrpSpPr>
          <p:grpSpPr bwMode="auto">
            <a:xfrm>
              <a:off x="1906588" y="2924175"/>
              <a:ext cx="1285875" cy="1374775"/>
              <a:chOff x="2064" y="1008"/>
              <a:chExt cx="810" cy="866"/>
            </a:xfrm>
          </p:grpSpPr>
          <p:sp>
            <p:nvSpPr>
              <p:cNvPr id="50268" name="Oval 41"/>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grpSp>
            <p:nvGrpSpPr>
              <p:cNvPr id="50269" name="Group 42"/>
              <p:cNvGrpSpPr>
                <a:grpSpLocks/>
              </p:cNvGrpSpPr>
              <p:nvPr/>
            </p:nvGrpSpPr>
            <p:grpSpPr bwMode="auto">
              <a:xfrm>
                <a:off x="2087" y="1030"/>
                <a:ext cx="787" cy="844"/>
                <a:chOff x="3975" y="1593"/>
                <a:chExt cx="1077" cy="1157"/>
              </a:xfrm>
            </p:grpSpPr>
            <p:pic>
              <p:nvPicPr>
                <p:cNvPr id="50282" name="Picture 43" descr="circuler_1"/>
                <p:cNvPicPr>
                  <a:picLocks noChangeAspect="1" noChangeArrowheads="1"/>
                </p:cNvPicPr>
                <p:nvPr/>
              </p:nvPicPr>
              <p:blipFill>
                <a:blip r:embed="rId2"/>
                <a:srcRect/>
                <a:stretch>
                  <a:fillRect/>
                </a:stretch>
              </p:blipFill>
              <p:spPr bwMode="gray">
                <a:xfrm>
                  <a:off x="3975" y="1593"/>
                  <a:ext cx="925" cy="935"/>
                </a:xfrm>
                <a:prstGeom prst="rect">
                  <a:avLst/>
                </a:prstGeom>
                <a:noFill/>
                <a:ln w="9525">
                  <a:noFill/>
                  <a:miter lim="800000"/>
                  <a:headEnd/>
                  <a:tailEnd/>
                </a:ln>
              </p:spPr>
            </p:pic>
            <p:sp>
              <p:nvSpPr>
                <p:cNvPr id="50283" name="Oval 44"/>
                <p:cNvSpPr>
                  <a:spLocks noChangeArrowheads="1"/>
                </p:cNvSpPr>
                <p:nvPr/>
              </p:nvSpPr>
              <p:spPr bwMode="gray">
                <a:xfrm>
                  <a:off x="3975" y="1593"/>
                  <a:ext cx="931" cy="938"/>
                </a:xfrm>
                <a:prstGeom prst="ellipse">
                  <a:avLst/>
                </a:prstGeom>
                <a:solidFill>
                  <a:srgbClr val="FFC319">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pic>
              <p:nvPicPr>
                <p:cNvPr id="50284" name="Picture 45" descr="light_shadow1"/>
                <p:cNvPicPr>
                  <a:picLocks noChangeAspect="1" noChangeArrowheads="1"/>
                </p:cNvPicPr>
                <p:nvPr/>
              </p:nvPicPr>
              <p:blipFill>
                <a:blip r:embed="rId3"/>
                <a:srcRect t="14285"/>
                <a:stretch>
                  <a:fillRect/>
                </a:stretch>
              </p:blipFill>
              <p:spPr bwMode="gray">
                <a:xfrm>
                  <a:off x="4370" y="1846"/>
                  <a:ext cx="682" cy="585"/>
                </a:xfrm>
                <a:prstGeom prst="rect">
                  <a:avLst/>
                </a:prstGeom>
                <a:noFill/>
                <a:ln w="9525">
                  <a:noFill/>
                  <a:miter lim="800000"/>
                  <a:headEnd/>
                  <a:tailEnd/>
                </a:ln>
              </p:spPr>
            </p:pic>
            <p:grpSp>
              <p:nvGrpSpPr>
                <p:cNvPr id="50285" name="Group 46"/>
                <p:cNvGrpSpPr>
                  <a:grpSpLocks/>
                </p:cNvGrpSpPr>
                <p:nvPr/>
              </p:nvGrpSpPr>
              <p:grpSpPr bwMode="auto">
                <a:xfrm rot="-3733502" flipH="1" flipV="1">
                  <a:off x="4250" y="2244"/>
                  <a:ext cx="821" cy="191"/>
                  <a:chOff x="2528" y="1060"/>
                  <a:chExt cx="894" cy="236"/>
                </a:xfrm>
              </p:grpSpPr>
              <p:grpSp>
                <p:nvGrpSpPr>
                  <p:cNvPr id="50286" name="Group 47"/>
                  <p:cNvGrpSpPr>
                    <a:grpSpLocks/>
                  </p:cNvGrpSpPr>
                  <p:nvPr/>
                </p:nvGrpSpPr>
                <p:grpSpPr bwMode="auto">
                  <a:xfrm>
                    <a:off x="2528" y="1060"/>
                    <a:ext cx="742" cy="186"/>
                    <a:chOff x="1565" y="2568"/>
                    <a:chExt cx="1118" cy="279"/>
                  </a:xfrm>
                </p:grpSpPr>
                <p:sp>
                  <p:nvSpPr>
                    <p:cNvPr id="50292" name="AutoShape 48"/>
                    <p:cNvSpPr>
                      <a:spLocks noChangeArrowheads="1"/>
                    </p:cNvSpPr>
                    <p:nvPr/>
                  </p:nvSpPr>
                  <p:spPr bwMode="white">
                    <a:xfrm rot="5263130">
                      <a:off x="1859"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93" name="AutoShape 49"/>
                    <p:cNvSpPr>
                      <a:spLocks noChangeArrowheads="1"/>
                    </p:cNvSpPr>
                    <p:nvPr/>
                  </p:nvSpPr>
                  <p:spPr bwMode="white">
                    <a:xfrm rot="6078281">
                      <a:off x="1994"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94" name="AutoShape 50"/>
                    <p:cNvSpPr>
                      <a:spLocks noChangeArrowheads="1"/>
                    </p:cNvSpPr>
                    <p:nvPr/>
                  </p:nvSpPr>
                  <p:spPr bwMode="white">
                    <a:xfrm rot="6373927">
                      <a:off x="2070" y="2299"/>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95" name="AutoShape 51"/>
                    <p:cNvSpPr>
                      <a:spLocks noChangeArrowheads="1"/>
                    </p:cNvSpPr>
                    <p:nvPr/>
                  </p:nvSpPr>
                  <p:spPr bwMode="white">
                    <a:xfrm rot="6906312">
                      <a:off x="2161" y="2331"/>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nvGrpSpPr>
                  <p:cNvPr id="50287" name="Group 52"/>
                  <p:cNvGrpSpPr>
                    <a:grpSpLocks/>
                  </p:cNvGrpSpPr>
                  <p:nvPr/>
                </p:nvGrpSpPr>
                <p:grpSpPr bwMode="auto">
                  <a:xfrm rot="1353540">
                    <a:off x="2680" y="1110"/>
                    <a:ext cx="742" cy="186"/>
                    <a:chOff x="1565" y="2568"/>
                    <a:chExt cx="1118" cy="279"/>
                  </a:xfrm>
                </p:grpSpPr>
                <p:sp>
                  <p:nvSpPr>
                    <p:cNvPr id="50288" name="AutoShape 53"/>
                    <p:cNvSpPr>
                      <a:spLocks noChangeArrowheads="1"/>
                    </p:cNvSpPr>
                    <p:nvPr/>
                  </p:nvSpPr>
                  <p:spPr bwMode="white">
                    <a:xfrm rot="5263130">
                      <a:off x="1863" y="2276"/>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89" name="AutoShape 54"/>
                    <p:cNvSpPr>
                      <a:spLocks noChangeArrowheads="1"/>
                    </p:cNvSpPr>
                    <p:nvPr/>
                  </p:nvSpPr>
                  <p:spPr bwMode="white">
                    <a:xfrm rot="6078281">
                      <a:off x="1997"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90" name="AutoShape 55"/>
                    <p:cNvSpPr>
                      <a:spLocks noChangeArrowheads="1"/>
                    </p:cNvSpPr>
                    <p:nvPr/>
                  </p:nvSpPr>
                  <p:spPr bwMode="white">
                    <a:xfrm rot="6373927">
                      <a:off x="2074" y="2299"/>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91" name="AutoShape 56"/>
                    <p:cNvSpPr>
                      <a:spLocks noChangeArrowheads="1"/>
                    </p:cNvSpPr>
                    <p:nvPr/>
                  </p:nvSpPr>
                  <p:spPr bwMode="white">
                    <a:xfrm rot="6906312">
                      <a:off x="2164" y="232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grpSp>
          <p:grpSp>
            <p:nvGrpSpPr>
              <p:cNvPr id="50270" name="Group 57"/>
              <p:cNvGrpSpPr>
                <a:grpSpLocks/>
              </p:cNvGrpSpPr>
              <p:nvPr/>
            </p:nvGrpSpPr>
            <p:grpSpPr bwMode="auto">
              <a:xfrm rot="-3733502" flipH="1" flipV="1">
                <a:off x="2362" y="1508"/>
                <a:ext cx="528" cy="122"/>
                <a:chOff x="2528" y="1060"/>
                <a:chExt cx="894" cy="236"/>
              </a:xfrm>
            </p:grpSpPr>
            <p:grpSp>
              <p:nvGrpSpPr>
                <p:cNvPr id="50272" name="Group 58"/>
                <p:cNvGrpSpPr>
                  <a:grpSpLocks/>
                </p:cNvGrpSpPr>
                <p:nvPr/>
              </p:nvGrpSpPr>
              <p:grpSpPr bwMode="auto">
                <a:xfrm>
                  <a:off x="2528" y="1060"/>
                  <a:ext cx="742" cy="186"/>
                  <a:chOff x="1565" y="2568"/>
                  <a:chExt cx="1118" cy="279"/>
                </a:xfrm>
              </p:grpSpPr>
              <p:sp>
                <p:nvSpPr>
                  <p:cNvPr id="50278" name="AutoShape 59"/>
                  <p:cNvSpPr>
                    <a:spLocks noChangeArrowheads="1"/>
                  </p:cNvSpPr>
                  <p:nvPr/>
                </p:nvSpPr>
                <p:spPr bwMode="white">
                  <a:xfrm rot="5263130">
                    <a:off x="1858"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79" name="AutoShape 60"/>
                  <p:cNvSpPr>
                    <a:spLocks noChangeArrowheads="1"/>
                  </p:cNvSpPr>
                  <p:nvPr/>
                </p:nvSpPr>
                <p:spPr bwMode="white">
                  <a:xfrm rot="6078281">
                    <a:off x="1994"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80" name="AutoShape 61"/>
                  <p:cNvSpPr>
                    <a:spLocks noChangeArrowheads="1"/>
                  </p:cNvSpPr>
                  <p:nvPr/>
                </p:nvSpPr>
                <p:spPr bwMode="white">
                  <a:xfrm rot="6373927">
                    <a:off x="2071" y="2300"/>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81" name="AutoShape 62"/>
                  <p:cNvSpPr>
                    <a:spLocks noChangeArrowheads="1"/>
                  </p:cNvSpPr>
                  <p:nvPr/>
                </p:nvSpPr>
                <p:spPr bwMode="white">
                  <a:xfrm rot="6906312">
                    <a:off x="2162" y="232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nvGrpSpPr>
                <p:cNvPr id="50273" name="Group 63"/>
                <p:cNvGrpSpPr>
                  <a:grpSpLocks/>
                </p:cNvGrpSpPr>
                <p:nvPr/>
              </p:nvGrpSpPr>
              <p:grpSpPr bwMode="auto">
                <a:xfrm rot="1353540">
                  <a:off x="2680" y="1110"/>
                  <a:ext cx="742" cy="186"/>
                  <a:chOff x="1565" y="2568"/>
                  <a:chExt cx="1118" cy="279"/>
                </a:xfrm>
              </p:grpSpPr>
              <p:sp>
                <p:nvSpPr>
                  <p:cNvPr id="50274" name="AutoShape 64"/>
                  <p:cNvSpPr>
                    <a:spLocks noChangeArrowheads="1"/>
                  </p:cNvSpPr>
                  <p:nvPr/>
                </p:nvSpPr>
                <p:spPr bwMode="white">
                  <a:xfrm rot="5263130">
                    <a:off x="1860"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75" name="AutoShape 65"/>
                  <p:cNvSpPr>
                    <a:spLocks noChangeArrowheads="1"/>
                  </p:cNvSpPr>
                  <p:nvPr/>
                </p:nvSpPr>
                <p:spPr bwMode="white">
                  <a:xfrm rot="6078281">
                    <a:off x="1996"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76" name="AutoShape 66"/>
                  <p:cNvSpPr>
                    <a:spLocks noChangeArrowheads="1"/>
                  </p:cNvSpPr>
                  <p:nvPr/>
                </p:nvSpPr>
                <p:spPr bwMode="white">
                  <a:xfrm rot="6373927">
                    <a:off x="2072" y="2300"/>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77" name="AutoShape 67"/>
                  <p:cNvSpPr>
                    <a:spLocks noChangeArrowheads="1"/>
                  </p:cNvSpPr>
                  <p:nvPr/>
                </p:nvSpPr>
                <p:spPr bwMode="white">
                  <a:xfrm rot="6906312">
                    <a:off x="2162" y="2331"/>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sp>
            <p:nvSpPr>
              <p:cNvPr id="50271" name="Rectangle 68"/>
              <p:cNvSpPr>
                <a:spLocks noChangeArrowheads="1"/>
              </p:cNvSpPr>
              <p:nvPr/>
            </p:nvSpPr>
            <p:spPr bwMode="gray">
              <a:xfrm>
                <a:off x="2148" y="1124"/>
                <a:ext cx="504" cy="523"/>
              </a:xfrm>
              <a:prstGeom prst="rect">
                <a:avLst/>
              </a:prstGeom>
              <a:noFill/>
              <a:ln w="9525" algn="ctr">
                <a:noFill/>
                <a:miter lim="800000"/>
                <a:headEnd/>
                <a:tailEnd/>
              </a:ln>
            </p:spPr>
            <p:txBody>
              <a:bodyPr wrap="none">
                <a:spAutoFit/>
              </a:bodyPr>
              <a:lstStyle/>
              <a:p>
                <a:pPr algn="ctr"/>
                <a:r>
                  <a:rPr lang="zh-CN" altLang="zh-CN" sz="2400" b="1">
                    <a:latin typeface="仿宋_GB2312" pitchFamily="49" charset="-122"/>
                    <a:ea typeface="仿宋_GB2312" pitchFamily="49" charset="-122"/>
                  </a:rPr>
                  <a:t>统一</a:t>
                </a:r>
                <a:endParaRPr lang="en-US" altLang="zh-CN" sz="2400" b="1">
                  <a:latin typeface="仿宋_GB2312" pitchFamily="49" charset="-122"/>
                  <a:ea typeface="仿宋_GB2312" pitchFamily="49" charset="-122"/>
                </a:endParaRPr>
              </a:p>
              <a:p>
                <a:pPr algn="ctr"/>
                <a:r>
                  <a:rPr lang="zh-CN" altLang="zh-CN" sz="2400" b="1">
                    <a:latin typeface="仿宋_GB2312" pitchFamily="49" charset="-122"/>
                    <a:ea typeface="仿宋_GB2312" pitchFamily="49" charset="-122"/>
                  </a:rPr>
                  <a:t>实用</a:t>
                </a:r>
                <a:endParaRPr lang="en-US" altLang="zh-CN" sz="2400" b="1">
                  <a:solidFill>
                    <a:srgbClr val="000000"/>
                  </a:solidFill>
                  <a:latin typeface="仿宋_GB2312" pitchFamily="49" charset="-122"/>
                  <a:ea typeface="仿宋_GB2312" pitchFamily="49" charset="-122"/>
                  <a:cs typeface="Arial" charset="0"/>
                </a:endParaRPr>
              </a:p>
            </p:txBody>
          </p:sp>
        </p:grpSp>
        <p:grpSp>
          <p:nvGrpSpPr>
            <p:cNvPr id="50191" name="Group 98"/>
            <p:cNvGrpSpPr>
              <a:grpSpLocks/>
            </p:cNvGrpSpPr>
            <p:nvPr/>
          </p:nvGrpSpPr>
          <p:grpSpPr bwMode="auto">
            <a:xfrm>
              <a:off x="5264150" y="3813175"/>
              <a:ext cx="1146175" cy="1374775"/>
              <a:chOff x="2064" y="1008"/>
              <a:chExt cx="722" cy="866"/>
            </a:xfrm>
          </p:grpSpPr>
          <p:sp>
            <p:nvSpPr>
              <p:cNvPr id="50240" name="Oval 99"/>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grpSp>
            <p:nvGrpSpPr>
              <p:cNvPr id="50241" name="Group 100"/>
              <p:cNvGrpSpPr>
                <a:grpSpLocks/>
              </p:cNvGrpSpPr>
              <p:nvPr/>
            </p:nvGrpSpPr>
            <p:grpSpPr bwMode="auto">
              <a:xfrm>
                <a:off x="2086" y="1030"/>
                <a:ext cx="680" cy="844"/>
                <a:chOff x="3975" y="1593"/>
                <a:chExt cx="931" cy="1157"/>
              </a:xfrm>
            </p:grpSpPr>
            <p:pic>
              <p:nvPicPr>
                <p:cNvPr id="50254" name="Picture 101" descr="circuler_1"/>
                <p:cNvPicPr>
                  <a:picLocks noChangeAspect="1" noChangeArrowheads="1"/>
                </p:cNvPicPr>
                <p:nvPr/>
              </p:nvPicPr>
              <p:blipFill>
                <a:blip r:embed="rId2"/>
                <a:srcRect/>
                <a:stretch>
                  <a:fillRect/>
                </a:stretch>
              </p:blipFill>
              <p:spPr bwMode="gray">
                <a:xfrm>
                  <a:off x="3975" y="1593"/>
                  <a:ext cx="925" cy="935"/>
                </a:xfrm>
                <a:prstGeom prst="rect">
                  <a:avLst/>
                </a:prstGeom>
                <a:noFill/>
                <a:ln w="9525">
                  <a:noFill/>
                  <a:miter lim="800000"/>
                  <a:headEnd/>
                  <a:tailEnd/>
                </a:ln>
              </p:spPr>
            </p:pic>
            <p:sp>
              <p:nvSpPr>
                <p:cNvPr id="50255" name="Oval 102"/>
                <p:cNvSpPr>
                  <a:spLocks noChangeArrowheads="1"/>
                </p:cNvSpPr>
                <p:nvPr/>
              </p:nvSpPr>
              <p:spPr bwMode="gray">
                <a:xfrm>
                  <a:off x="3975" y="1593"/>
                  <a:ext cx="931" cy="938"/>
                </a:xfrm>
                <a:prstGeom prst="ellipse">
                  <a:avLst/>
                </a:prstGeom>
                <a:solidFill>
                  <a:srgbClr val="808080">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pic>
              <p:nvPicPr>
                <p:cNvPr id="50256" name="Picture 103" descr="light_shadow1"/>
                <p:cNvPicPr>
                  <a:picLocks noChangeAspect="1" noChangeArrowheads="1"/>
                </p:cNvPicPr>
                <p:nvPr/>
              </p:nvPicPr>
              <p:blipFill>
                <a:blip r:embed="rId3"/>
                <a:srcRect t="14285"/>
                <a:stretch>
                  <a:fillRect/>
                </a:stretch>
              </p:blipFill>
              <p:spPr bwMode="gray">
                <a:xfrm>
                  <a:off x="3984" y="1632"/>
                  <a:ext cx="682" cy="585"/>
                </a:xfrm>
                <a:prstGeom prst="rect">
                  <a:avLst/>
                </a:prstGeom>
                <a:noFill/>
                <a:ln w="9525">
                  <a:noFill/>
                  <a:miter lim="800000"/>
                  <a:headEnd/>
                  <a:tailEnd/>
                </a:ln>
              </p:spPr>
            </p:pic>
            <p:grpSp>
              <p:nvGrpSpPr>
                <p:cNvPr id="50257" name="Group 104"/>
                <p:cNvGrpSpPr>
                  <a:grpSpLocks/>
                </p:cNvGrpSpPr>
                <p:nvPr/>
              </p:nvGrpSpPr>
              <p:grpSpPr bwMode="auto">
                <a:xfrm rot="-3733502" flipH="1" flipV="1">
                  <a:off x="4250" y="2244"/>
                  <a:ext cx="821" cy="191"/>
                  <a:chOff x="2528" y="1060"/>
                  <a:chExt cx="894" cy="236"/>
                </a:xfrm>
              </p:grpSpPr>
              <p:grpSp>
                <p:nvGrpSpPr>
                  <p:cNvPr id="50258" name="Group 105"/>
                  <p:cNvGrpSpPr>
                    <a:grpSpLocks/>
                  </p:cNvGrpSpPr>
                  <p:nvPr/>
                </p:nvGrpSpPr>
                <p:grpSpPr bwMode="auto">
                  <a:xfrm>
                    <a:off x="2528" y="1060"/>
                    <a:ext cx="742" cy="186"/>
                    <a:chOff x="1565" y="2568"/>
                    <a:chExt cx="1118" cy="279"/>
                  </a:xfrm>
                </p:grpSpPr>
                <p:sp>
                  <p:nvSpPr>
                    <p:cNvPr id="50264" name="AutoShape 106"/>
                    <p:cNvSpPr>
                      <a:spLocks noChangeArrowheads="1"/>
                    </p:cNvSpPr>
                    <p:nvPr/>
                  </p:nvSpPr>
                  <p:spPr bwMode="white">
                    <a:xfrm rot="5263130">
                      <a:off x="1859"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65" name="AutoShape 107"/>
                    <p:cNvSpPr>
                      <a:spLocks noChangeArrowheads="1"/>
                    </p:cNvSpPr>
                    <p:nvPr/>
                  </p:nvSpPr>
                  <p:spPr bwMode="white">
                    <a:xfrm rot="6078281">
                      <a:off x="1994"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66" name="AutoShape 108"/>
                    <p:cNvSpPr>
                      <a:spLocks noChangeArrowheads="1"/>
                    </p:cNvSpPr>
                    <p:nvPr/>
                  </p:nvSpPr>
                  <p:spPr bwMode="white">
                    <a:xfrm rot="6373927">
                      <a:off x="2070" y="2299"/>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67" name="AutoShape 109"/>
                    <p:cNvSpPr>
                      <a:spLocks noChangeArrowheads="1"/>
                    </p:cNvSpPr>
                    <p:nvPr/>
                  </p:nvSpPr>
                  <p:spPr bwMode="white">
                    <a:xfrm rot="6906312">
                      <a:off x="2161" y="2331"/>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nvGrpSpPr>
                  <p:cNvPr id="50259" name="Group 110"/>
                  <p:cNvGrpSpPr>
                    <a:grpSpLocks/>
                  </p:cNvGrpSpPr>
                  <p:nvPr/>
                </p:nvGrpSpPr>
                <p:grpSpPr bwMode="auto">
                  <a:xfrm rot="1353540">
                    <a:off x="2680" y="1110"/>
                    <a:ext cx="742" cy="186"/>
                    <a:chOff x="1565" y="2568"/>
                    <a:chExt cx="1118" cy="279"/>
                  </a:xfrm>
                </p:grpSpPr>
                <p:sp>
                  <p:nvSpPr>
                    <p:cNvPr id="50260" name="AutoShape 111"/>
                    <p:cNvSpPr>
                      <a:spLocks noChangeArrowheads="1"/>
                    </p:cNvSpPr>
                    <p:nvPr/>
                  </p:nvSpPr>
                  <p:spPr bwMode="white">
                    <a:xfrm rot="5263130">
                      <a:off x="1863" y="2276"/>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61" name="AutoShape 112"/>
                    <p:cNvSpPr>
                      <a:spLocks noChangeArrowheads="1"/>
                    </p:cNvSpPr>
                    <p:nvPr/>
                  </p:nvSpPr>
                  <p:spPr bwMode="white">
                    <a:xfrm rot="6078281">
                      <a:off x="1997"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62" name="AutoShape 113"/>
                    <p:cNvSpPr>
                      <a:spLocks noChangeArrowheads="1"/>
                    </p:cNvSpPr>
                    <p:nvPr/>
                  </p:nvSpPr>
                  <p:spPr bwMode="white">
                    <a:xfrm rot="6373927">
                      <a:off x="2074" y="2299"/>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63" name="AutoShape 114"/>
                    <p:cNvSpPr>
                      <a:spLocks noChangeArrowheads="1"/>
                    </p:cNvSpPr>
                    <p:nvPr/>
                  </p:nvSpPr>
                  <p:spPr bwMode="white">
                    <a:xfrm rot="6906312">
                      <a:off x="2164" y="232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grpSp>
          <p:grpSp>
            <p:nvGrpSpPr>
              <p:cNvPr id="50242" name="Group 115"/>
              <p:cNvGrpSpPr>
                <a:grpSpLocks/>
              </p:cNvGrpSpPr>
              <p:nvPr/>
            </p:nvGrpSpPr>
            <p:grpSpPr bwMode="auto">
              <a:xfrm rot="-3733502" flipH="1" flipV="1">
                <a:off x="2362" y="1508"/>
                <a:ext cx="528" cy="122"/>
                <a:chOff x="2528" y="1060"/>
                <a:chExt cx="894" cy="236"/>
              </a:xfrm>
            </p:grpSpPr>
            <p:grpSp>
              <p:nvGrpSpPr>
                <p:cNvPr id="50244" name="Group 116"/>
                <p:cNvGrpSpPr>
                  <a:grpSpLocks/>
                </p:cNvGrpSpPr>
                <p:nvPr/>
              </p:nvGrpSpPr>
              <p:grpSpPr bwMode="auto">
                <a:xfrm>
                  <a:off x="2528" y="1060"/>
                  <a:ext cx="742" cy="186"/>
                  <a:chOff x="1565" y="2568"/>
                  <a:chExt cx="1118" cy="279"/>
                </a:xfrm>
              </p:grpSpPr>
              <p:sp>
                <p:nvSpPr>
                  <p:cNvPr id="50250" name="AutoShape 117"/>
                  <p:cNvSpPr>
                    <a:spLocks noChangeArrowheads="1"/>
                  </p:cNvSpPr>
                  <p:nvPr/>
                </p:nvSpPr>
                <p:spPr bwMode="white">
                  <a:xfrm rot="5263130">
                    <a:off x="1858"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51" name="AutoShape 118"/>
                  <p:cNvSpPr>
                    <a:spLocks noChangeArrowheads="1"/>
                  </p:cNvSpPr>
                  <p:nvPr/>
                </p:nvSpPr>
                <p:spPr bwMode="white">
                  <a:xfrm rot="6078281">
                    <a:off x="1994"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52" name="AutoShape 119"/>
                  <p:cNvSpPr>
                    <a:spLocks noChangeArrowheads="1"/>
                  </p:cNvSpPr>
                  <p:nvPr/>
                </p:nvSpPr>
                <p:spPr bwMode="white">
                  <a:xfrm rot="6373927">
                    <a:off x="2071" y="2300"/>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53" name="AutoShape 120"/>
                  <p:cNvSpPr>
                    <a:spLocks noChangeArrowheads="1"/>
                  </p:cNvSpPr>
                  <p:nvPr/>
                </p:nvSpPr>
                <p:spPr bwMode="white">
                  <a:xfrm rot="6906312">
                    <a:off x="2162" y="232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nvGrpSpPr>
                <p:cNvPr id="50245" name="Group 121"/>
                <p:cNvGrpSpPr>
                  <a:grpSpLocks/>
                </p:cNvGrpSpPr>
                <p:nvPr/>
              </p:nvGrpSpPr>
              <p:grpSpPr bwMode="auto">
                <a:xfrm rot="1353540">
                  <a:off x="2680" y="1110"/>
                  <a:ext cx="742" cy="186"/>
                  <a:chOff x="1565" y="2568"/>
                  <a:chExt cx="1118" cy="279"/>
                </a:xfrm>
              </p:grpSpPr>
              <p:sp>
                <p:nvSpPr>
                  <p:cNvPr id="50246" name="AutoShape 122"/>
                  <p:cNvSpPr>
                    <a:spLocks noChangeArrowheads="1"/>
                  </p:cNvSpPr>
                  <p:nvPr/>
                </p:nvSpPr>
                <p:spPr bwMode="white">
                  <a:xfrm rot="5263130">
                    <a:off x="1860"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47" name="AutoShape 123"/>
                  <p:cNvSpPr>
                    <a:spLocks noChangeArrowheads="1"/>
                  </p:cNvSpPr>
                  <p:nvPr/>
                </p:nvSpPr>
                <p:spPr bwMode="white">
                  <a:xfrm rot="6078281">
                    <a:off x="1996"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48" name="AutoShape 124"/>
                  <p:cNvSpPr>
                    <a:spLocks noChangeArrowheads="1"/>
                  </p:cNvSpPr>
                  <p:nvPr/>
                </p:nvSpPr>
                <p:spPr bwMode="white">
                  <a:xfrm rot="6373927">
                    <a:off x="2072" y="2300"/>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49" name="AutoShape 125"/>
                  <p:cNvSpPr>
                    <a:spLocks noChangeArrowheads="1"/>
                  </p:cNvSpPr>
                  <p:nvPr/>
                </p:nvSpPr>
                <p:spPr bwMode="white">
                  <a:xfrm rot="6906312">
                    <a:off x="2162" y="2331"/>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sp>
            <p:nvSpPr>
              <p:cNvPr id="50243" name="Rectangle 126"/>
              <p:cNvSpPr>
                <a:spLocks noChangeArrowheads="1"/>
              </p:cNvSpPr>
              <p:nvPr/>
            </p:nvSpPr>
            <p:spPr bwMode="gray">
              <a:xfrm>
                <a:off x="2165" y="1108"/>
                <a:ext cx="506" cy="523"/>
              </a:xfrm>
              <a:prstGeom prst="rect">
                <a:avLst/>
              </a:prstGeom>
              <a:noFill/>
              <a:ln w="9525" algn="ctr">
                <a:noFill/>
                <a:miter lim="800000"/>
                <a:headEnd/>
                <a:tailEnd/>
              </a:ln>
            </p:spPr>
            <p:txBody>
              <a:bodyPr wrap="none">
                <a:spAutoFit/>
              </a:bodyPr>
              <a:lstStyle/>
              <a:p>
                <a:pPr algn="ctr"/>
                <a:r>
                  <a:rPr lang="zh-CN" altLang="zh-CN" sz="2400" b="1">
                    <a:latin typeface="仿宋_GB2312" pitchFamily="49" charset="-122"/>
                    <a:ea typeface="仿宋_GB2312" pitchFamily="49" charset="-122"/>
                  </a:rPr>
                  <a:t>稳定</a:t>
                </a:r>
                <a:endParaRPr lang="en-US" altLang="zh-CN" sz="2400" b="1">
                  <a:latin typeface="仿宋_GB2312" pitchFamily="49" charset="-122"/>
                  <a:ea typeface="仿宋_GB2312" pitchFamily="49" charset="-122"/>
                </a:endParaRPr>
              </a:p>
              <a:p>
                <a:pPr algn="ctr"/>
                <a:r>
                  <a:rPr lang="zh-CN" altLang="zh-CN" sz="2400" b="1">
                    <a:latin typeface="仿宋_GB2312" pitchFamily="49" charset="-122"/>
                    <a:ea typeface="仿宋_GB2312" pitchFamily="49" charset="-122"/>
                  </a:rPr>
                  <a:t>扩充</a:t>
                </a:r>
                <a:endParaRPr lang="en-US" altLang="zh-CN" sz="2400" b="1">
                  <a:solidFill>
                    <a:srgbClr val="000000"/>
                  </a:solidFill>
                  <a:latin typeface="仿宋_GB2312" pitchFamily="49" charset="-122"/>
                  <a:ea typeface="仿宋_GB2312" pitchFamily="49" charset="-122"/>
                  <a:cs typeface="Arial" charset="0"/>
                </a:endParaRPr>
              </a:p>
            </p:txBody>
          </p:sp>
        </p:grpSp>
        <p:grpSp>
          <p:nvGrpSpPr>
            <p:cNvPr id="50192" name="Group 127"/>
            <p:cNvGrpSpPr>
              <a:grpSpLocks/>
            </p:cNvGrpSpPr>
            <p:nvPr/>
          </p:nvGrpSpPr>
          <p:grpSpPr bwMode="auto">
            <a:xfrm>
              <a:off x="5257800" y="1651000"/>
              <a:ext cx="1146175" cy="1374775"/>
              <a:chOff x="2064" y="1008"/>
              <a:chExt cx="722" cy="866"/>
            </a:xfrm>
          </p:grpSpPr>
          <p:sp>
            <p:nvSpPr>
              <p:cNvPr id="50212" name="Oval 128"/>
              <p:cNvSpPr>
                <a:spLocks noChangeArrowheads="1"/>
              </p:cNvSpPr>
              <p:nvPr/>
            </p:nvSpPr>
            <p:spPr bwMode="gray">
              <a:xfrm>
                <a:off x="2064" y="1008"/>
                <a:ext cx="722" cy="727"/>
              </a:xfrm>
              <a:prstGeom prst="ellipse">
                <a:avLst/>
              </a:prstGeom>
              <a:solidFill>
                <a:srgbClr val="EAEAEA">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grpSp>
            <p:nvGrpSpPr>
              <p:cNvPr id="50213" name="Group 129"/>
              <p:cNvGrpSpPr>
                <a:grpSpLocks/>
              </p:cNvGrpSpPr>
              <p:nvPr/>
            </p:nvGrpSpPr>
            <p:grpSpPr bwMode="auto">
              <a:xfrm>
                <a:off x="2086" y="1030"/>
                <a:ext cx="680" cy="844"/>
                <a:chOff x="3975" y="1593"/>
                <a:chExt cx="931" cy="1157"/>
              </a:xfrm>
            </p:grpSpPr>
            <p:pic>
              <p:nvPicPr>
                <p:cNvPr id="50226" name="Picture 130" descr="circuler_1"/>
                <p:cNvPicPr>
                  <a:picLocks noChangeAspect="1" noChangeArrowheads="1"/>
                </p:cNvPicPr>
                <p:nvPr/>
              </p:nvPicPr>
              <p:blipFill>
                <a:blip r:embed="rId2"/>
                <a:srcRect/>
                <a:stretch>
                  <a:fillRect/>
                </a:stretch>
              </p:blipFill>
              <p:spPr bwMode="gray">
                <a:xfrm>
                  <a:off x="3975" y="1593"/>
                  <a:ext cx="925" cy="935"/>
                </a:xfrm>
                <a:prstGeom prst="rect">
                  <a:avLst/>
                </a:prstGeom>
                <a:noFill/>
                <a:ln w="9525">
                  <a:noFill/>
                  <a:miter lim="800000"/>
                  <a:headEnd/>
                  <a:tailEnd/>
                </a:ln>
              </p:spPr>
            </p:pic>
            <p:sp>
              <p:nvSpPr>
                <p:cNvPr id="50227" name="Oval 131"/>
                <p:cNvSpPr>
                  <a:spLocks noChangeArrowheads="1"/>
                </p:cNvSpPr>
                <p:nvPr/>
              </p:nvSpPr>
              <p:spPr bwMode="gray">
                <a:xfrm>
                  <a:off x="3975" y="1593"/>
                  <a:ext cx="931" cy="938"/>
                </a:xfrm>
                <a:prstGeom prst="ellipse">
                  <a:avLst/>
                </a:prstGeom>
                <a:solidFill>
                  <a:srgbClr val="5CB1FE">
                    <a:alpha val="50195"/>
                  </a:srgbClr>
                </a:solidFill>
                <a:ln w="9525" algn="ctr">
                  <a:noFill/>
                  <a:round/>
                  <a:headEnd/>
                  <a:tailEnd/>
                </a:ln>
              </p:spPr>
              <p:txBody>
                <a:bodyPr wrap="none" anchor="ctr"/>
                <a:lstStyle/>
                <a:p>
                  <a:endParaRPr lang="zh-CN" altLang="en-US">
                    <a:solidFill>
                      <a:srgbClr val="000000"/>
                    </a:solidFill>
                    <a:latin typeface="Verdana" pitchFamily="34" charset="0"/>
                  </a:endParaRPr>
                </a:p>
              </p:txBody>
            </p:sp>
            <p:pic>
              <p:nvPicPr>
                <p:cNvPr id="50228" name="Picture 132" descr="light_shadow1"/>
                <p:cNvPicPr>
                  <a:picLocks noChangeAspect="1" noChangeArrowheads="1"/>
                </p:cNvPicPr>
                <p:nvPr/>
              </p:nvPicPr>
              <p:blipFill>
                <a:blip r:embed="rId3"/>
                <a:srcRect t="14285"/>
                <a:stretch>
                  <a:fillRect/>
                </a:stretch>
              </p:blipFill>
              <p:spPr bwMode="gray">
                <a:xfrm>
                  <a:off x="3984" y="1632"/>
                  <a:ext cx="682" cy="585"/>
                </a:xfrm>
                <a:prstGeom prst="rect">
                  <a:avLst/>
                </a:prstGeom>
                <a:noFill/>
                <a:ln w="9525">
                  <a:noFill/>
                  <a:miter lim="800000"/>
                  <a:headEnd/>
                  <a:tailEnd/>
                </a:ln>
              </p:spPr>
            </p:pic>
            <p:grpSp>
              <p:nvGrpSpPr>
                <p:cNvPr id="50229" name="Group 133"/>
                <p:cNvGrpSpPr>
                  <a:grpSpLocks/>
                </p:cNvGrpSpPr>
                <p:nvPr/>
              </p:nvGrpSpPr>
              <p:grpSpPr bwMode="auto">
                <a:xfrm rot="-3733502" flipH="1" flipV="1">
                  <a:off x="4250" y="2244"/>
                  <a:ext cx="821" cy="191"/>
                  <a:chOff x="2528" y="1060"/>
                  <a:chExt cx="894" cy="236"/>
                </a:xfrm>
              </p:grpSpPr>
              <p:grpSp>
                <p:nvGrpSpPr>
                  <p:cNvPr id="50230" name="Group 134"/>
                  <p:cNvGrpSpPr>
                    <a:grpSpLocks/>
                  </p:cNvGrpSpPr>
                  <p:nvPr/>
                </p:nvGrpSpPr>
                <p:grpSpPr bwMode="auto">
                  <a:xfrm>
                    <a:off x="2528" y="1060"/>
                    <a:ext cx="742" cy="186"/>
                    <a:chOff x="1565" y="2568"/>
                    <a:chExt cx="1118" cy="279"/>
                  </a:xfrm>
                </p:grpSpPr>
                <p:sp>
                  <p:nvSpPr>
                    <p:cNvPr id="50236" name="AutoShape 135"/>
                    <p:cNvSpPr>
                      <a:spLocks noChangeArrowheads="1"/>
                    </p:cNvSpPr>
                    <p:nvPr/>
                  </p:nvSpPr>
                  <p:spPr bwMode="white">
                    <a:xfrm rot="5263130">
                      <a:off x="1859"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37" name="AutoShape 136"/>
                    <p:cNvSpPr>
                      <a:spLocks noChangeArrowheads="1"/>
                    </p:cNvSpPr>
                    <p:nvPr/>
                  </p:nvSpPr>
                  <p:spPr bwMode="white">
                    <a:xfrm rot="6078281">
                      <a:off x="1994"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38" name="AutoShape 137"/>
                    <p:cNvSpPr>
                      <a:spLocks noChangeArrowheads="1"/>
                    </p:cNvSpPr>
                    <p:nvPr/>
                  </p:nvSpPr>
                  <p:spPr bwMode="white">
                    <a:xfrm rot="6373927">
                      <a:off x="2070" y="2299"/>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39" name="AutoShape 138"/>
                    <p:cNvSpPr>
                      <a:spLocks noChangeArrowheads="1"/>
                    </p:cNvSpPr>
                    <p:nvPr/>
                  </p:nvSpPr>
                  <p:spPr bwMode="white">
                    <a:xfrm rot="6906312">
                      <a:off x="2161" y="2331"/>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nvGrpSpPr>
                  <p:cNvPr id="50231" name="Group 139"/>
                  <p:cNvGrpSpPr>
                    <a:grpSpLocks/>
                  </p:cNvGrpSpPr>
                  <p:nvPr/>
                </p:nvGrpSpPr>
                <p:grpSpPr bwMode="auto">
                  <a:xfrm rot="1353540">
                    <a:off x="2680" y="1110"/>
                    <a:ext cx="742" cy="186"/>
                    <a:chOff x="1565" y="2568"/>
                    <a:chExt cx="1118" cy="279"/>
                  </a:xfrm>
                </p:grpSpPr>
                <p:sp>
                  <p:nvSpPr>
                    <p:cNvPr id="50232" name="AutoShape 140"/>
                    <p:cNvSpPr>
                      <a:spLocks noChangeArrowheads="1"/>
                    </p:cNvSpPr>
                    <p:nvPr/>
                  </p:nvSpPr>
                  <p:spPr bwMode="white">
                    <a:xfrm rot="5263130">
                      <a:off x="1863" y="2276"/>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33" name="AutoShape 141"/>
                    <p:cNvSpPr>
                      <a:spLocks noChangeArrowheads="1"/>
                    </p:cNvSpPr>
                    <p:nvPr/>
                  </p:nvSpPr>
                  <p:spPr bwMode="white">
                    <a:xfrm rot="6078281">
                      <a:off x="1997"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34" name="AutoShape 142"/>
                    <p:cNvSpPr>
                      <a:spLocks noChangeArrowheads="1"/>
                    </p:cNvSpPr>
                    <p:nvPr/>
                  </p:nvSpPr>
                  <p:spPr bwMode="white">
                    <a:xfrm rot="6373927">
                      <a:off x="2074" y="2299"/>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35" name="AutoShape 143"/>
                    <p:cNvSpPr>
                      <a:spLocks noChangeArrowheads="1"/>
                    </p:cNvSpPr>
                    <p:nvPr/>
                  </p:nvSpPr>
                  <p:spPr bwMode="white">
                    <a:xfrm rot="6906312">
                      <a:off x="2164" y="232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grpSp>
          <p:grpSp>
            <p:nvGrpSpPr>
              <p:cNvPr id="50214" name="Group 144"/>
              <p:cNvGrpSpPr>
                <a:grpSpLocks/>
              </p:cNvGrpSpPr>
              <p:nvPr/>
            </p:nvGrpSpPr>
            <p:grpSpPr bwMode="auto">
              <a:xfrm rot="-3733502" flipH="1" flipV="1">
                <a:off x="2362" y="1508"/>
                <a:ext cx="528" cy="122"/>
                <a:chOff x="2528" y="1060"/>
                <a:chExt cx="894" cy="236"/>
              </a:xfrm>
            </p:grpSpPr>
            <p:grpSp>
              <p:nvGrpSpPr>
                <p:cNvPr id="50216" name="Group 145"/>
                <p:cNvGrpSpPr>
                  <a:grpSpLocks/>
                </p:cNvGrpSpPr>
                <p:nvPr/>
              </p:nvGrpSpPr>
              <p:grpSpPr bwMode="auto">
                <a:xfrm>
                  <a:off x="2528" y="1060"/>
                  <a:ext cx="742" cy="186"/>
                  <a:chOff x="1565" y="2568"/>
                  <a:chExt cx="1118" cy="279"/>
                </a:xfrm>
              </p:grpSpPr>
              <p:sp>
                <p:nvSpPr>
                  <p:cNvPr id="50222" name="AutoShape 146"/>
                  <p:cNvSpPr>
                    <a:spLocks noChangeArrowheads="1"/>
                  </p:cNvSpPr>
                  <p:nvPr/>
                </p:nvSpPr>
                <p:spPr bwMode="white">
                  <a:xfrm rot="5263130">
                    <a:off x="1858"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23" name="AutoShape 147"/>
                  <p:cNvSpPr>
                    <a:spLocks noChangeArrowheads="1"/>
                  </p:cNvSpPr>
                  <p:nvPr/>
                </p:nvSpPr>
                <p:spPr bwMode="white">
                  <a:xfrm rot="6078281">
                    <a:off x="1994" y="227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24" name="AutoShape 148"/>
                  <p:cNvSpPr>
                    <a:spLocks noChangeArrowheads="1"/>
                  </p:cNvSpPr>
                  <p:nvPr/>
                </p:nvSpPr>
                <p:spPr bwMode="white">
                  <a:xfrm rot="6373927">
                    <a:off x="2071" y="2300"/>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25" name="AutoShape 149"/>
                  <p:cNvSpPr>
                    <a:spLocks noChangeArrowheads="1"/>
                  </p:cNvSpPr>
                  <p:nvPr/>
                </p:nvSpPr>
                <p:spPr bwMode="white">
                  <a:xfrm rot="6906312">
                    <a:off x="2162" y="2328"/>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nvGrpSpPr>
                <p:cNvPr id="50217" name="Group 150"/>
                <p:cNvGrpSpPr>
                  <a:grpSpLocks/>
                </p:cNvGrpSpPr>
                <p:nvPr/>
              </p:nvGrpSpPr>
              <p:grpSpPr bwMode="auto">
                <a:xfrm rot="1353540">
                  <a:off x="2680" y="1110"/>
                  <a:ext cx="742" cy="186"/>
                  <a:chOff x="1565" y="2568"/>
                  <a:chExt cx="1118" cy="279"/>
                </a:xfrm>
              </p:grpSpPr>
              <p:sp>
                <p:nvSpPr>
                  <p:cNvPr id="50218" name="AutoShape 151"/>
                  <p:cNvSpPr>
                    <a:spLocks noChangeArrowheads="1"/>
                  </p:cNvSpPr>
                  <p:nvPr/>
                </p:nvSpPr>
                <p:spPr bwMode="white">
                  <a:xfrm rot="5263130">
                    <a:off x="1860"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19" name="AutoShape 152"/>
                  <p:cNvSpPr>
                    <a:spLocks noChangeArrowheads="1"/>
                  </p:cNvSpPr>
                  <p:nvPr/>
                </p:nvSpPr>
                <p:spPr bwMode="white">
                  <a:xfrm rot="6078281">
                    <a:off x="1996" y="2277"/>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20" name="AutoShape 153"/>
                  <p:cNvSpPr>
                    <a:spLocks noChangeArrowheads="1"/>
                  </p:cNvSpPr>
                  <p:nvPr/>
                </p:nvSpPr>
                <p:spPr bwMode="white">
                  <a:xfrm rot="6373927">
                    <a:off x="2072" y="2300"/>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21" name="AutoShape 154"/>
                  <p:cNvSpPr>
                    <a:spLocks noChangeArrowheads="1"/>
                  </p:cNvSpPr>
                  <p:nvPr/>
                </p:nvSpPr>
                <p:spPr bwMode="white">
                  <a:xfrm rot="6906312">
                    <a:off x="2162" y="2331"/>
                    <a:ext cx="226"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sp>
            <p:nvSpPr>
              <p:cNvPr id="50215" name="Rectangle 155"/>
              <p:cNvSpPr>
                <a:spLocks noChangeArrowheads="1"/>
              </p:cNvSpPr>
              <p:nvPr/>
            </p:nvSpPr>
            <p:spPr bwMode="gray">
              <a:xfrm>
                <a:off x="2169" y="1109"/>
                <a:ext cx="506" cy="523"/>
              </a:xfrm>
              <a:prstGeom prst="rect">
                <a:avLst/>
              </a:prstGeom>
              <a:noFill/>
              <a:ln w="9525" algn="ctr">
                <a:noFill/>
                <a:miter lim="800000"/>
                <a:headEnd/>
                <a:tailEnd/>
              </a:ln>
            </p:spPr>
            <p:txBody>
              <a:bodyPr wrap="none">
                <a:spAutoFit/>
              </a:bodyPr>
              <a:lstStyle/>
              <a:p>
                <a:pPr algn="ctr"/>
                <a:r>
                  <a:rPr lang="zh-CN" altLang="zh-CN" sz="2400" b="1">
                    <a:latin typeface="仿宋_GB2312" pitchFamily="49" charset="-122"/>
                    <a:ea typeface="仿宋_GB2312" pitchFamily="49" charset="-122"/>
                  </a:rPr>
                  <a:t>实验</a:t>
                </a:r>
                <a:endParaRPr lang="en-US" altLang="zh-CN" sz="2400" b="1">
                  <a:latin typeface="仿宋_GB2312" pitchFamily="49" charset="-122"/>
                  <a:ea typeface="仿宋_GB2312" pitchFamily="49" charset="-122"/>
                </a:endParaRPr>
              </a:p>
              <a:p>
                <a:pPr algn="ctr"/>
                <a:r>
                  <a:rPr lang="zh-CN" altLang="zh-CN" sz="2400" b="1">
                    <a:latin typeface="仿宋_GB2312" pitchFamily="49" charset="-122"/>
                    <a:ea typeface="仿宋_GB2312" pitchFamily="49" charset="-122"/>
                  </a:rPr>
                  <a:t>验证</a:t>
                </a:r>
                <a:endParaRPr lang="en-US" altLang="zh-CN" sz="2400" b="1">
                  <a:solidFill>
                    <a:srgbClr val="000000"/>
                  </a:solidFill>
                  <a:latin typeface="仿宋_GB2312" pitchFamily="49" charset="-122"/>
                  <a:ea typeface="仿宋_GB2312" pitchFamily="49" charset="-122"/>
                  <a:cs typeface="Arial" charset="0"/>
                </a:endParaRPr>
              </a:p>
            </p:txBody>
          </p:sp>
        </p:grpSp>
        <p:grpSp>
          <p:nvGrpSpPr>
            <p:cNvPr id="50193" name="Group 156"/>
            <p:cNvGrpSpPr>
              <a:grpSpLocks/>
            </p:cNvGrpSpPr>
            <p:nvPr/>
          </p:nvGrpSpPr>
          <p:grpSpPr bwMode="auto">
            <a:xfrm rot="4976862" flipH="1">
              <a:off x="4559300" y="3444875"/>
              <a:ext cx="673100" cy="647700"/>
              <a:chOff x="1944" y="1111"/>
              <a:chExt cx="204" cy="196"/>
            </a:xfrm>
          </p:grpSpPr>
          <p:pic>
            <p:nvPicPr>
              <p:cNvPr id="50195" name="Picture 157" descr="circuler_1"/>
              <p:cNvPicPr>
                <a:picLocks noChangeAspect="1" noChangeArrowheads="1"/>
              </p:cNvPicPr>
              <p:nvPr/>
            </p:nvPicPr>
            <p:blipFill>
              <a:blip r:embed="rId4"/>
              <a:srcRect/>
              <a:stretch>
                <a:fillRect/>
              </a:stretch>
            </p:blipFill>
            <p:spPr bwMode="gray">
              <a:xfrm flipH="1">
                <a:off x="1961" y="1124"/>
                <a:ext cx="174" cy="172"/>
              </a:xfrm>
              <a:prstGeom prst="rect">
                <a:avLst/>
              </a:prstGeom>
              <a:noFill/>
              <a:ln w="9525">
                <a:noFill/>
                <a:miter lim="800000"/>
                <a:headEnd/>
                <a:tailEnd/>
              </a:ln>
            </p:spPr>
          </p:pic>
          <p:sp>
            <p:nvSpPr>
              <p:cNvPr id="338" name="Oval 158"/>
              <p:cNvSpPr>
                <a:spLocks noChangeArrowheads="1"/>
              </p:cNvSpPr>
              <p:nvPr/>
            </p:nvSpPr>
            <p:spPr bwMode="gray">
              <a:xfrm flipH="1">
                <a:off x="1962" y="1124"/>
                <a:ext cx="173" cy="172"/>
              </a:xfrm>
              <a:prstGeom prst="ellipse">
                <a:avLst/>
              </a:prstGeom>
              <a:gradFill rotWithShape="1">
                <a:gsLst>
                  <a:gs pos="0">
                    <a:srgbClr val="808080">
                      <a:gamma/>
                      <a:shade val="46275"/>
                      <a:invGamma/>
                    </a:srgbClr>
                  </a:gs>
                  <a:gs pos="50000">
                    <a:srgbClr val="808080">
                      <a:alpha val="50000"/>
                    </a:srgbClr>
                  </a:gs>
                  <a:gs pos="100000">
                    <a:srgbClr val="808080">
                      <a:gamma/>
                      <a:shade val="46275"/>
                      <a:invGamma/>
                    </a:srgbClr>
                  </a:gs>
                </a:gsLst>
                <a:lin ang="5400000" scaled="1"/>
              </a:gradFill>
              <a:ln w="9525" algn="ctr">
                <a:noFill/>
                <a:round/>
                <a:headEnd/>
                <a:tailEnd/>
              </a:ln>
              <a:effectLst/>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grpSp>
            <p:nvGrpSpPr>
              <p:cNvPr id="50199" name="Group 159"/>
              <p:cNvGrpSpPr>
                <a:grpSpLocks/>
              </p:cNvGrpSpPr>
              <p:nvPr/>
            </p:nvGrpSpPr>
            <p:grpSpPr bwMode="auto">
              <a:xfrm rot="1297425" flipV="1">
                <a:off x="1969" y="1253"/>
                <a:ext cx="150" cy="36"/>
                <a:chOff x="2528" y="1060"/>
                <a:chExt cx="894" cy="236"/>
              </a:xfrm>
            </p:grpSpPr>
            <p:grpSp>
              <p:nvGrpSpPr>
                <p:cNvPr id="50202" name="Group 160"/>
                <p:cNvGrpSpPr>
                  <a:grpSpLocks/>
                </p:cNvGrpSpPr>
                <p:nvPr/>
              </p:nvGrpSpPr>
              <p:grpSpPr bwMode="auto">
                <a:xfrm>
                  <a:off x="2528" y="1060"/>
                  <a:ext cx="742" cy="186"/>
                  <a:chOff x="1565" y="2568"/>
                  <a:chExt cx="1118" cy="279"/>
                </a:xfrm>
              </p:grpSpPr>
              <p:sp>
                <p:nvSpPr>
                  <p:cNvPr id="50208" name="AutoShape 161"/>
                  <p:cNvSpPr>
                    <a:spLocks noChangeArrowheads="1"/>
                  </p:cNvSpPr>
                  <p:nvPr/>
                </p:nvSpPr>
                <p:spPr bwMode="gray">
                  <a:xfrm rot="5263130">
                    <a:off x="1871" y="2269"/>
                    <a:ext cx="227" cy="817"/>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09" name="AutoShape 162"/>
                  <p:cNvSpPr>
                    <a:spLocks noChangeArrowheads="1"/>
                  </p:cNvSpPr>
                  <p:nvPr/>
                </p:nvSpPr>
                <p:spPr bwMode="gray">
                  <a:xfrm rot="6078281">
                    <a:off x="2008" y="2270"/>
                    <a:ext cx="227" cy="817"/>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10" name="AutoShape 163"/>
                  <p:cNvSpPr>
                    <a:spLocks noChangeArrowheads="1"/>
                  </p:cNvSpPr>
                  <p:nvPr/>
                </p:nvSpPr>
                <p:spPr bwMode="gray">
                  <a:xfrm rot="6373927">
                    <a:off x="2085" y="2294"/>
                    <a:ext cx="227" cy="817"/>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11" name="AutoShape 164"/>
                  <p:cNvSpPr>
                    <a:spLocks noChangeArrowheads="1"/>
                  </p:cNvSpPr>
                  <p:nvPr/>
                </p:nvSpPr>
                <p:spPr bwMode="gray">
                  <a:xfrm rot="6906312">
                    <a:off x="2175" y="2321"/>
                    <a:ext cx="227" cy="817"/>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nvGrpSpPr>
                <p:cNvPr id="50203" name="Group 165"/>
                <p:cNvGrpSpPr>
                  <a:grpSpLocks/>
                </p:cNvGrpSpPr>
                <p:nvPr/>
              </p:nvGrpSpPr>
              <p:grpSpPr bwMode="auto">
                <a:xfrm rot="1353540">
                  <a:off x="2680" y="1110"/>
                  <a:ext cx="742" cy="186"/>
                  <a:chOff x="1565" y="2568"/>
                  <a:chExt cx="1118" cy="279"/>
                </a:xfrm>
              </p:grpSpPr>
              <p:sp>
                <p:nvSpPr>
                  <p:cNvPr id="50204" name="AutoShape 166"/>
                  <p:cNvSpPr>
                    <a:spLocks noChangeArrowheads="1"/>
                  </p:cNvSpPr>
                  <p:nvPr/>
                </p:nvSpPr>
                <p:spPr bwMode="gray">
                  <a:xfrm rot="5263130">
                    <a:off x="1868" y="2265"/>
                    <a:ext cx="227" cy="817"/>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05" name="AutoShape 167"/>
                  <p:cNvSpPr>
                    <a:spLocks noChangeArrowheads="1"/>
                  </p:cNvSpPr>
                  <p:nvPr/>
                </p:nvSpPr>
                <p:spPr bwMode="gray">
                  <a:xfrm rot="6078281">
                    <a:off x="2007" y="2267"/>
                    <a:ext cx="227" cy="817"/>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06" name="AutoShape 168"/>
                  <p:cNvSpPr>
                    <a:spLocks noChangeArrowheads="1"/>
                  </p:cNvSpPr>
                  <p:nvPr/>
                </p:nvSpPr>
                <p:spPr bwMode="gray">
                  <a:xfrm rot="6373927">
                    <a:off x="2079" y="2290"/>
                    <a:ext cx="227" cy="817"/>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sp>
                <p:nvSpPr>
                  <p:cNvPr id="50207" name="AutoShape 169"/>
                  <p:cNvSpPr>
                    <a:spLocks noChangeArrowheads="1"/>
                  </p:cNvSpPr>
                  <p:nvPr/>
                </p:nvSpPr>
                <p:spPr bwMode="gray">
                  <a:xfrm rot="6906312">
                    <a:off x="2171" y="2320"/>
                    <a:ext cx="227" cy="817"/>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solidFill>
                        <a:srgbClr val="000000"/>
                      </a:solidFill>
                      <a:latin typeface="Verdana" pitchFamily="34" charset="0"/>
                    </a:endParaRPr>
                  </a:p>
                </p:txBody>
              </p:sp>
            </p:grpSp>
          </p:grpSp>
          <p:sp>
            <p:nvSpPr>
              <p:cNvPr id="50200" name="Arc 170"/>
              <p:cNvSpPr>
                <a:spLocks/>
              </p:cNvSpPr>
              <p:nvPr/>
            </p:nvSpPr>
            <p:spPr bwMode="gray">
              <a:xfrm rot="3847716">
                <a:off x="1948" y="1107"/>
                <a:ext cx="196" cy="204"/>
              </a:xfrm>
              <a:custGeom>
                <a:avLst/>
                <a:gdLst>
                  <a:gd name="T0" fmla="*/ 16 w 43200"/>
                  <a:gd name="T1" fmla="*/ 159 h 43155"/>
                  <a:gd name="T2" fmla="*/ 104 w 43200"/>
                  <a:gd name="T3" fmla="*/ 204 h 43155"/>
                  <a:gd name="T4" fmla="*/ 98 w 43200"/>
                  <a:gd name="T5" fmla="*/ 102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p:spPr>
            <p:txBody>
              <a:bodyPr wrap="none" anchor="ctr"/>
              <a:lstStyle/>
              <a:p>
                <a:endParaRPr lang="zh-CN" altLang="en-US"/>
              </a:p>
            </p:txBody>
          </p:sp>
          <p:pic>
            <p:nvPicPr>
              <p:cNvPr id="50201" name="Picture 171" descr="light_shadow1"/>
              <p:cNvPicPr>
                <a:picLocks noChangeAspect="1" noChangeArrowheads="1"/>
              </p:cNvPicPr>
              <p:nvPr/>
            </p:nvPicPr>
            <p:blipFill>
              <a:blip r:embed="rId5"/>
              <a:srcRect t="23740"/>
              <a:stretch>
                <a:fillRect/>
              </a:stretch>
            </p:blipFill>
            <p:spPr bwMode="gray">
              <a:xfrm rot="2569845" flipH="1">
                <a:off x="2015" y="1139"/>
                <a:ext cx="129" cy="84"/>
              </a:xfrm>
              <a:prstGeom prst="rect">
                <a:avLst/>
              </a:prstGeom>
              <a:noFill/>
              <a:ln w="9525">
                <a:noFill/>
                <a:miter lim="800000"/>
                <a:headEnd/>
                <a:tailEnd/>
              </a:ln>
            </p:spPr>
          </p:pic>
        </p:grpSp>
        <p:sp>
          <p:nvSpPr>
            <p:cNvPr id="50194" name="Rectangle 178"/>
            <p:cNvSpPr>
              <a:spLocks noChangeArrowheads="1"/>
            </p:cNvSpPr>
            <p:nvPr/>
          </p:nvSpPr>
          <p:spPr bwMode="gray">
            <a:xfrm>
              <a:off x="4730750" y="5629275"/>
              <a:ext cx="42863" cy="355600"/>
            </a:xfrm>
            <a:prstGeom prst="rect">
              <a:avLst/>
            </a:prstGeom>
            <a:solidFill>
              <a:srgbClr val="FF9900"/>
            </a:solidFill>
            <a:ln w="9525" algn="ctr">
              <a:noFill/>
              <a:miter lim="800000"/>
              <a:headEnd/>
              <a:tailEnd/>
            </a:ln>
          </p:spPr>
          <p:txBody>
            <a:bodyPr wrap="none" anchor="ctr"/>
            <a:lstStyle/>
            <a:p>
              <a:endParaRPr lang="zh-CN" altLang="en-US">
                <a:solidFill>
                  <a:srgbClr val="000000"/>
                </a:solidFill>
                <a:latin typeface="Verdana" pitchFamily="34" charset="0"/>
              </a:endParaRPr>
            </a:p>
          </p:txBody>
        </p:sp>
      </p:grpSp>
      <p:sp>
        <p:nvSpPr>
          <p:cNvPr id="50180" name="日期占位符 17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48127237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0" y="0"/>
            <a:ext cx="5148064" cy="980728"/>
          </a:xfrm>
        </p:spPr>
        <p:txBody>
          <a:bodyPr>
            <a:normAutofit fontScale="90000"/>
          </a:bodyPr>
          <a:lstStyle/>
          <a:p>
            <a:r>
              <a:rPr lang="zh-CN" altLang="zh-CN" dirty="0" smtClean="0">
                <a:ea typeface="宋体" charset="-122"/>
              </a:rPr>
              <a:t>四、信息技术标准化的发展趋势</a:t>
            </a:r>
          </a:p>
        </p:txBody>
      </p:sp>
      <p:grpSp>
        <p:nvGrpSpPr>
          <p:cNvPr id="2" name="Group 3"/>
          <p:cNvGrpSpPr>
            <a:grpSpLocks/>
          </p:cNvGrpSpPr>
          <p:nvPr/>
        </p:nvGrpSpPr>
        <p:grpSpPr bwMode="auto">
          <a:xfrm>
            <a:off x="1676400" y="1524000"/>
            <a:ext cx="6424613" cy="1301750"/>
            <a:chOff x="912" y="1008"/>
            <a:chExt cx="3984" cy="912"/>
          </a:xfrm>
        </p:grpSpPr>
        <p:sp>
          <p:nvSpPr>
            <p:cNvPr id="4198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51219" name="Group 5"/>
            <p:cNvGrpSpPr>
              <a:grpSpLocks/>
            </p:cNvGrpSpPr>
            <p:nvPr/>
          </p:nvGrpSpPr>
          <p:grpSpPr bwMode="auto">
            <a:xfrm>
              <a:off x="999" y="1092"/>
              <a:ext cx="768" cy="746"/>
              <a:chOff x="999" y="1092"/>
              <a:chExt cx="768" cy="746"/>
            </a:xfrm>
          </p:grpSpPr>
          <p:sp>
            <p:nvSpPr>
              <p:cNvPr id="41990" name="AutoShape 6"/>
              <p:cNvSpPr>
                <a:spLocks noChangeArrowheads="1"/>
              </p:cNvSpPr>
              <p:nvPr/>
            </p:nvSpPr>
            <p:spPr bwMode="gray">
              <a:xfrm>
                <a:off x="999" y="1093"/>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1" name="Freeform 7"/>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2" name="Text Box 8"/>
              <p:cNvSpPr txBox="1">
                <a:spLocks noChangeArrowheads="1"/>
              </p:cNvSpPr>
              <p:nvPr/>
            </p:nvSpPr>
            <p:spPr bwMode="gray">
              <a:xfrm>
                <a:off x="1036" y="1295"/>
                <a:ext cx="678"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1</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51220" name="Text Box 9"/>
            <p:cNvSpPr txBox="1">
              <a:spLocks noChangeArrowheads="1"/>
            </p:cNvSpPr>
            <p:nvPr/>
          </p:nvSpPr>
          <p:spPr bwMode="gray">
            <a:xfrm>
              <a:off x="1872" y="1149"/>
              <a:ext cx="2928" cy="582"/>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标准逐步从技术驱动向市场驱动方向发展</a:t>
              </a:r>
              <a:endParaRPr lang="zh-CN" altLang="en-US" sz="2400" b="1">
                <a:latin typeface="仿宋_GB2312" pitchFamily="49" charset="-122"/>
                <a:ea typeface="仿宋_GB2312" pitchFamily="49" charset="-122"/>
              </a:endParaRPr>
            </a:p>
          </p:txBody>
        </p:sp>
      </p:grpSp>
      <p:grpSp>
        <p:nvGrpSpPr>
          <p:cNvPr id="4" name="Group 10"/>
          <p:cNvGrpSpPr>
            <a:grpSpLocks/>
          </p:cNvGrpSpPr>
          <p:nvPr/>
        </p:nvGrpSpPr>
        <p:grpSpPr bwMode="auto">
          <a:xfrm>
            <a:off x="1676400" y="3054350"/>
            <a:ext cx="6424613" cy="1301750"/>
            <a:chOff x="912" y="2016"/>
            <a:chExt cx="3984" cy="912"/>
          </a:xfrm>
        </p:grpSpPr>
        <p:sp>
          <p:nvSpPr>
            <p:cNvPr id="4199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51213" name="Group 12"/>
            <p:cNvGrpSpPr>
              <a:grpSpLocks/>
            </p:cNvGrpSpPr>
            <p:nvPr/>
          </p:nvGrpSpPr>
          <p:grpSpPr bwMode="auto">
            <a:xfrm>
              <a:off x="999" y="2100"/>
              <a:ext cx="768" cy="746"/>
              <a:chOff x="999" y="2100"/>
              <a:chExt cx="768" cy="746"/>
            </a:xfrm>
          </p:grpSpPr>
          <p:sp>
            <p:nvSpPr>
              <p:cNvPr id="41997" name="AutoShape 13"/>
              <p:cNvSpPr>
                <a:spLocks noChangeArrowheads="1"/>
              </p:cNvSpPr>
              <p:nvPr/>
            </p:nvSpPr>
            <p:spPr bwMode="gray">
              <a:xfrm>
                <a:off x="999" y="2101"/>
                <a:ext cx="769"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Freeform 14"/>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9" name="Text Box 15"/>
              <p:cNvSpPr txBox="1">
                <a:spLocks noChangeArrowheads="1"/>
              </p:cNvSpPr>
              <p:nvPr/>
            </p:nvSpPr>
            <p:spPr bwMode="gray">
              <a:xfrm>
                <a:off x="1036" y="2304"/>
                <a:ext cx="678"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2</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51214" name="Text Box 16"/>
            <p:cNvSpPr txBox="1">
              <a:spLocks noChangeArrowheads="1"/>
            </p:cNvSpPr>
            <p:nvPr/>
          </p:nvSpPr>
          <p:spPr bwMode="gray">
            <a:xfrm>
              <a:off x="1872" y="2141"/>
              <a:ext cx="2928" cy="582"/>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信息技术标准化机构由分散走向联合</a:t>
              </a:r>
              <a:endParaRPr lang="zh-CN" altLang="en-US" b="1">
                <a:latin typeface="仿宋_GB2312" pitchFamily="49" charset="-122"/>
                <a:ea typeface="仿宋_GB2312" pitchFamily="49" charset="-122"/>
              </a:endParaRPr>
            </a:p>
          </p:txBody>
        </p:sp>
      </p:grpSp>
      <p:grpSp>
        <p:nvGrpSpPr>
          <p:cNvPr id="6" name="Group 17"/>
          <p:cNvGrpSpPr>
            <a:grpSpLocks/>
          </p:cNvGrpSpPr>
          <p:nvPr/>
        </p:nvGrpSpPr>
        <p:grpSpPr bwMode="auto">
          <a:xfrm>
            <a:off x="1676400" y="4594225"/>
            <a:ext cx="6351588" cy="1301750"/>
            <a:chOff x="912" y="3036"/>
            <a:chExt cx="3984" cy="912"/>
          </a:xfrm>
        </p:grpSpPr>
        <p:sp>
          <p:nvSpPr>
            <p:cNvPr id="4200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51207" name="Group 19"/>
            <p:cNvGrpSpPr>
              <a:grpSpLocks/>
            </p:cNvGrpSpPr>
            <p:nvPr/>
          </p:nvGrpSpPr>
          <p:grpSpPr bwMode="auto">
            <a:xfrm>
              <a:off x="999" y="3120"/>
              <a:ext cx="768" cy="746"/>
              <a:chOff x="999" y="3120"/>
              <a:chExt cx="768" cy="746"/>
            </a:xfrm>
          </p:grpSpPr>
          <p:sp>
            <p:nvSpPr>
              <p:cNvPr id="42004" name="AutoShape 20"/>
              <p:cNvSpPr>
                <a:spLocks noChangeArrowheads="1"/>
              </p:cNvSpPr>
              <p:nvPr/>
            </p:nvSpPr>
            <p:spPr bwMode="gray">
              <a:xfrm>
                <a:off x="999" y="3121"/>
                <a:ext cx="769"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5" name="Freeform 21"/>
              <p:cNvSpPr>
                <a:spLocks/>
              </p:cNvSpPr>
              <p:nvPr/>
            </p:nvSpPr>
            <p:spPr bwMode="gray">
              <a:xfrm>
                <a:off x="1046"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2006" name="Text Box 22"/>
              <p:cNvSpPr txBox="1">
                <a:spLocks noChangeArrowheads="1"/>
              </p:cNvSpPr>
              <p:nvPr/>
            </p:nvSpPr>
            <p:spPr bwMode="gray">
              <a:xfrm>
                <a:off x="1031" y="3324"/>
                <a:ext cx="686"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3</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51208" name="Text Box 23"/>
            <p:cNvSpPr txBox="1">
              <a:spLocks noChangeArrowheads="1"/>
            </p:cNvSpPr>
            <p:nvPr/>
          </p:nvSpPr>
          <p:spPr bwMode="gray">
            <a:xfrm>
              <a:off x="1825" y="3077"/>
              <a:ext cx="2928" cy="841"/>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信息技术标准化的内容更加广泛，重点更加突出，从</a:t>
              </a:r>
              <a:r>
                <a:rPr lang="en-US" altLang="zh-CN" sz="2400" b="1">
                  <a:latin typeface="仿宋_GB2312" pitchFamily="49" charset="-122"/>
                  <a:ea typeface="仿宋_GB2312" pitchFamily="49" charset="-122"/>
                </a:rPr>
                <a:t>IT</a:t>
              </a:r>
              <a:r>
                <a:rPr lang="zh-CN" altLang="zh-CN" sz="2400" b="1">
                  <a:latin typeface="仿宋_GB2312" pitchFamily="49" charset="-122"/>
                  <a:ea typeface="仿宋_GB2312" pitchFamily="49" charset="-122"/>
                </a:rPr>
                <a:t>技术领域向社会各个领域渗透</a:t>
              </a:r>
              <a:endParaRPr lang="zh-CN" altLang="en-US" sz="2400" b="1">
                <a:latin typeface="仿宋_GB2312" pitchFamily="49" charset="-122"/>
                <a:ea typeface="仿宋_GB2312" pitchFamily="49" charset="-122"/>
              </a:endParaRPr>
            </a:p>
          </p:txBody>
        </p:sp>
      </p:grpSp>
      <p:sp>
        <p:nvSpPr>
          <p:cNvPr id="51205" name="日期占位符 2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68831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0"/>
            <a:ext cx="5076056" cy="980728"/>
          </a:xfrm>
        </p:spPr>
        <p:txBody>
          <a:bodyPr>
            <a:normAutofit fontScale="90000"/>
          </a:bodyPr>
          <a:lstStyle/>
          <a:p>
            <a:r>
              <a:rPr lang="zh-CN" altLang="zh-CN" dirty="0" smtClean="0">
                <a:ea typeface="宋体" charset="-122"/>
              </a:rPr>
              <a:t>第二节</a:t>
            </a:r>
            <a:r>
              <a:rPr lang="en-US" altLang="zh-CN" dirty="0" smtClean="0">
                <a:ea typeface="宋体" charset="-122"/>
              </a:rPr>
              <a:t>  </a:t>
            </a:r>
            <a:r>
              <a:rPr lang="zh-CN" altLang="zh-CN" dirty="0" smtClean="0">
                <a:ea typeface="宋体" charset="-122"/>
              </a:rPr>
              <a:t>国内外信息技术标准化现状</a:t>
            </a:r>
          </a:p>
        </p:txBody>
      </p:sp>
      <p:sp>
        <p:nvSpPr>
          <p:cNvPr id="52226"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52227" name="Group 4"/>
          <p:cNvGrpSpPr>
            <a:grpSpLocks/>
          </p:cNvGrpSpPr>
          <p:nvPr/>
        </p:nvGrpSpPr>
        <p:grpSpPr bwMode="auto">
          <a:xfrm>
            <a:off x="2057400" y="2019300"/>
            <a:ext cx="5114925" cy="457200"/>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52237"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grpSp>
        <p:nvGrpSpPr>
          <p:cNvPr id="52228" name="Group 9"/>
          <p:cNvGrpSpPr>
            <a:grpSpLocks/>
          </p:cNvGrpSpPr>
          <p:nvPr/>
        </p:nvGrpSpPr>
        <p:grpSpPr bwMode="auto">
          <a:xfrm>
            <a:off x="2057400" y="2705100"/>
            <a:ext cx="5114925" cy="457200"/>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52233"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sp>
        <p:nvSpPr>
          <p:cNvPr id="52229" name="Rectangle 29"/>
          <p:cNvSpPr>
            <a:spLocks noChangeArrowheads="1"/>
          </p:cNvSpPr>
          <p:nvPr/>
        </p:nvSpPr>
        <p:spPr bwMode="gray">
          <a:xfrm>
            <a:off x="2555875" y="2060575"/>
            <a:ext cx="4516438" cy="461963"/>
          </a:xfrm>
          <a:prstGeom prst="rect">
            <a:avLst/>
          </a:prstGeom>
          <a:noFill/>
          <a:ln w="9525">
            <a:noFill/>
            <a:miter lim="800000"/>
            <a:headEnd/>
            <a:tailEnd/>
          </a:ln>
        </p:spPr>
        <p:txBody>
          <a:bodyPr wrap="none">
            <a:spAutoFit/>
          </a:bodyPr>
          <a:lstStyle/>
          <a:p>
            <a:r>
              <a:rPr lang="zh-CN" altLang="zh-CN" sz="2400" b="1">
                <a:latin typeface="Verdana" pitchFamily="34" charset="0"/>
              </a:rPr>
              <a:t>一、国外信息技术标准化的现状</a:t>
            </a:r>
            <a:endParaRPr lang="zh-CN" altLang="zh-CN" sz="2400">
              <a:latin typeface="Verdana" pitchFamily="34" charset="0"/>
            </a:endParaRPr>
          </a:p>
        </p:txBody>
      </p:sp>
      <p:sp>
        <p:nvSpPr>
          <p:cNvPr id="52230" name="Rectangle 30"/>
          <p:cNvSpPr>
            <a:spLocks noChangeArrowheads="1"/>
          </p:cNvSpPr>
          <p:nvPr/>
        </p:nvSpPr>
        <p:spPr bwMode="gray">
          <a:xfrm>
            <a:off x="2627313" y="2708275"/>
            <a:ext cx="4516437" cy="461963"/>
          </a:xfrm>
          <a:prstGeom prst="rect">
            <a:avLst/>
          </a:prstGeom>
          <a:noFill/>
          <a:ln w="9525">
            <a:noFill/>
            <a:miter lim="800000"/>
            <a:headEnd/>
            <a:tailEnd/>
          </a:ln>
        </p:spPr>
        <p:txBody>
          <a:bodyPr wrap="none">
            <a:spAutoFit/>
          </a:bodyPr>
          <a:lstStyle/>
          <a:p>
            <a:r>
              <a:rPr lang="zh-CN" altLang="zh-CN" sz="2400" b="1">
                <a:latin typeface="Verdana" pitchFamily="34" charset="0"/>
              </a:rPr>
              <a:t>二、国内信息技术标准化的现状</a:t>
            </a:r>
            <a:endParaRPr lang="zh-CN" altLang="zh-CN" sz="2400">
              <a:latin typeface="Verdana" pitchFamily="34" charset="0"/>
            </a:endParaRPr>
          </a:p>
        </p:txBody>
      </p:sp>
      <p:sp>
        <p:nvSpPr>
          <p:cNvPr id="52231" name="日期占位符 15"/>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57673166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a:xfrm>
            <a:off x="0" y="0"/>
            <a:ext cx="5148064" cy="980728"/>
          </a:xfrm>
        </p:spPr>
        <p:txBody>
          <a:bodyPr>
            <a:normAutofit fontScale="90000"/>
          </a:bodyPr>
          <a:lstStyle/>
          <a:p>
            <a:r>
              <a:rPr lang="zh-CN" altLang="zh-CN" dirty="0" smtClean="0">
                <a:ea typeface="宋体" charset="-122"/>
              </a:rPr>
              <a:t>一、国外信息技术标准化的现状</a:t>
            </a:r>
            <a:endParaRPr lang="zh-CN" altLang="en-US" dirty="0" smtClean="0">
              <a:ea typeface="宋体" charset="-122"/>
            </a:endParaRPr>
          </a:p>
        </p:txBody>
      </p:sp>
      <p:sp>
        <p:nvSpPr>
          <p:cNvPr id="3" name="内容占位符 2"/>
          <p:cNvSpPr>
            <a:spLocks noGrp="1"/>
          </p:cNvSpPr>
          <p:nvPr>
            <p:ph idx="1"/>
          </p:nvPr>
        </p:nvSpPr>
        <p:spPr/>
        <p:txBody>
          <a:bodyPr>
            <a:normAutofit fontScale="92500" lnSpcReduction="20000"/>
          </a:bodyPr>
          <a:lstStyle/>
          <a:p>
            <a:r>
              <a:rPr lang="zh-CN" altLang="zh-CN" sz="2400" smtClean="0">
                <a:ea typeface="宋体" charset="-122"/>
              </a:rPr>
              <a:t>国际组织</a:t>
            </a:r>
          </a:p>
          <a:p>
            <a:pPr>
              <a:spcBef>
                <a:spcPct val="0"/>
              </a:spcBef>
              <a:buFont typeface="Wingdings" pitchFamily="2" charset="2"/>
              <a:buNone/>
            </a:pPr>
            <a:r>
              <a:rPr lang="zh-CN" altLang="zh-CN" sz="2400" smtClean="0">
                <a:latin typeface="仿宋_GB2312" pitchFamily="49" charset="-122"/>
                <a:ea typeface="仿宋_GB2312" pitchFamily="49" charset="-122"/>
              </a:rPr>
              <a:t>国际级标准化组织约</a:t>
            </a:r>
            <a:r>
              <a:rPr lang="en-US" altLang="zh-CN" sz="2400" smtClean="0">
                <a:latin typeface="仿宋_GB2312" pitchFamily="49" charset="-122"/>
                <a:ea typeface="仿宋_GB2312" pitchFamily="49" charset="-122"/>
              </a:rPr>
              <a:t>50</a:t>
            </a:r>
            <a:r>
              <a:rPr lang="zh-CN" altLang="zh-CN" sz="2400" smtClean="0">
                <a:latin typeface="仿宋_GB2312" pitchFamily="49" charset="-122"/>
                <a:ea typeface="仿宋_GB2312" pitchFamily="49" charset="-122"/>
              </a:rPr>
              <a:t>余个，对于信息技术产品和有关服务的标准化组织或机构主要有：国际标准化组织（</a:t>
            </a:r>
            <a:r>
              <a:rPr lang="en-US" altLang="zh-CN" sz="2400" smtClean="0">
                <a:latin typeface="仿宋_GB2312" pitchFamily="49" charset="-122"/>
                <a:ea typeface="仿宋_GB2312" pitchFamily="49" charset="-122"/>
              </a:rPr>
              <a:t>ISO</a:t>
            </a:r>
            <a:r>
              <a:rPr lang="zh-CN" altLang="zh-CN" sz="2400" smtClean="0">
                <a:latin typeface="仿宋_GB2312" pitchFamily="49" charset="-122"/>
                <a:ea typeface="仿宋_GB2312" pitchFamily="49" charset="-122"/>
              </a:rPr>
              <a:t>）、国际电工委员会（</a:t>
            </a:r>
            <a:r>
              <a:rPr lang="en-US" altLang="zh-CN" sz="2400" smtClean="0">
                <a:latin typeface="仿宋_GB2312" pitchFamily="49" charset="-122"/>
                <a:ea typeface="仿宋_GB2312" pitchFamily="49" charset="-122"/>
              </a:rPr>
              <a:t>IEC</a:t>
            </a:r>
            <a:r>
              <a:rPr lang="zh-CN" altLang="zh-CN" sz="2400" smtClean="0">
                <a:latin typeface="仿宋_GB2312" pitchFamily="49" charset="-122"/>
                <a:ea typeface="仿宋_GB2312" pitchFamily="49" charset="-122"/>
              </a:rPr>
              <a:t>）、国际电信联盟（</a:t>
            </a:r>
            <a:r>
              <a:rPr lang="en-US" altLang="zh-CN" sz="2400" smtClean="0">
                <a:latin typeface="仿宋_GB2312" pitchFamily="49" charset="-122"/>
                <a:ea typeface="仿宋_GB2312" pitchFamily="49" charset="-122"/>
              </a:rPr>
              <a:t>ITU</a:t>
            </a:r>
            <a:r>
              <a:rPr lang="zh-CN" altLang="zh-CN" sz="2400" smtClean="0">
                <a:latin typeface="仿宋_GB2312" pitchFamily="49" charset="-122"/>
                <a:ea typeface="仿宋_GB2312" pitchFamily="49" charset="-122"/>
              </a:rPr>
              <a:t>）等，其中全面从事信息技术标准化工作的是</a:t>
            </a:r>
            <a:r>
              <a:rPr lang="en-US" altLang="zh-CN" sz="2400" smtClean="0">
                <a:latin typeface="仿宋_GB2312" pitchFamily="49" charset="-122"/>
                <a:ea typeface="仿宋_GB2312" pitchFamily="49" charset="-122"/>
              </a:rPr>
              <a:t>ISO</a:t>
            </a:r>
            <a:r>
              <a:rPr lang="zh-CN" altLang="zh-CN" sz="2400" smtClean="0">
                <a:latin typeface="仿宋_GB2312" pitchFamily="49" charset="-122"/>
                <a:ea typeface="仿宋_GB2312" pitchFamily="49" charset="-122"/>
              </a:rPr>
              <a:t>。在</a:t>
            </a:r>
            <a:r>
              <a:rPr lang="en-US" altLang="zh-CN" sz="2400" smtClean="0">
                <a:latin typeface="仿宋_GB2312" pitchFamily="49" charset="-122"/>
                <a:ea typeface="仿宋_GB2312" pitchFamily="49" charset="-122"/>
              </a:rPr>
              <a:t>ISO</a:t>
            </a:r>
            <a:r>
              <a:rPr lang="zh-CN" altLang="zh-CN" sz="2400" smtClean="0">
                <a:latin typeface="仿宋_GB2312" pitchFamily="49" charset="-122"/>
                <a:ea typeface="仿宋_GB2312" pitchFamily="49" charset="-122"/>
              </a:rPr>
              <a:t>收到的各种技术文件中有</a:t>
            </a:r>
            <a:r>
              <a:rPr lang="en-US" altLang="zh-CN" sz="2400" smtClean="0">
                <a:latin typeface="仿宋_GB2312" pitchFamily="49" charset="-122"/>
                <a:ea typeface="仿宋_GB2312" pitchFamily="49" charset="-122"/>
              </a:rPr>
              <a:t>1/3</a:t>
            </a:r>
            <a:r>
              <a:rPr lang="zh-CN" altLang="zh-CN" sz="2400" smtClean="0">
                <a:latin typeface="仿宋_GB2312" pitchFamily="49" charset="-122"/>
                <a:ea typeface="仿宋_GB2312" pitchFamily="49" charset="-122"/>
              </a:rPr>
              <a:t>以上是涉及信息技术标准化的。</a:t>
            </a:r>
            <a:r>
              <a:rPr lang="en-US" altLang="zh-CN" sz="2400" smtClean="0">
                <a:latin typeface="仿宋_GB2312" pitchFamily="49" charset="-122"/>
                <a:ea typeface="仿宋_GB2312" pitchFamily="49" charset="-122"/>
              </a:rPr>
              <a:t>IEC</a:t>
            </a:r>
            <a:r>
              <a:rPr lang="zh-CN" altLang="zh-CN" sz="2400" smtClean="0">
                <a:latin typeface="仿宋_GB2312" pitchFamily="49" charset="-122"/>
                <a:ea typeface="仿宋_GB2312" pitchFamily="49" charset="-122"/>
              </a:rPr>
              <a:t>在国际上专门负责有关信息技术设备方面的标准化工作。作为</a:t>
            </a:r>
            <a:r>
              <a:rPr lang="en-US" altLang="zh-CN" sz="2400" smtClean="0">
                <a:latin typeface="仿宋_GB2312" pitchFamily="49" charset="-122"/>
                <a:ea typeface="仿宋_GB2312" pitchFamily="49" charset="-122"/>
              </a:rPr>
              <a:t>ITU</a:t>
            </a:r>
            <a:r>
              <a:rPr lang="zh-CN" altLang="zh-CN" sz="2400" smtClean="0">
                <a:latin typeface="仿宋_GB2312" pitchFamily="49" charset="-122"/>
                <a:ea typeface="仿宋_GB2312" pitchFamily="49" charset="-122"/>
              </a:rPr>
              <a:t>的咨询机构，国际电报电话咨询委员会（</a:t>
            </a:r>
            <a:r>
              <a:rPr lang="en-US" altLang="zh-CN" sz="2400" smtClean="0">
                <a:latin typeface="仿宋_GB2312" pitchFamily="49" charset="-122"/>
                <a:ea typeface="仿宋_GB2312" pitchFamily="49" charset="-122"/>
              </a:rPr>
              <a:t>CCITT</a:t>
            </a:r>
            <a:r>
              <a:rPr lang="zh-CN" altLang="zh-CN" sz="2400" smtClean="0">
                <a:latin typeface="仿宋_GB2312" pitchFamily="49" charset="-122"/>
                <a:ea typeface="仿宋_GB2312" pitchFamily="49" charset="-122"/>
              </a:rPr>
              <a:t>）是专门从事研制数据通信和通信网络方面国际标准的组织，主要工作就是制定国际数据通信网、电话、电报通信网、终端设备数字网的电子通信技术规范和标准。</a:t>
            </a:r>
          </a:p>
          <a:p>
            <a:endParaRPr lang="zh-CN" altLang="en-US" sz="2400" smtClean="0">
              <a:latin typeface="仿宋_GB2312" pitchFamily="49" charset="-122"/>
              <a:ea typeface="仿宋_GB2312" pitchFamily="49" charset="-122"/>
            </a:endParaRPr>
          </a:p>
        </p:txBody>
      </p:sp>
      <p:sp>
        <p:nvSpPr>
          <p:cNvPr id="5325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02800003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p:nvPr>
        </p:nvSpPr>
        <p:spPr>
          <a:xfrm>
            <a:off x="1" y="0"/>
            <a:ext cx="5148064" cy="980728"/>
          </a:xfrm>
        </p:spPr>
        <p:txBody>
          <a:bodyPr>
            <a:normAutofit fontScale="90000"/>
          </a:bodyPr>
          <a:lstStyle/>
          <a:p>
            <a:r>
              <a:rPr lang="zh-CN" altLang="zh-CN" dirty="0" smtClean="0">
                <a:ea typeface="宋体" charset="-122"/>
              </a:rPr>
              <a:t>一、国外信息技术标准化的现状</a:t>
            </a:r>
            <a:endParaRPr lang="zh-CN" altLang="en-US" dirty="0" smtClean="0">
              <a:ea typeface="宋体" charset="-122"/>
            </a:endParaRPr>
          </a:p>
        </p:txBody>
      </p:sp>
      <p:sp>
        <p:nvSpPr>
          <p:cNvPr id="3" name="内容占位符 2"/>
          <p:cNvSpPr>
            <a:spLocks noGrp="1"/>
          </p:cNvSpPr>
          <p:nvPr>
            <p:ph idx="1"/>
          </p:nvPr>
        </p:nvSpPr>
        <p:spPr/>
        <p:txBody>
          <a:bodyPr/>
          <a:lstStyle/>
          <a:p>
            <a:r>
              <a:rPr lang="zh-CN" altLang="en-US" smtClean="0">
                <a:ea typeface="宋体" charset="-122"/>
              </a:rPr>
              <a:t>美国</a:t>
            </a:r>
            <a:endParaRPr lang="en-US" altLang="zh-CN" smtClean="0">
              <a:ea typeface="宋体" charset="-122"/>
            </a:endParaRPr>
          </a:p>
          <a:p>
            <a:pPr>
              <a:spcBef>
                <a:spcPct val="0"/>
              </a:spcBef>
              <a:buFont typeface="Wingdings" pitchFamily="2" charset="2"/>
              <a:buNone/>
            </a:pPr>
            <a:r>
              <a:rPr lang="zh-CN" altLang="zh-CN" smtClean="0">
                <a:latin typeface="仿宋_GB2312" pitchFamily="49" charset="-122"/>
                <a:ea typeface="仿宋_GB2312" pitchFamily="49" charset="-122"/>
              </a:rPr>
              <a:t>美国非常重视信息技术标准化工作</a:t>
            </a:r>
            <a:r>
              <a:rPr lang="zh-CN" altLang="en-US" smtClean="0">
                <a:latin typeface="仿宋_GB2312" pitchFamily="49" charset="-122"/>
                <a:ea typeface="仿宋_GB2312" pitchFamily="49" charset="-122"/>
              </a:rPr>
              <a:t>。</a:t>
            </a:r>
            <a:r>
              <a:rPr lang="zh-CN" altLang="zh-CN" smtClean="0">
                <a:latin typeface="仿宋_GB2312" pitchFamily="49" charset="-122"/>
                <a:ea typeface="仿宋_GB2312" pitchFamily="49" charset="-122"/>
              </a:rPr>
              <a:t>在硬件方面</a:t>
            </a:r>
            <a:r>
              <a:rPr lang="zh-CN" altLang="en-US" smtClean="0">
                <a:latin typeface="仿宋_GB2312" pitchFamily="49" charset="-122"/>
                <a:ea typeface="仿宋_GB2312" pitchFamily="49" charset="-122"/>
              </a:rPr>
              <a:t>、</a:t>
            </a:r>
            <a:r>
              <a:rPr lang="zh-CN" altLang="zh-CN" smtClean="0">
                <a:latin typeface="仿宋_GB2312" pitchFamily="49" charset="-122"/>
                <a:ea typeface="仿宋_GB2312" pitchFamily="49" charset="-122"/>
              </a:rPr>
              <a:t>软件方面</a:t>
            </a:r>
            <a:r>
              <a:rPr lang="zh-CN" altLang="en-US" smtClean="0">
                <a:latin typeface="仿宋_GB2312" pitchFamily="49" charset="-122"/>
                <a:ea typeface="仿宋_GB2312" pitchFamily="49" charset="-122"/>
              </a:rPr>
              <a:t>、</a:t>
            </a:r>
            <a:r>
              <a:rPr lang="zh-CN" altLang="zh-CN" smtClean="0">
                <a:latin typeface="仿宋_GB2312" pitchFamily="49" charset="-122"/>
                <a:ea typeface="仿宋_GB2312" pitchFamily="49" charset="-122"/>
              </a:rPr>
              <a:t>数据方面</a:t>
            </a:r>
            <a:r>
              <a:rPr lang="zh-CN" altLang="en-US" smtClean="0">
                <a:latin typeface="仿宋_GB2312" pitchFamily="49" charset="-122"/>
                <a:ea typeface="仿宋_GB2312" pitchFamily="49" charset="-122"/>
              </a:rPr>
              <a:t>、</a:t>
            </a:r>
            <a:r>
              <a:rPr lang="zh-CN" altLang="zh-CN" smtClean="0">
                <a:latin typeface="仿宋_GB2312" pitchFamily="49" charset="-122"/>
                <a:ea typeface="仿宋_GB2312" pitchFamily="49" charset="-122"/>
              </a:rPr>
              <a:t>自动化数据处理操作方面</a:t>
            </a:r>
            <a:r>
              <a:rPr lang="zh-CN" altLang="en-US" smtClean="0">
                <a:latin typeface="仿宋_GB2312" pitchFamily="49" charset="-122"/>
                <a:ea typeface="仿宋_GB2312" pitchFamily="49" charset="-122"/>
              </a:rPr>
              <a:t>、都有</a:t>
            </a:r>
            <a:r>
              <a:rPr lang="zh-CN" altLang="zh-CN" smtClean="0">
                <a:latin typeface="仿宋_GB2312" pitchFamily="49" charset="-122"/>
                <a:ea typeface="仿宋_GB2312" pitchFamily="49" charset="-122"/>
              </a:rPr>
              <a:t>制定的信息技术标准化规范和指南</a:t>
            </a:r>
            <a:r>
              <a:rPr lang="zh-CN" altLang="en-US" smtClean="0">
                <a:latin typeface="仿宋_GB2312" pitchFamily="49" charset="-122"/>
                <a:ea typeface="仿宋_GB2312" pitchFamily="49" charset="-122"/>
              </a:rPr>
              <a:t>。</a:t>
            </a:r>
            <a:endParaRPr lang="en-US" altLang="zh-CN" smtClean="0">
              <a:latin typeface="仿宋_GB2312" pitchFamily="49" charset="-122"/>
              <a:ea typeface="仿宋_GB2312" pitchFamily="49" charset="-122"/>
            </a:endParaRPr>
          </a:p>
          <a:p>
            <a:pPr>
              <a:spcBef>
                <a:spcPct val="0"/>
              </a:spcBef>
              <a:buFont typeface="Wingdings" pitchFamily="2" charset="2"/>
              <a:buNone/>
            </a:pPr>
            <a:endParaRPr lang="zh-CN" altLang="zh-CN" smtClean="0">
              <a:latin typeface="仿宋_GB2312" pitchFamily="49" charset="-122"/>
              <a:ea typeface="仿宋_GB2312" pitchFamily="49" charset="-122"/>
            </a:endParaRPr>
          </a:p>
          <a:p>
            <a:pPr>
              <a:spcBef>
                <a:spcPct val="0"/>
              </a:spcBef>
              <a:buFont typeface="Wingdings" pitchFamily="2" charset="2"/>
              <a:buNone/>
            </a:pPr>
            <a:r>
              <a:rPr lang="zh-CN" altLang="zh-CN" smtClean="0">
                <a:latin typeface="仿宋_GB2312" pitchFamily="49" charset="-122"/>
                <a:ea typeface="仿宋_GB2312" pitchFamily="49" charset="-122"/>
              </a:rPr>
              <a:t>美国已陆续制定了千余项信息技术标准、规范和指南，其中有</a:t>
            </a:r>
            <a:r>
              <a:rPr lang="en-US" altLang="zh-CN" smtClean="0">
                <a:latin typeface="仿宋_GB2312" pitchFamily="49" charset="-122"/>
                <a:ea typeface="仿宋_GB2312" pitchFamily="49" charset="-122"/>
              </a:rPr>
              <a:t>80%</a:t>
            </a:r>
            <a:r>
              <a:rPr lang="zh-CN" altLang="zh-CN" smtClean="0">
                <a:latin typeface="仿宋_GB2312" pitchFamily="49" charset="-122"/>
                <a:ea typeface="仿宋_GB2312" pitchFamily="49" charset="-122"/>
              </a:rPr>
              <a:t>的标准直接采用了</a:t>
            </a:r>
            <a:r>
              <a:rPr lang="en-US" altLang="zh-CN" smtClean="0">
                <a:latin typeface="仿宋_GB2312" pitchFamily="49" charset="-122"/>
                <a:ea typeface="仿宋_GB2312" pitchFamily="49" charset="-122"/>
              </a:rPr>
              <a:t>ISO</a:t>
            </a:r>
            <a:r>
              <a:rPr lang="zh-CN" altLang="zh-CN" smtClean="0">
                <a:latin typeface="仿宋_GB2312" pitchFamily="49" charset="-122"/>
                <a:ea typeface="仿宋_GB2312" pitchFamily="49" charset="-122"/>
              </a:rPr>
              <a:t>标准。</a:t>
            </a:r>
          </a:p>
          <a:p>
            <a:pPr>
              <a:spcBef>
                <a:spcPct val="0"/>
              </a:spcBef>
              <a:buFont typeface="Wingdings" pitchFamily="2" charset="2"/>
              <a:buNone/>
            </a:pPr>
            <a:endParaRPr lang="zh-CN" altLang="en-US" sz="2400" smtClean="0">
              <a:latin typeface="仿宋_GB2312" pitchFamily="49" charset="-122"/>
              <a:ea typeface="仿宋_GB2312" pitchFamily="49" charset="-122"/>
            </a:endParaRPr>
          </a:p>
        </p:txBody>
      </p:sp>
      <p:sp>
        <p:nvSpPr>
          <p:cNvPr id="5427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405472709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a:xfrm>
            <a:off x="0" y="0"/>
            <a:ext cx="5076056" cy="980728"/>
          </a:xfrm>
        </p:spPr>
        <p:txBody>
          <a:bodyPr>
            <a:normAutofit fontScale="90000"/>
          </a:bodyPr>
          <a:lstStyle/>
          <a:p>
            <a:r>
              <a:rPr lang="zh-CN" altLang="zh-CN" dirty="0" smtClean="0">
                <a:ea typeface="宋体" charset="-122"/>
              </a:rPr>
              <a:t>一、国外信息技术标准化的现状</a:t>
            </a:r>
            <a:endParaRPr lang="zh-CN" altLang="en-US" dirty="0" smtClean="0">
              <a:ea typeface="宋体" charset="-122"/>
            </a:endParaRPr>
          </a:p>
        </p:txBody>
      </p:sp>
      <p:sp>
        <p:nvSpPr>
          <p:cNvPr id="3" name="内容占位符 2"/>
          <p:cNvSpPr>
            <a:spLocks noGrp="1"/>
          </p:cNvSpPr>
          <p:nvPr>
            <p:ph idx="1"/>
          </p:nvPr>
        </p:nvSpPr>
        <p:spPr/>
        <p:txBody>
          <a:bodyPr>
            <a:normAutofit fontScale="85000" lnSpcReduction="10000"/>
          </a:bodyPr>
          <a:lstStyle/>
          <a:p>
            <a:r>
              <a:rPr lang="zh-CN" altLang="en-US" smtClean="0">
                <a:ea typeface="宋体" charset="-122"/>
              </a:rPr>
              <a:t>日本</a:t>
            </a:r>
            <a:endParaRPr lang="en-US" altLang="zh-CN" smtClean="0">
              <a:ea typeface="宋体" charset="-122"/>
            </a:endParaRPr>
          </a:p>
          <a:p>
            <a:pPr>
              <a:spcBef>
                <a:spcPct val="0"/>
              </a:spcBef>
              <a:buFont typeface="Wingdings" pitchFamily="2" charset="2"/>
              <a:buNone/>
            </a:pPr>
            <a:r>
              <a:rPr lang="en-US" altLang="zh-CN" sz="2400" smtClean="0">
                <a:latin typeface="仿宋_GB2312" pitchFamily="49" charset="-122"/>
                <a:ea typeface="仿宋_GB2312" pitchFamily="49" charset="-122"/>
              </a:rPr>
              <a:t>    </a:t>
            </a:r>
            <a:r>
              <a:rPr lang="zh-CN" altLang="zh-CN" sz="2400" smtClean="0">
                <a:latin typeface="仿宋_GB2312" pitchFamily="49" charset="-122"/>
                <a:ea typeface="仿宋_GB2312" pitchFamily="49" charset="-122"/>
              </a:rPr>
              <a:t>日本政府非常重视信息技术标准化的贯彻实施，并将信息技术标准化作为信息技术发展的基本前提。日本特别重视跟踪国际信息技术标准化发展的动向，如与</a:t>
            </a:r>
            <a:r>
              <a:rPr lang="en-US" altLang="zh-CN" sz="2400" smtClean="0">
                <a:latin typeface="仿宋_GB2312" pitchFamily="49" charset="-122"/>
                <a:ea typeface="仿宋_GB2312" pitchFamily="49" charset="-122"/>
              </a:rPr>
              <a:t>ISO</a:t>
            </a:r>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IEC</a:t>
            </a:r>
            <a:r>
              <a:rPr lang="zh-CN" altLang="zh-CN" sz="2400" smtClean="0">
                <a:latin typeface="仿宋_GB2312" pitchFamily="49" charset="-122"/>
                <a:ea typeface="仿宋_GB2312" pitchFamily="49" charset="-122"/>
              </a:rPr>
              <a:t>等国际组织保持联系；与美国在信息技术标准化领域的联系与合作，成立了日美信息技术标准化协作委员会，并在</a:t>
            </a:r>
            <a:r>
              <a:rPr lang="en-US" altLang="zh-CN" sz="2400" smtClean="0">
                <a:latin typeface="仿宋_GB2312" pitchFamily="49" charset="-122"/>
                <a:ea typeface="仿宋_GB2312" pitchFamily="49" charset="-122"/>
              </a:rPr>
              <a:t>JIS</a:t>
            </a:r>
            <a:r>
              <a:rPr lang="zh-CN" altLang="zh-CN" sz="2400" smtClean="0">
                <a:latin typeface="仿宋_GB2312" pitchFamily="49" charset="-122"/>
                <a:ea typeface="仿宋_GB2312" pitchFamily="49" charset="-122"/>
              </a:rPr>
              <a:t>标准系列中增加了一个新类别</a:t>
            </a:r>
            <a:r>
              <a:rPr lang="en-US" altLang="zh-CN" sz="2400" smtClean="0">
                <a:latin typeface="仿宋_GB2312" pitchFamily="49" charset="-122"/>
                <a:ea typeface="仿宋_GB2312" pitchFamily="49" charset="-122"/>
              </a:rPr>
              <a:t>——</a:t>
            </a:r>
            <a:r>
              <a:rPr lang="zh-CN" altLang="zh-CN" sz="2400" smtClean="0">
                <a:latin typeface="仿宋_GB2312" pitchFamily="49" charset="-122"/>
                <a:ea typeface="仿宋_GB2312" pitchFamily="49" charset="-122"/>
              </a:rPr>
              <a:t>信息类。同时在日本标准化协会</a:t>
            </a:r>
            <a:r>
              <a:rPr lang="en-US" altLang="zh-CN" sz="2400" smtClean="0">
                <a:latin typeface="仿宋_GB2312" pitchFamily="49" charset="-122"/>
                <a:ea typeface="仿宋_GB2312" pitchFamily="49" charset="-122"/>
              </a:rPr>
              <a:t>JSA</a:t>
            </a:r>
            <a:r>
              <a:rPr lang="zh-CN" altLang="zh-CN" sz="2400" smtClean="0">
                <a:latin typeface="仿宋_GB2312" pitchFamily="49" charset="-122"/>
                <a:ea typeface="仿宋_GB2312" pitchFamily="49" charset="-122"/>
              </a:rPr>
              <a:t>中设立一个专门研究信息技术标准化的机构</a:t>
            </a:r>
            <a:r>
              <a:rPr lang="en-US" altLang="zh-CN" sz="2400" smtClean="0">
                <a:latin typeface="仿宋_GB2312" pitchFamily="49" charset="-122"/>
                <a:ea typeface="仿宋_GB2312" pitchFamily="49" charset="-122"/>
              </a:rPr>
              <a:t>——</a:t>
            </a:r>
            <a:r>
              <a:rPr lang="zh-CN" altLang="zh-CN" sz="2400" smtClean="0">
                <a:latin typeface="仿宋_GB2312" pitchFamily="49" charset="-122"/>
                <a:ea typeface="仿宋_GB2312" pitchFamily="49" charset="-122"/>
              </a:rPr>
              <a:t>信息技术标准化研究中心，对有关网络技术、光电技术、多媒体、软件等系列进行标准化研究。</a:t>
            </a:r>
            <a:endParaRPr lang="en-US" altLang="zh-CN" sz="2400" smtClean="0">
              <a:latin typeface="仿宋_GB2312" pitchFamily="49" charset="-122"/>
              <a:ea typeface="仿宋_GB2312" pitchFamily="49" charset="-122"/>
            </a:endParaRPr>
          </a:p>
          <a:p>
            <a:pPr>
              <a:spcBef>
                <a:spcPct val="0"/>
              </a:spcBef>
              <a:buFont typeface="Wingdings" pitchFamily="2" charset="2"/>
              <a:buNone/>
            </a:pPr>
            <a:r>
              <a:rPr lang="en-US" altLang="zh-CN" sz="2400" smtClean="0">
                <a:latin typeface="仿宋_GB2312" pitchFamily="49" charset="-122"/>
                <a:ea typeface="仿宋_GB2312" pitchFamily="49" charset="-122"/>
              </a:rPr>
              <a:t>    </a:t>
            </a:r>
            <a:r>
              <a:rPr lang="zh-CN" altLang="zh-CN" sz="2400" smtClean="0">
                <a:latin typeface="仿宋_GB2312" pitchFamily="49" charset="-122"/>
                <a:ea typeface="仿宋_GB2312" pitchFamily="49" charset="-122"/>
              </a:rPr>
              <a:t>日本已经制定出名词术语、字符集和编码、文字识别、输入和输出媒体、数据通信和数据代码等信息技术标准。</a:t>
            </a:r>
            <a:endParaRPr lang="zh-CN" altLang="en-US" sz="2400" smtClean="0">
              <a:latin typeface="仿宋_GB2312" pitchFamily="49" charset="-122"/>
              <a:ea typeface="仿宋_GB2312" pitchFamily="49" charset="-122"/>
            </a:endParaRPr>
          </a:p>
        </p:txBody>
      </p:sp>
      <p:sp>
        <p:nvSpPr>
          <p:cNvPr id="5529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48353982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5077591" cy="908720"/>
          </a:xfrm>
        </p:spPr>
        <p:txBody>
          <a:bodyPr>
            <a:noAutofit/>
          </a:bodyPr>
          <a:lstStyle/>
          <a:p>
            <a:pPr algn="l"/>
            <a:r>
              <a:rPr lang="zh-CN" altLang="zh-CN" sz="3600" dirty="0" smtClean="0">
                <a:ea typeface="宋体" charset="-122"/>
              </a:rPr>
              <a:t>二、国内信息技术标准化的现状</a:t>
            </a:r>
            <a:endParaRPr lang="zh-CN" altLang="en-US" sz="3600" dirty="0" smtClean="0">
              <a:ea typeface="宋体" charset="-122"/>
            </a:endParaRPr>
          </a:p>
        </p:txBody>
      </p:sp>
      <p:sp>
        <p:nvSpPr>
          <p:cNvPr id="56322" name="AutoShape 3"/>
          <p:cNvSpPr>
            <a:spLocks noChangeArrowheads="1"/>
          </p:cNvSpPr>
          <p:nvPr/>
        </p:nvSpPr>
        <p:spPr bwMode="auto">
          <a:xfrm>
            <a:off x="6151563" y="3433763"/>
            <a:ext cx="1733550" cy="273208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56323" name="AutoShape 4"/>
          <p:cNvSpPr>
            <a:spLocks noChangeArrowheads="1"/>
          </p:cNvSpPr>
          <p:nvPr/>
        </p:nvSpPr>
        <p:spPr bwMode="auto">
          <a:xfrm>
            <a:off x="4456113" y="3433763"/>
            <a:ext cx="1611312" cy="273843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56324" name="AutoShape 5"/>
          <p:cNvSpPr>
            <a:spLocks noChangeArrowheads="1"/>
          </p:cNvSpPr>
          <p:nvPr/>
        </p:nvSpPr>
        <p:spPr bwMode="auto">
          <a:xfrm>
            <a:off x="2773363" y="3433763"/>
            <a:ext cx="1563687" cy="273843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56325" name="AutoShape 6"/>
          <p:cNvSpPr>
            <a:spLocks noChangeArrowheads="1"/>
          </p:cNvSpPr>
          <p:nvPr/>
        </p:nvSpPr>
        <p:spPr bwMode="auto">
          <a:xfrm>
            <a:off x="1066800" y="3433763"/>
            <a:ext cx="1620838" cy="273843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grpSp>
        <p:nvGrpSpPr>
          <p:cNvPr id="56326" name="Group 7"/>
          <p:cNvGrpSpPr>
            <a:grpSpLocks/>
          </p:cNvGrpSpPr>
          <p:nvPr/>
        </p:nvGrpSpPr>
        <p:grpSpPr bwMode="auto">
          <a:xfrm>
            <a:off x="1331913" y="2060575"/>
            <a:ext cx="5895975" cy="936625"/>
            <a:chOff x="624" y="1152"/>
            <a:chExt cx="4080" cy="720"/>
          </a:xfrm>
        </p:grpSpPr>
        <p:sp>
          <p:nvSpPr>
            <p:cNvPr id="45064"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56337" name="Group 9"/>
            <p:cNvGrpSpPr>
              <a:grpSpLocks/>
            </p:cNvGrpSpPr>
            <p:nvPr/>
          </p:nvGrpSpPr>
          <p:grpSpPr bwMode="auto">
            <a:xfrm>
              <a:off x="1296" y="1296"/>
              <a:ext cx="624" cy="96"/>
              <a:chOff x="2003" y="3439"/>
              <a:chExt cx="468" cy="244"/>
            </a:xfrm>
          </p:grpSpPr>
          <p:sp>
            <p:nvSpPr>
              <p:cNvPr id="56351"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56352"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5068" name="Oval 12"/>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5069"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56338"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a:latin typeface="Verdana" pitchFamily="34" charset="0"/>
              </a:endParaRPr>
            </a:p>
          </p:txBody>
        </p:sp>
        <p:grpSp>
          <p:nvGrpSpPr>
            <p:cNvPr id="56339" name="Group 15"/>
            <p:cNvGrpSpPr>
              <a:grpSpLocks/>
            </p:cNvGrpSpPr>
            <p:nvPr/>
          </p:nvGrpSpPr>
          <p:grpSpPr bwMode="auto">
            <a:xfrm>
              <a:off x="2448" y="1296"/>
              <a:ext cx="624" cy="96"/>
              <a:chOff x="2003" y="3439"/>
              <a:chExt cx="468" cy="244"/>
            </a:xfrm>
          </p:grpSpPr>
          <p:sp>
            <p:nvSpPr>
              <p:cNvPr id="56347"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56348"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5074" name="Oval 18"/>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5075"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5076" name="Rectangle 20"/>
            <p:cNvSpPr>
              <a:spLocks noChangeArrowheads="1"/>
            </p:cNvSpPr>
            <p:nvPr/>
          </p:nvSpPr>
          <p:spPr bwMode="gray">
            <a:xfrm rot="3419336">
              <a:off x="2880" y="1153"/>
              <a:ext cx="672" cy="671"/>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56341" name="Group 21"/>
            <p:cNvGrpSpPr>
              <a:grpSpLocks/>
            </p:cNvGrpSpPr>
            <p:nvPr/>
          </p:nvGrpSpPr>
          <p:grpSpPr bwMode="auto">
            <a:xfrm>
              <a:off x="3600" y="1296"/>
              <a:ext cx="816" cy="96"/>
              <a:chOff x="2003" y="3439"/>
              <a:chExt cx="468" cy="244"/>
            </a:xfrm>
          </p:grpSpPr>
          <p:sp>
            <p:nvSpPr>
              <p:cNvPr id="56343"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56344"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5080" name="Oval 24"/>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5081" name="Oval 25"/>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56342"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a:latin typeface="Verdana" pitchFamily="34" charset="0"/>
              </a:endParaRPr>
            </a:p>
          </p:txBody>
        </p:sp>
      </p:grpSp>
      <p:sp>
        <p:nvSpPr>
          <p:cNvPr id="56327" name="Rectangle 27"/>
          <p:cNvSpPr>
            <a:spLocks noChangeArrowheads="1"/>
          </p:cNvSpPr>
          <p:nvPr/>
        </p:nvSpPr>
        <p:spPr bwMode="gray">
          <a:xfrm>
            <a:off x="1331913" y="2276475"/>
            <a:ext cx="1116012" cy="461963"/>
          </a:xfrm>
          <a:prstGeom prst="rect">
            <a:avLst/>
          </a:prstGeom>
          <a:noFill/>
          <a:ln w="9525">
            <a:noFill/>
            <a:miter lim="800000"/>
            <a:headEnd/>
            <a:tailEnd/>
          </a:ln>
        </p:spPr>
        <p:txBody>
          <a:bodyPr wrap="none">
            <a:spAutoFit/>
          </a:bodyPr>
          <a:lstStyle/>
          <a:p>
            <a:r>
              <a:rPr lang="en-US" altLang="zh-CN" sz="2400" b="1">
                <a:solidFill>
                  <a:schemeClr val="bg1"/>
                </a:solidFill>
                <a:latin typeface="仿宋_GB2312" pitchFamily="49" charset="-122"/>
                <a:ea typeface="仿宋_GB2312" pitchFamily="49" charset="-122"/>
              </a:rPr>
              <a:t>1983</a:t>
            </a:r>
            <a:r>
              <a:rPr lang="zh-CN" altLang="en-US" sz="2400" b="1">
                <a:solidFill>
                  <a:schemeClr val="bg1"/>
                </a:solidFill>
                <a:latin typeface="仿宋_GB2312" pitchFamily="49" charset="-122"/>
                <a:ea typeface="仿宋_GB2312" pitchFamily="49" charset="-122"/>
              </a:rPr>
              <a:t>年</a:t>
            </a:r>
          </a:p>
        </p:txBody>
      </p:sp>
      <p:sp>
        <p:nvSpPr>
          <p:cNvPr id="56328" name="Rectangle 28"/>
          <p:cNvSpPr>
            <a:spLocks noChangeArrowheads="1"/>
          </p:cNvSpPr>
          <p:nvPr/>
        </p:nvSpPr>
        <p:spPr bwMode="gray">
          <a:xfrm>
            <a:off x="2987675" y="2276475"/>
            <a:ext cx="1116013" cy="461963"/>
          </a:xfrm>
          <a:prstGeom prst="rect">
            <a:avLst/>
          </a:prstGeom>
          <a:noFill/>
          <a:ln w="9525">
            <a:noFill/>
            <a:miter lim="800000"/>
            <a:headEnd/>
            <a:tailEnd/>
          </a:ln>
        </p:spPr>
        <p:txBody>
          <a:bodyPr wrap="none">
            <a:spAutoFit/>
          </a:bodyPr>
          <a:lstStyle/>
          <a:p>
            <a:r>
              <a:rPr lang="en-US" altLang="zh-CN" sz="2400" b="1">
                <a:solidFill>
                  <a:schemeClr val="bg1"/>
                </a:solidFill>
                <a:latin typeface="仿宋_GB2312" pitchFamily="49" charset="-122"/>
                <a:ea typeface="仿宋_GB2312" pitchFamily="49" charset="-122"/>
              </a:rPr>
              <a:t>1986</a:t>
            </a:r>
            <a:r>
              <a:rPr lang="zh-CN" altLang="en-US" sz="2400" b="1">
                <a:solidFill>
                  <a:schemeClr val="bg1"/>
                </a:solidFill>
                <a:latin typeface="仿宋_GB2312" pitchFamily="49" charset="-122"/>
                <a:ea typeface="仿宋_GB2312" pitchFamily="49" charset="-122"/>
              </a:rPr>
              <a:t>年</a:t>
            </a:r>
          </a:p>
        </p:txBody>
      </p:sp>
      <p:sp>
        <p:nvSpPr>
          <p:cNvPr id="56329" name="Rectangle 29"/>
          <p:cNvSpPr>
            <a:spLocks noChangeArrowheads="1"/>
          </p:cNvSpPr>
          <p:nvPr/>
        </p:nvSpPr>
        <p:spPr bwMode="gray">
          <a:xfrm>
            <a:off x="4500563" y="2276475"/>
            <a:ext cx="1414462" cy="461963"/>
          </a:xfrm>
          <a:prstGeom prst="rect">
            <a:avLst/>
          </a:prstGeom>
          <a:noFill/>
          <a:ln w="9525">
            <a:noFill/>
            <a:miter lim="800000"/>
            <a:headEnd/>
            <a:tailEnd/>
          </a:ln>
        </p:spPr>
        <p:txBody>
          <a:bodyPr wrap="none">
            <a:spAutoFit/>
          </a:bodyPr>
          <a:lstStyle/>
          <a:p>
            <a:r>
              <a:rPr lang="en-US" altLang="zh-CN" sz="2400" b="1">
                <a:solidFill>
                  <a:schemeClr val="bg1"/>
                </a:solidFill>
                <a:latin typeface="仿宋_GB2312" pitchFamily="49" charset="-122"/>
                <a:ea typeface="仿宋_GB2312" pitchFamily="49" charset="-122"/>
              </a:rPr>
              <a:t>21</a:t>
            </a:r>
            <a:r>
              <a:rPr lang="zh-CN" altLang="zh-CN" sz="2400" b="1">
                <a:solidFill>
                  <a:schemeClr val="bg1"/>
                </a:solidFill>
                <a:latin typeface="仿宋_GB2312" pitchFamily="49" charset="-122"/>
                <a:ea typeface="仿宋_GB2312" pitchFamily="49" charset="-122"/>
              </a:rPr>
              <a:t>世纪后</a:t>
            </a:r>
            <a:endParaRPr lang="zh-CN" altLang="en-US" sz="2400" b="1">
              <a:solidFill>
                <a:schemeClr val="bg1"/>
              </a:solidFill>
              <a:latin typeface="仿宋_GB2312" pitchFamily="49" charset="-122"/>
              <a:ea typeface="仿宋_GB2312" pitchFamily="49" charset="-122"/>
            </a:endParaRPr>
          </a:p>
        </p:txBody>
      </p:sp>
      <p:sp>
        <p:nvSpPr>
          <p:cNvPr id="56330" name="Rectangle 30"/>
          <p:cNvSpPr>
            <a:spLocks noChangeArrowheads="1"/>
          </p:cNvSpPr>
          <p:nvPr/>
        </p:nvSpPr>
        <p:spPr bwMode="gray">
          <a:xfrm>
            <a:off x="6227763" y="2205038"/>
            <a:ext cx="1108075" cy="461962"/>
          </a:xfrm>
          <a:prstGeom prst="rect">
            <a:avLst/>
          </a:prstGeom>
          <a:noFill/>
          <a:ln w="9525">
            <a:noFill/>
            <a:miter lim="800000"/>
            <a:headEnd/>
            <a:tailEnd/>
          </a:ln>
        </p:spPr>
        <p:txBody>
          <a:bodyPr wrap="none">
            <a:spAutoFit/>
          </a:bodyPr>
          <a:lstStyle/>
          <a:p>
            <a:r>
              <a:rPr lang="en-US" altLang="zh-CN" sz="2400" b="1">
                <a:solidFill>
                  <a:schemeClr val="bg1"/>
                </a:solidFill>
                <a:latin typeface="仿宋_GB2312" pitchFamily="49" charset="-122"/>
                <a:ea typeface="仿宋_GB2312" pitchFamily="49" charset="-122"/>
              </a:rPr>
              <a:t>2010</a:t>
            </a:r>
            <a:r>
              <a:rPr lang="zh-CN" altLang="zh-CN" sz="2400" b="1">
                <a:solidFill>
                  <a:schemeClr val="bg1"/>
                </a:solidFill>
                <a:latin typeface="仿宋_GB2312" pitchFamily="49" charset="-122"/>
                <a:ea typeface="仿宋_GB2312" pitchFamily="49" charset="-122"/>
              </a:rPr>
              <a:t>年</a:t>
            </a:r>
            <a:endParaRPr lang="zh-CN" altLang="en-US" sz="2400" b="1">
              <a:solidFill>
                <a:schemeClr val="bg1"/>
              </a:solidFill>
              <a:latin typeface="仿宋_GB2312" pitchFamily="49" charset="-122"/>
              <a:ea typeface="仿宋_GB2312" pitchFamily="49" charset="-122"/>
            </a:endParaRPr>
          </a:p>
        </p:txBody>
      </p:sp>
      <p:sp>
        <p:nvSpPr>
          <p:cNvPr id="56331" name="Rectangle 31"/>
          <p:cNvSpPr>
            <a:spLocks noChangeArrowheads="1"/>
          </p:cNvSpPr>
          <p:nvPr/>
        </p:nvSpPr>
        <p:spPr bwMode="auto">
          <a:xfrm>
            <a:off x="1116013" y="3573463"/>
            <a:ext cx="1625600" cy="2678112"/>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建立了“全国信息技术标准化委员会”（简称“信标委”）</a:t>
            </a:r>
            <a:endParaRPr lang="zh-CN" altLang="en-US" b="1">
              <a:latin typeface="仿宋_GB2312" pitchFamily="49" charset="-122"/>
              <a:ea typeface="仿宋_GB2312" pitchFamily="49" charset="-122"/>
            </a:endParaRPr>
          </a:p>
        </p:txBody>
      </p:sp>
      <p:sp>
        <p:nvSpPr>
          <p:cNvPr id="56332" name="Rectangle 32"/>
          <p:cNvSpPr>
            <a:spLocks noChangeArrowheads="1"/>
          </p:cNvSpPr>
          <p:nvPr/>
        </p:nvSpPr>
        <p:spPr bwMode="auto">
          <a:xfrm>
            <a:off x="2771775" y="3559175"/>
            <a:ext cx="1584325" cy="2308225"/>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制定的《国家经济信息系统设计与应用标准化规范》</a:t>
            </a:r>
            <a:r>
              <a:rPr lang="en-US" altLang="zh-CN" sz="2400" b="1">
                <a:latin typeface="仿宋_GB2312" pitchFamily="49" charset="-122"/>
                <a:ea typeface="仿宋_GB2312" pitchFamily="49" charset="-122"/>
              </a:rPr>
              <a:t> </a:t>
            </a:r>
          </a:p>
        </p:txBody>
      </p:sp>
      <p:sp>
        <p:nvSpPr>
          <p:cNvPr id="56333" name="Rectangle 33"/>
          <p:cNvSpPr>
            <a:spLocks noChangeArrowheads="1"/>
          </p:cNvSpPr>
          <p:nvPr/>
        </p:nvSpPr>
        <p:spPr bwMode="auto">
          <a:xfrm>
            <a:off x="4572000" y="3559175"/>
            <a:ext cx="1512888" cy="1570038"/>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积极采用国际标准和国外先进标准</a:t>
            </a:r>
            <a:endParaRPr lang="zh-CN" altLang="en-US" sz="2400" b="1">
              <a:latin typeface="仿宋_GB2312" pitchFamily="49" charset="-122"/>
              <a:ea typeface="仿宋_GB2312" pitchFamily="49" charset="-122"/>
            </a:endParaRPr>
          </a:p>
        </p:txBody>
      </p:sp>
      <p:sp>
        <p:nvSpPr>
          <p:cNvPr id="56334" name="Rectangle 34"/>
          <p:cNvSpPr>
            <a:spLocks noChangeArrowheads="1"/>
          </p:cNvSpPr>
          <p:nvPr/>
        </p:nvSpPr>
        <p:spPr bwMode="auto">
          <a:xfrm>
            <a:off x="6156325" y="3573463"/>
            <a:ext cx="1728788" cy="2308225"/>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信标委”归口管理有关信息技术的国家标准又上升到</a:t>
            </a:r>
            <a:r>
              <a:rPr lang="en-US" altLang="zh-CN" sz="2400" b="1">
                <a:latin typeface="仿宋_GB2312" pitchFamily="49" charset="-122"/>
                <a:ea typeface="仿宋_GB2312" pitchFamily="49" charset="-122"/>
              </a:rPr>
              <a:t>562</a:t>
            </a:r>
            <a:r>
              <a:rPr lang="zh-CN" altLang="zh-CN" sz="2400" b="1">
                <a:latin typeface="仿宋_GB2312" pitchFamily="49" charset="-122"/>
                <a:ea typeface="仿宋_GB2312" pitchFamily="49" charset="-122"/>
              </a:rPr>
              <a:t>项。</a:t>
            </a:r>
            <a:endParaRPr lang="en-US" altLang="zh-CN" b="1">
              <a:latin typeface="仿宋_GB2312" pitchFamily="49" charset="-122"/>
              <a:ea typeface="仿宋_GB2312" pitchFamily="49" charset="-122"/>
            </a:endParaRPr>
          </a:p>
        </p:txBody>
      </p:sp>
      <p:sp>
        <p:nvSpPr>
          <p:cNvPr id="56335" name="日期占位符 3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94408237"/>
      </p:ext>
    </p:extLst>
  </p:cSld>
  <p:clrMapOvr>
    <a:masterClrMapping/>
  </p:clrMapOvr>
  <p:transition>
    <p:cover dir="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0" y="0"/>
            <a:ext cx="5148064" cy="980728"/>
          </a:xfrm>
        </p:spPr>
        <p:txBody>
          <a:bodyPr>
            <a:normAutofit fontScale="90000"/>
          </a:bodyPr>
          <a:lstStyle/>
          <a:p>
            <a:r>
              <a:rPr lang="zh-CN" altLang="zh-CN" dirty="0" smtClean="0">
                <a:ea typeface="宋体" charset="-122"/>
              </a:rPr>
              <a:t>二、国内信息技术标准化的现状</a:t>
            </a:r>
          </a:p>
        </p:txBody>
      </p:sp>
      <p:grpSp>
        <p:nvGrpSpPr>
          <p:cNvPr id="2" name="Group 3"/>
          <p:cNvGrpSpPr>
            <a:grpSpLocks/>
          </p:cNvGrpSpPr>
          <p:nvPr/>
        </p:nvGrpSpPr>
        <p:grpSpPr bwMode="auto">
          <a:xfrm>
            <a:off x="1763713" y="2060575"/>
            <a:ext cx="6424612" cy="1301750"/>
            <a:chOff x="912" y="1008"/>
            <a:chExt cx="3984" cy="912"/>
          </a:xfrm>
        </p:grpSpPr>
        <p:sp>
          <p:nvSpPr>
            <p:cNvPr id="4198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57364" name="Group 5"/>
            <p:cNvGrpSpPr>
              <a:grpSpLocks/>
            </p:cNvGrpSpPr>
            <p:nvPr/>
          </p:nvGrpSpPr>
          <p:grpSpPr bwMode="auto">
            <a:xfrm>
              <a:off x="999" y="1092"/>
              <a:ext cx="768" cy="746"/>
              <a:chOff x="999" y="1092"/>
              <a:chExt cx="768" cy="746"/>
            </a:xfrm>
          </p:grpSpPr>
          <p:sp>
            <p:nvSpPr>
              <p:cNvPr id="41990" name="AutoShape 6"/>
              <p:cNvSpPr>
                <a:spLocks noChangeArrowheads="1"/>
              </p:cNvSpPr>
              <p:nvPr/>
            </p:nvSpPr>
            <p:spPr bwMode="gray">
              <a:xfrm>
                <a:off x="999" y="1093"/>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1" name="Freeform 7"/>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2" name="Text Box 8"/>
              <p:cNvSpPr txBox="1">
                <a:spLocks noChangeArrowheads="1"/>
              </p:cNvSpPr>
              <p:nvPr/>
            </p:nvSpPr>
            <p:spPr bwMode="gray">
              <a:xfrm>
                <a:off x="1036" y="1295"/>
                <a:ext cx="678"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1</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57365" name="Text Box 9"/>
            <p:cNvSpPr txBox="1">
              <a:spLocks noChangeArrowheads="1"/>
            </p:cNvSpPr>
            <p:nvPr/>
          </p:nvSpPr>
          <p:spPr bwMode="gray">
            <a:xfrm>
              <a:off x="1894" y="1058"/>
              <a:ext cx="2928" cy="841"/>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多项国际标准中绝大多数都是由国外机构制定，而中国参与制定的微不足道。</a:t>
              </a:r>
              <a:endParaRPr lang="zh-CN" altLang="en-US" sz="2400" b="1">
                <a:latin typeface="仿宋_GB2312" pitchFamily="49" charset="-122"/>
                <a:ea typeface="仿宋_GB2312" pitchFamily="49" charset="-122"/>
              </a:endParaRPr>
            </a:p>
          </p:txBody>
        </p:sp>
      </p:grpSp>
      <p:grpSp>
        <p:nvGrpSpPr>
          <p:cNvPr id="4" name="Group 10"/>
          <p:cNvGrpSpPr>
            <a:grpSpLocks/>
          </p:cNvGrpSpPr>
          <p:nvPr/>
        </p:nvGrpSpPr>
        <p:grpSpPr bwMode="auto">
          <a:xfrm>
            <a:off x="1763713" y="3573463"/>
            <a:ext cx="6424612" cy="1301750"/>
            <a:chOff x="912" y="2016"/>
            <a:chExt cx="3984" cy="912"/>
          </a:xfrm>
        </p:grpSpPr>
        <p:sp>
          <p:nvSpPr>
            <p:cNvPr id="4199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57358" name="Group 12"/>
            <p:cNvGrpSpPr>
              <a:grpSpLocks/>
            </p:cNvGrpSpPr>
            <p:nvPr/>
          </p:nvGrpSpPr>
          <p:grpSpPr bwMode="auto">
            <a:xfrm>
              <a:off x="999" y="2100"/>
              <a:ext cx="768" cy="746"/>
              <a:chOff x="999" y="2100"/>
              <a:chExt cx="768" cy="746"/>
            </a:xfrm>
          </p:grpSpPr>
          <p:sp>
            <p:nvSpPr>
              <p:cNvPr id="41997" name="AutoShape 13"/>
              <p:cNvSpPr>
                <a:spLocks noChangeArrowheads="1"/>
              </p:cNvSpPr>
              <p:nvPr/>
            </p:nvSpPr>
            <p:spPr bwMode="gray">
              <a:xfrm>
                <a:off x="999" y="2101"/>
                <a:ext cx="769"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Freeform 14"/>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9" name="Text Box 15"/>
              <p:cNvSpPr txBox="1">
                <a:spLocks noChangeArrowheads="1"/>
              </p:cNvSpPr>
              <p:nvPr/>
            </p:nvSpPr>
            <p:spPr bwMode="gray">
              <a:xfrm>
                <a:off x="1036" y="2304"/>
                <a:ext cx="678"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2</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57359" name="Text Box 16"/>
            <p:cNvSpPr txBox="1">
              <a:spLocks noChangeArrowheads="1"/>
            </p:cNvSpPr>
            <p:nvPr/>
          </p:nvSpPr>
          <p:spPr bwMode="gray">
            <a:xfrm>
              <a:off x="1894" y="2218"/>
              <a:ext cx="2928" cy="323"/>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我国标准研发的力量显得很单薄</a:t>
              </a:r>
              <a:endParaRPr lang="zh-CN" altLang="en-US" b="1">
                <a:latin typeface="仿宋_GB2312" pitchFamily="49" charset="-122"/>
                <a:ea typeface="仿宋_GB2312" pitchFamily="49" charset="-122"/>
              </a:endParaRPr>
            </a:p>
          </p:txBody>
        </p:sp>
      </p:grpSp>
      <p:grpSp>
        <p:nvGrpSpPr>
          <p:cNvPr id="6" name="Group 17"/>
          <p:cNvGrpSpPr>
            <a:grpSpLocks/>
          </p:cNvGrpSpPr>
          <p:nvPr/>
        </p:nvGrpSpPr>
        <p:grpSpPr bwMode="auto">
          <a:xfrm>
            <a:off x="1763713" y="5013325"/>
            <a:ext cx="6351587" cy="1301750"/>
            <a:chOff x="912" y="3036"/>
            <a:chExt cx="3984" cy="912"/>
          </a:xfrm>
        </p:grpSpPr>
        <p:sp>
          <p:nvSpPr>
            <p:cNvPr id="4200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57352" name="Group 19"/>
            <p:cNvGrpSpPr>
              <a:grpSpLocks/>
            </p:cNvGrpSpPr>
            <p:nvPr/>
          </p:nvGrpSpPr>
          <p:grpSpPr bwMode="auto">
            <a:xfrm>
              <a:off x="999" y="3120"/>
              <a:ext cx="768" cy="746"/>
              <a:chOff x="999" y="3120"/>
              <a:chExt cx="768" cy="746"/>
            </a:xfrm>
          </p:grpSpPr>
          <p:sp>
            <p:nvSpPr>
              <p:cNvPr id="42004" name="AutoShape 20"/>
              <p:cNvSpPr>
                <a:spLocks noChangeArrowheads="1"/>
              </p:cNvSpPr>
              <p:nvPr/>
            </p:nvSpPr>
            <p:spPr bwMode="gray">
              <a:xfrm>
                <a:off x="999" y="3121"/>
                <a:ext cx="769"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5" name="Freeform 21"/>
              <p:cNvSpPr>
                <a:spLocks/>
              </p:cNvSpPr>
              <p:nvPr/>
            </p:nvSpPr>
            <p:spPr bwMode="gray">
              <a:xfrm>
                <a:off x="1046"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2006" name="Text Box 22"/>
              <p:cNvSpPr txBox="1">
                <a:spLocks noChangeArrowheads="1"/>
              </p:cNvSpPr>
              <p:nvPr/>
            </p:nvSpPr>
            <p:spPr bwMode="gray">
              <a:xfrm>
                <a:off x="1031" y="3324"/>
                <a:ext cx="686"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3</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57353" name="Text Box 23"/>
            <p:cNvSpPr txBox="1">
              <a:spLocks noChangeArrowheads="1"/>
            </p:cNvSpPr>
            <p:nvPr/>
          </p:nvSpPr>
          <p:spPr bwMode="gray">
            <a:xfrm>
              <a:off x="1860" y="3187"/>
              <a:ext cx="2928" cy="582"/>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大量的信息技术推荐性标准无法得到贯彻执行</a:t>
              </a:r>
              <a:endParaRPr lang="zh-CN" altLang="en-US" sz="2400" b="1">
                <a:latin typeface="仿宋_GB2312" pitchFamily="49" charset="-122"/>
                <a:ea typeface="仿宋_GB2312" pitchFamily="49" charset="-122"/>
              </a:endParaRPr>
            </a:p>
          </p:txBody>
        </p:sp>
      </p:grpSp>
      <p:sp>
        <p:nvSpPr>
          <p:cNvPr id="57349" name="TextBox 23"/>
          <p:cNvSpPr txBox="1">
            <a:spLocks noChangeArrowheads="1"/>
          </p:cNvSpPr>
          <p:nvPr/>
        </p:nvSpPr>
        <p:spPr bwMode="auto">
          <a:xfrm>
            <a:off x="900113" y="1196975"/>
            <a:ext cx="7272337" cy="461963"/>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我国信息技术标准化工作中仍存在着比较突出的问题</a:t>
            </a:r>
            <a:r>
              <a:rPr lang="zh-CN" altLang="en-US" sz="2400" b="1">
                <a:latin typeface="仿宋_GB2312" pitchFamily="49" charset="-122"/>
                <a:ea typeface="仿宋_GB2312" pitchFamily="49" charset="-122"/>
              </a:rPr>
              <a:t>：</a:t>
            </a:r>
          </a:p>
        </p:txBody>
      </p:sp>
      <p:sp>
        <p:nvSpPr>
          <p:cNvPr id="57350" name="日期占位符 2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34340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 y="0"/>
            <a:ext cx="5148064" cy="905669"/>
          </a:xfrm>
        </p:spPr>
        <p:txBody>
          <a:bodyPr>
            <a:normAutofit fontScale="90000"/>
          </a:bodyPr>
          <a:lstStyle/>
          <a:p>
            <a:r>
              <a:rPr lang="zh-CN" altLang="zh-CN" dirty="0" smtClean="0">
                <a:ea typeface="宋体" charset="-122"/>
              </a:rPr>
              <a:t>第三节</a:t>
            </a:r>
            <a:r>
              <a:rPr lang="en-US" altLang="zh-CN" dirty="0" smtClean="0">
                <a:ea typeface="宋体" charset="-122"/>
              </a:rPr>
              <a:t>  </a:t>
            </a:r>
            <a:r>
              <a:rPr lang="zh-CN" altLang="zh-CN" dirty="0" smtClean="0">
                <a:ea typeface="宋体" charset="-122"/>
              </a:rPr>
              <a:t>信息技术标准化涉及的范围</a:t>
            </a:r>
          </a:p>
        </p:txBody>
      </p:sp>
      <p:sp>
        <p:nvSpPr>
          <p:cNvPr id="58370"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58371" name="Group 4"/>
          <p:cNvGrpSpPr>
            <a:grpSpLocks/>
          </p:cNvGrpSpPr>
          <p:nvPr/>
        </p:nvGrpSpPr>
        <p:grpSpPr bwMode="auto">
          <a:xfrm>
            <a:off x="2555875" y="1557338"/>
            <a:ext cx="5114925" cy="457200"/>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8411"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58372" name="Group 9"/>
          <p:cNvGrpSpPr>
            <a:grpSpLocks/>
          </p:cNvGrpSpPr>
          <p:nvPr/>
        </p:nvGrpSpPr>
        <p:grpSpPr bwMode="auto">
          <a:xfrm>
            <a:off x="2555875" y="2205038"/>
            <a:ext cx="5114925" cy="457200"/>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8407"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58373" name="Group 14"/>
          <p:cNvGrpSpPr>
            <a:grpSpLocks/>
          </p:cNvGrpSpPr>
          <p:nvPr/>
        </p:nvGrpSpPr>
        <p:grpSpPr bwMode="auto">
          <a:xfrm>
            <a:off x="2555875" y="2852738"/>
            <a:ext cx="5114925" cy="457200"/>
            <a:chOff x="1296" y="1908"/>
            <a:chExt cx="3222" cy="288"/>
          </a:xfrm>
        </p:grpSpPr>
        <p:sp>
          <p:nvSpPr>
            <p:cNvPr id="323599" name="Oval 15"/>
            <p:cNvSpPr>
              <a:spLocks noChangeArrowheads="1"/>
            </p:cNvSpPr>
            <p:nvPr/>
          </p:nvSpPr>
          <p:spPr bwMode="gray">
            <a:xfrm>
              <a:off x="1296" y="1974"/>
              <a:ext cx="144" cy="144"/>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8403" name="Group 16"/>
            <p:cNvGrpSpPr>
              <a:grpSpLocks/>
            </p:cNvGrpSpPr>
            <p:nvPr/>
          </p:nvGrpSpPr>
          <p:grpSpPr bwMode="auto">
            <a:xfrm>
              <a:off x="1440" y="1908"/>
              <a:ext cx="3078" cy="288"/>
              <a:chOff x="1536" y="1470"/>
              <a:chExt cx="3078" cy="288"/>
            </a:xfrm>
          </p:grpSpPr>
          <p:sp>
            <p:nvSpPr>
              <p:cNvPr id="323601" name="Line 1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02" name="AutoShape 1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58374" name="Group 19"/>
          <p:cNvGrpSpPr>
            <a:grpSpLocks/>
          </p:cNvGrpSpPr>
          <p:nvPr/>
        </p:nvGrpSpPr>
        <p:grpSpPr bwMode="auto">
          <a:xfrm>
            <a:off x="2555875" y="3500438"/>
            <a:ext cx="5114925" cy="457200"/>
            <a:chOff x="1296" y="2256"/>
            <a:chExt cx="3222" cy="288"/>
          </a:xfrm>
        </p:grpSpPr>
        <p:sp>
          <p:nvSpPr>
            <p:cNvPr id="323604"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8399" name="Group 21"/>
            <p:cNvGrpSpPr>
              <a:grpSpLocks/>
            </p:cNvGrpSpPr>
            <p:nvPr/>
          </p:nvGrpSpPr>
          <p:grpSpPr bwMode="auto">
            <a:xfrm>
              <a:off x="1440" y="2256"/>
              <a:ext cx="3078" cy="288"/>
              <a:chOff x="1536" y="1470"/>
              <a:chExt cx="3078" cy="288"/>
            </a:xfrm>
          </p:grpSpPr>
          <p:sp>
            <p:nvSpPr>
              <p:cNvPr id="323606" name="Line 2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07"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58375" name="Group 24"/>
          <p:cNvGrpSpPr>
            <a:grpSpLocks/>
          </p:cNvGrpSpPr>
          <p:nvPr/>
        </p:nvGrpSpPr>
        <p:grpSpPr bwMode="auto">
          <a:xfrm>
            <a:off x="2555875" y="4149725"/>
            <a:ext cx="5114925" cy="457200"/>
            <a:chOff x="1296" y="2598"/>
            <a:chExt cx="3222" cy="288"/>
          </a:xfrm>
        </p:grpSpPr>
        <p:sp>
          <p:nvSpPr>
            <p:cNvPr id="323609" name="Oval 25"/>
            <p:cNvSpPr>
              <a:spLocks noChangeArrowheads="1"/>
            </p:cNvSpPr>
            <p:nvPr/>
          </p:nvSpPr>
          <p:spPr bwMode="gray">
            <a:xfrm>
              <a:off x="1296" y="2661"/>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8395" name="Group 26"/>
            <p:cNvGrpSpPr>
              <a:grpSpLocks/>
            </p:cNvGrpSpPr>
            <p:nvPr/>
          </p:nvGrpSpPr>
          <p:grpSpPr bwMode="auto">
            <a:xfrm>
              <a:off x="1440" y="2598"/>
              <a:ext cx="3078" cy="288"/>
              <a:chOff x="1536" y="1470"/>
              <a:chExt cx="3078" cy="288"/>
            </a:xfrm>
          </p:grpSpPr>
          <p:sp>
            <p:nvSpPr>
              <p:cNvPr id="323611" name="Line 2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12" name="AutoShape 2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58376" name="Rectangle 29"/>
          <p:cNvSpPr>
            <a:spLocks noChangeArrowheads="1"/>
          </p:cNvSpPr>
          <p:nvPr/>
        </p:nvSpPr>
        <p:spPr bwMode="gray">
          <a:xfrm>
            <a:off x="3132138" y="1557338"/>
            <a:ext cx="4176712" cy="460375"/>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一、信息技术术语标准化</a:t>
            </a:r>
            <a:endParaRPr lang="zh-CN" altLang="zh-CN" sz="2400">
              <a:latin typeface="仿宋_GB2312" pitchFamily="49" charset="-122"/>
              <a:ea typeface="仿宋_GB2312" pitchFamily="49" charset="-122"/>
            </a:endParaRPr>
          </a:p>
        </p:txBody>
      </p:sp>
      <p:sp>
        <p:nvSpPr>
          <p:cNvPr id="58377" name="Rectangle 30"/>
          <p:cNvSpPr>
            <a:spLocks noChangeArrowheads="1"/>
          </p:cNvSpPr>
          <p:nvPr/>
        </p:nvSpPr>
        <p:spPr bwMode="gray">
          <a:xfrm>
            <a:off x="3132138" y="2205038"/>
            <a:ext cx="3455987" cy="461962"/>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二、信息表示标准化</a:t>
            </a:r>
            <a:endParaRPr lang="zh-CN" altLang="zh-CN" sz="2400">
              <a:latin typeface="仿宋_GB2312" pitchFamily="49" charset="-122"/>
              <a:ea typeface="仿宋_GB2312" pitchFamily="49" charset="-122"/>
            </a:endParaRPr>
          </a:p>
        </p:txBody>
      </p:sp>
      <p:sp>
        <p:nvSpPr>
          <p:cNvPr id="58378" name="Rectangle 31"/>
          <p:cNvSpPr>
            <a:spLocks noChangeArrowheads="1"/>
          </p:cNvSpPr>
          <p:nvPr/>
        </p:nvSpPr>
        <p:spPr bwMode="gray">
          <a:xfrm>
            <a:off x="3132138" y="2852738"/>
            <a:ext cx="4206875" cy="461962"/>
          </a:xfrm>
          <a:prstGeom prst="rect">
            <a:avLst/>
          </a:prstGeom>
          <a:noFill/>
          <a:ln w="9525">
            <a:noFill/>
            <a:miter lim="800000"/>
            <a:headEnd/>
            <a:tailEnd/>
          </a:ln>
        </p:spPr>
        <p:txBody>
          <a:bodyPr wrap="none">
            <a:spAutoFit/>
          </a:bodyPr>
          <a:lstStyle/>
          <a:p>
            <a:r>
              <a:rPr lang="zh-CN" altLang="zh-CN" sz="2400" b="1">
                <a:latin typeface="仿宋_GB2312" pitchFamily="49" charset="-122"/>
                <a:ea typeface="仿宋_GB2312" pitchFamily="49" charset="-122"/>
              </a:rPr>
              <a:t>三、汉字信息处理技术标准化</a:t>
            </a:r>
            <a:endParaRPr lang="zh-CN" altLang="zh-CN" sz="2400">
              <a:latin typeface="仿宋_GB2312" pitchFamily="49" charset="-122"/>
              <a:ea typeface="仿宋_GB2312" pitchFamily="49" charset="-122"/>
            </a:endParaRPr>
          </a:p>
        </p:txBody>
      </p:sp>
      <p:sp>
        <p:nvSpPr>
          <p:cNvPr id="58379" name="Rectangle 32"/>
          <p:cNvSpPr>
            <a:spLocks noChangeArrowheads="1"/>
          </p:cNvSpPr>
          <p:nvPr/>
        </p:nvSpPr>
        <p:spPr bwMode="gray">
          <a:xfrm>
            <a:off x="3132138" y="3500438"/>
            <a:ext cx="2663825" cy="461962"/>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四、媒体标准化</a:t>
            </a:r>
            <a:endParaRPr lang="zh-CN" altLang="zh-CN" sz="2400">
              <a:latin typeface="仿宋_GB2312" pitchFamily="49" charset="-122"/>
              <a:ea typeface="仿宋_GB2312" pitchFamily="49" charset="-122"/>
            </a:endParaRPr>
          </a:p>
        </p:txBody>
      </p:sp>
      <p:sp>
        <p:nvSpPr>
          <p:cNvPr id="58380" name="Rectangle 33"/>
          <p:cNvSpPr>
            <a:spLocks noChangeArrowheads="1"/>
          </p:cNvSpPr>
          <p:nvPr/>
        </p:nvSpPr>
        <p:spPr bwMode="gray">
          <a:xfrm>
            <a:off x="3132138" y="4149725"/>
            <a:ext cx="2968625" cy="460375"/>
          </a:xfrm>
          <a:prstGeom prst="rect">
            <a:avLst/>
          </a:prstGeom>
          <a:noFill/>
          <a:ln w="9525">
            <a:noFill/>
            <a:miter lim="800000"/>
            <a:headEnd/>
            <a:tailEnd/>
          </a:ln>
        </p:spPr>
        <p:txBody>
          <a:bodyPr wrap="none">
            <a:spAutoFit/>
          </a:bodyPr>
          <a:lstStyle/>
          <a:p>
            <a:r>
              <a:rPr lang="zh-CN" altLang="zh-CN" sz="2400" b="1">
                <a:latin typeface="仿宋_GB2312" pitchFamily="49" charset="-122"/>
                <a:ea typeface="仿宋_GB2312" pitchFamily="49" charset="-122"/>
              </a:rPr>
              <a:t>五、软件工程标准化</a:t>
            </a:r>
            <a:endParaRPr lang="zh-CN" altLang="zh-CN" sz="2400">
              <a:latin typeface="仿宋_GB2312" pitchFamily="49" charset="-122"/>
              <a:ea typeface="仿宋_GB2312" pitchFamily="49" charset="-122"/>
            </a:endParaRPr>
          </a:p>
        </p:txBody>
      </p:sp>
      <p:grpSp>
        <p:nvGrpSpPr>
          <p:cNvPr id="58381" name="Group 4"/>
          <p:cNvGrpSpPr>
            <a:grpSpLocks/>
          </p:cNvGrpSpPr>
          <p:nvPr/>
        </p:nvGrpSpPr>
        <p:grpSpPr bwMode="auto">
          <a:xfrm>
            <a:off x="2555875" y="4941888"/>
            <a:ext cx="5114925" cy="457200"/>
            <a:chOff x="1296" y="1224"/>
            <a:chExt cx="3222" cy="288"/>
          </a:xfrm>
        </p:grpSpPr>
        <p:sp>
          <p:nvSpPr>
            <p:cNvPr id="35"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8391" name="Group 6"/>
            <p:cNvGrpSpPr>
              <a:grpSpLocks/>
            </p:cNvGrpSpPr>
            <p:nvPr/>
          </p:nvGrpSpPr>
          <p:grpSpPr bwMode="auto">
            <a:xfrm>
              <a:off x="1440" y="1224"/>
              <a:ext cx="3078" cy="288"/>
              <a:chOff x="1536" y="1470"/>
              <a:chExt cx="3078" cy="288"/>
            </a:xfrm>
          </p:grpSpPr>
          <p:sp>
            <p:nvSpPr>
              <p:cNvPr id="37"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8"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58382" name="TextBox 39"/>
          <p:cNvSpPr txBox="1">
            <a:spLocks noChangeArrowheads="1"/>
          </p:cNvSpPr>
          <p:nvPr/>
        </p:nvSpPr>
        <p:spPr bwMode="auto">
          <a:xfrm>
            <a:off x="3132138" y="4941888"/>
            <a:ext cx="3600450" cy="738187"/>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六、数据库标准化</a:t>
            </a:r>
            <a:endParaRPr lang="zh-CN" altLang="zh-CN" sz="2400">
              <a:latin typeface="仿宋_GB2312" pitchFamily="49" charset="-122"/>
              <a:ea typeface="仿宋_GB2312" pitchFamily="49" charset="-122"/>
            </a:endParaRPr>
          </a:p>
          <a:p>
            <a:endParaRPr lang="zh-CN" altLang="en-US">
              <a:latin typeface="Verdana" pitchFamily="34" charset="0"/>
            </a:endParaRPr>
          </a:p>
        </p:txBody>
      </p:sp>
      <p:grpSp>
        <p:nvGrpSpPr>
          <p:cNvPr id="58383" name="Group 19"/>
          <p:cNvGrpSpPr>
            <a:grpSpLocks/>
          </p:cNvGrpSpPr>
          <p:nvPr/>
        </p:nvGrpSpPr>
        <p:grpSpPr bwMode="auto">
          <a:xfrm>
            <a:off x="2555875" y="5589588"/>
            <a:ext cx="5114925" cy="457200"/>
            <a:chOff x="1296" y="2256"/>
            <a:chExt cx="3222" cy="288"/>
          </a:xfrm>
        </p:grpSpPr>
        <p:sp>
          <p:nvSpPr>
            <p:cNvPr id="42"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8387" name="Group 21"/>
            <p:cNvGrpSpPr>
              <a:grpSpLocks/>
            </p:cNvGrpSpPr>
            <p:nvPr/>
          </p:nvGrpSpPr>
          <p:grpSpPr bwMode="auto">
            <a:xfrm>
              <a:off x="1440" y="2256"/>
              <a:ext cx="3078" cy="288"/>
              <a:chOff x="1536" y="1470"/>
              <a:chExt cx="3078" cy="288"/>
            </a:xfrm>
          </p:grpSpPr>
          <p:sp>
            <p:nvSpPr>
              <p:cNvPr id="44" name="Line 2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45"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58384" name="TextBox 46"/>
          <p:cNvSpPr txBox="1">
            <a:spLocks noChangeArrowheads="1"/>
          </p:cNvSpPr>
          <p:nvPr/>
        </p:nvSpPr>
        <p:spPr bwMode="auto">
          <a:xfrm>
            <a:off x="3132138" y="5589588"/>
            <a:ext cx="3671887" cy="738187"/>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七、网络通信标准化</a:t>
            </a:r>
            <a:endParaRPr lang="zh-CN" altLang="zh-CN" sz="2400">
              <a:latin typeface="仿宋_GB2312" pitchFamily="49" charset="-122"/>
              <a:ea typeface="仿宋_GB2312" pitchFamily="49" charset="-122"/>
            </a:endParaRPr>
          </a:p>
          <a:p>
            <a:endParaRPr lang="zh-CN" altLang="en-US">
              <a:latin typeface="Verdana" pitchFamily="34" charset="0"/>
            </a:endParaRPr>
          </a:p>
        </p:txBody>
      </p:sp>
      <p:sp>
        <p:nvSpPr>
          <p:cNvPr id="58385" name="日期占位符 45"/>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85040360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 y="0"/>
            <a:ext cx="5080794" cy="980727"/>
          </a:xfrm>
        </p:spPr>
        <p:txBody>
          <a:bodyPr>
            <a:normAutofit fontScale="90000"/>
          </a:bodyPr>
          <a:lstStyle/>
          <a:p>
            <a:r>
              <a:rPr lang="zh-CN" altLang="zh-CN" dirty="0" smtClean="0">
                <a:ea typeface="宋体" charset="-122"/>
              </a:rPr>
              <a:t>第三节</a:t>
            </a:r>
            <a:r>
              <a:rPr lang="en-US" altLang="zh-CN" dirty="0" smtClean="0">
                <a:ea typeface="宋体" charset="-122"/>
              </a:rPr>
              <a:t>  </a:t>
            </a:r>
            <a:r>
              <a:rPr lang="zh-CN" altLang="zh-CN" dirty="0" smtClean="0">
                <a:ea typeface="宋体" charset="-122"/>
              </a:rPr>
              <a:t>信息技术标准化涉及的范围</a:t>
            </a:r>
          </a:p>
        </p:txBody>
      </p:sp>
      <p:sp>
        <p:nvSpPr>
          <p:cNvPr id="59394"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59395" name="Group 4"/>
          <p:cNvGrpSpPr>
            <a:grpSpLocks/>
          </p:cNvGrpSpPr>
          <p:nvPr/>
        </p:nvGrpSpPr>
        <p:grpSpPr bwMode="auto">
          <a:xfrm>
            <a:off x="2555875" y="1557338"/>
            <a:ext cx="5545138" cy="457200"/>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9435"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59396" name="Group 9"/>
          <p:cNvGrpSpPr>
            <a:grpSpLocks/>
          </p:cNvGrpSpPr>
          <p:nvPr/>
        </p:nvGrpSpPr>
        <p:grpSpPr bwMode="auto">
          <a:xfrm>
            <a:off x="2555875" y="2205038"/>
            <a:ext cx="5616575" cy="457200"/>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9431"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59397" name="Group 14"/>
          <p:cNvGrpSpPr>
            <a:grpSpLocks/>
          </p:cNvGrpSpPr>
          <p:nvPr/>
        </p:nvGrpSpPr>
        <p:grpSpPr bwMode="auto">
          <a:xfrm>
            <a:off x="2555875" y="2852738"/>
            <a:ext cx="5616575" cy="457200"/>
            <a:chOff x="1296" y="1908"/>
            <a:chExt cx="3222" cy="288"/>
          </a:xfrm>
        </p:grpSpPr>
        <p:sp>
          <p:nvSpPr>
            <p:cNvPr id="323599" name="Oval 15"/>
            <p:cNvSpPr>
              <a:spLocks noChangeArrowheads="1"/>
            </p:cNvSpPr>
            <p:nvPr/>
          </p:nvSpPr>
          <p:spPr bwMode="gray">
            <a:xfrm>
              <a:off x="1296" y="1974"/>
              <a:ext cx="144" cy="144"/>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9427" name="Group 16"/>
            <p:cNvGrpSpPr>
              <a:grpSpLocks/>
            </p:cNvGrpSpPr>
            <p:nvPr/>
          </p:nvGrpSpPr>
          <p:grpSpPr bwMode="auto">
            <a:xfrm>
              <a:off x="1440" y="1908"/>
              <a:ext cx="3078" cy="288"/>
              <a:chOff x="1536" y="1470"/>
              <a:chExt cx="3078" cy="288"/>
            </a:xfrm>
          </p:grpSpPr>
          <p:sp>
            <p:nvSpPr>
              <p:cNvPr id="323601" name="Line 1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02" name="AutoShape 1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59398" name="Group 19"/>
          <p:cNvGrpSpPr>
            <a:grpSpLocks/>
          </p:cNvGrpSpPr>
          <p:nvPr/>
        </p:nvGrpSpPr>
        <p:grpSpPr bwMode="auto">
          <a:xfrm>
            <a:off x="2555875" y="3500438"/>
            <a:ext cx="5616575" cy="504825"/>
            <a:chOff x="1296" y="2256"/>
            <a:chExt cx="3222" cy="288"/>
          </a:xfrm>
        </p:grpSpPr>
        <p:sp>
          <p:nvSpPr>
            <p:cNvPr id="323604"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9423" name="Group 21"/>
            <p:cNvGrpSpPr>
              <a:grpSpLocks/>
            </p:cNvGrpSpPr>
            <p:nvPr/>
          </p:nvGrpSpPr>
          <p:grpSpPr bwMode="auto">
            <a:xfrm>
              <a:off x="1440" y="2256"/>
              <a:ext cx="3078" cy="288"/>
              <a:chOff x="1536" y="1470"/>
              <a:chExt cx="3078" cy="288"/>
            </a:xfrm>
          </p:grpSpPr>
          <p:sp>
            <p:nvSpPr>
              <p:cNvPr id="323606" name="Line 2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07"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59399" name="Group 24"/>
          <p:cNvGrpSpPr>
            <a:grpSpLocks/>
          </p:cNvGrpSpPr>
          <p:nvPr/>
        </p:nvGrpSpPr>
        <p:grpSpPr bwMode="auto">
          <a:xfrm>
            <a:off x="2555875" y="4221163"/>
            <a:ext cx="5616575" cy="503237"/>
            <a:chOff x="1296" y="2598"/>
            <a:chExt cx="3222" cy="288"/>
          </a:xfrm>
        </p:grpSpPr>
        <p:sp>
          <p:nvSpPr>
            <p:cNvPr id="323609" name="Oval 25"/>
            <p:cNvSpPr>
              <a:spLocks noChangeArrowheads="1"/>
            </p:cNvSpPr>
            <p:nvPr/>
          </p:nvSpPr>
          <p:spPr bwMode="gray">
            <a:xfrm>
              <a:off x="1296" y="2661"/>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9419" name="Group 26"/>
            <p:cNvGrpSpPr>
              <a:grpSpLocks/>
            </p:cNvGrpSpPr>
            <p:nvPr/>
          </p:nvGrpSpPr>
          <p:grpSpPr bwMode="auto">
            <a:xfrm>
              <a:off x="1440" y="2598"/>
              <a:ext cx="3078" cy="288"/>
              <a:chOff x="1536" y="1470"/>
              <a:chExt cx="3078" cy="288"/>
            </a:xfrm>
          </p:grpSpPr>
          <p:sp>
            <p:nvSpPr>
              <p:cNvPr id="323611" name="Line 2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12" name="AutoShape 2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59400" name="Rectangle 29"/>
          <p:cNvSpPr>
            <a:spLocks noChangeArrowheads="1"/>
          </p:cNvSpPr>
          <p:nvPr/>
        </p:nvSpPr>
        <p:spPr bwMode="gray">
          <a:xfrm>
            <a:off x="3132138" y="1557338"/>
            <a:ext cx="4895850" cy="460375"/>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八、电子数据交换（</a:t>
            </a:r>
            <a:r>
              <a:rPr lang="en-US" altLang="zh-CN" sz="2400" b="1">
                <a:latin typeface="仿宋_GB2312" pitchFamily="49" charset="-122"/>
                <a:ea typeface="仿宋_GB2312" pitchFamily="49" charset="-122"/>
              </a:rPr>
              <a:t>EDI</a:t>
            </a:r>
            <a:r>
              <a:rPr lang="zh-CN" altLang="zh-CN" sz="2400" b="1">
                <a:latin typeface="仿宋_GB2312" pitchFamily="49" charset="-122"/>
                <a:ea typeface="仿宋_GB2312" pitchFamily="49" charset="-122"/>
              </a:rPr>
              <a:t>）标准化</a:t>
            </a:r>
            <a:endParaRPr lang="zh-CN" altLang="zh-CN" sz="2400">
              <a:latin typeface="仿宋_GB2312" pitchFamily="49" charset="-122"/>
              <a:ea typeface="仿宋_GB2312" pitchFamily="49" charset="-122"/>
            </a:endParaRPr>
          </a:p>
        </p:txBody>
      </p:sp>
      <p:sp>
        <p:nvSpPr>
          <p:cNvPr id="59401" name="Rectangle 30"/>
          <p:cNvSpPr>
            <a:spLocks noChangeArrowheads="1"/>
          </p:cNvSpPr>
          <p:nvPr/>
        </p:nvSpPr>
        <p:spPr bwMode="gray">
          <a:xfrm>
            <a:off x="3132138" y="2205038"/>
            <a:ext cx="5111750" cy="461962"/>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九、办公自动化（</a:t>
            </a:r>
            <a:r>
              <a:rPr lang="en-US" altLang="zh-CN" sz="2400" b="1">
                <a:latin typeface="仿宋_GB2312" pitchFamily="49" charset="-122"/>
                <a:ea typeface="仿宋_GB2312" pitchFamily="49" charset="-122"/>
              </a:rPr>
              <a:t>OA</a:t>
            </a:r>
            <a:r>
              <a:rPr lang="zh-CN" altLang="zh-CN" sz="2400" b="1">
                <a:latin typeface="仿宋_GB2312" pitchFamily="49" charset="-122"/>
                <a:ea typeface="仿宋_GB2312" pitchFamily="49" charset="-122"/>
              </a:rPr>
              <a:t>）标准化</a:t>
            </a:r>
            <a:endParaRPr lang="zh-CN" altLang="zh-CN" sz="2400">
              <a:latin typeface="仿宋_GB2312" pitchFamily="49" charset="-122"/>
              <a:ea typeface="仿宋_GB2312" pitchFamily="49" charset="-122"/>
            </a:endParaRPr>
          </a:p>
        </p:txBody>
      </p:sp>
      <p:sp>
        <p:nvSpPr>
          <p:cNvPr id="59402" name="Rectangle 31"/>
          <p:cNvSpPr>
            <a:spLocks noChangeArrowheads="1"/>
          </p:cNvSpPr>
          <p:nvPr/>
        </p:nvSpPr>
        <p:spPr bwMode="gray">
          <a:xfrm>
            <a:off x="3132138" y="2852738"/>
            <a:ext cx="3978275" cy="461962"/>
          </a:xfrm>
          <a:prstGeom prst="rect">
            <a:avLst/>
          </a:prstGeom>
          <a:noFill/>
          <a:ln w="9525">
            <a:noFill/>
            <a:miter lim="800000"/>
            <a:headEnd/>
            <a:tailEnd/>
          </a:ln>
        </p:spPr>
        <p:txBody>
          <a:bodyPr wrap="none">
            <a:spAutoFit/>
          </a:bodyPr>
          <a:lstStyle/>
          <a:p>
            <a:r>
              <a:rPr lang="zh-CN" altLang="zh-CN" sz="2400" b="1">
                <a:latin typeface="仿宋_GB2312" pitchFamily="49" charset="-122"/>
                <a:ea typeface="仿宋_GB2312" pitchFamily="49" charset="-122"/>
              </a:rPr>
              <a:t>十、电子卡（</a:t>
            </a:r>
            <a:r>
              <a:rPr lang="en-US" altLang="zh-CN" sz="2400" b="1">
                <a:latin typeface="仿宋_GB2312" pitchFamily="49" charset="-122"/>
                <a:ea typeface="仿宋_GB2312" pitchFamily="49" charset="-122"/>
              </a:rPr>
              <a:t>IC</a:t>
            </a:r>
            <a:r>
              <a:rPr lang="zh-CN" altLang="zh-CN" sz="2400" b="1">
                <a:latin typeface="仿宋_GB2312" pitchFamily="49" charset="-122"/>
                <a:ea typeface="仿宋_GB2312" pitchFamily="49" charset="-122"/>
              </a:rPr>
              <a:t>卡）标准化</a:t>
            </a:r>
            <a:endParaRPr lang="zh-CN" altLang="zh-CN" sz="2400">
              <a:latin typeface="仿宋_GB2312" pitchFamily="49" charset="-122"/>
              <a:ea typeface="仿宋_GB2312" pitchFamily="49" charset="-122"/>
            </a:endParaRPr>
          </a:p>
        </p:txBody>
      </p:sp>
      <p:sp>
        <p:nvSpPr>
          <p:cNvPr id="59403" name="Rectangle 32"/>
          <p:cNvSpPr>
            <a:spLocks noChangeArrowheads="1"/>
          </p:cNvSpPr>
          <p:nvPr/>
        </p:nvSpPr>
        <p:spPr bwMode="gray">
          <a:xfrm>
            <a:off x="3132138" y="3500438"/>
            <a:ext cx="4392612" cy="461962"/>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十一、家庭信息系统标准化</a:t>
            </a:r>
            <a:endParaRPr lang="zh-CN" altLang="zh-CN" sz="2400">
              <a:latin typeface="仿宋_GB2312" pitchFamily="49" charset="-122"/>
              <a:ea typeface="仿宋_GB2312" pitchFamily="49" charset="-122"/>
            </a:endParaRPr>
          </a:p>
        </p:txBody>
      </p:sp>
      <p:sp>
        <p:nvSpPr>
          <p:cNvPr id="59404" name="Rectangle 33"/>
          <p:cNvSpPr>
            <a:spLocks noChangeArrowheads="1"/>
          </p:cNvSpPr>
          <p:nvPr/>
        </p:nvSpPr>
        <p:spPr bwMode="gray">
          <a:xfrm>
            <a:off x="3132138" y="4221163"/>
            <a:ext cx="3897312" cy="461962"/>
          </a:xfrm>
          <a:prstGeom prst="rect">
            <a:avLst/>
          </a:prstGeom>
          <a:noFill/>
          <a:ln w="9525">
            <a:noFill/>
            <a:miter lim="800000"/>
            <a:headEnd/>
            <a:tailEnd/>
          </a:ln>
        </p:spPr>
        <p:txBody>
          <a:bodyPr wrap="none">
            <a:spAutoFit/>
          </a:bodyPr>
          <a:lstStyle/>
          <a:p>
            <a:r>
              <a:rPr lang="zh-CN" altLang="zh-CN" sz="2400" b="1">
                <a:latin typeface="仿宋_GB2312" pitchFamily="49" charset="-122"/>
                <a:ea typeface="仿宋_GB2312" pitchFamily="49" charset="-122"/>
              </a:rPr>
              <a:t>十二、信息系统硬件标准化</a:t>
            </a:r>
            <a:endParaRPr lang="zh-CN" altLang="zh-CN" sz="2400">
              <a:latin typeface="仿宋_GB2312" pitchFamily="49" charset="-122"/>
              <a:ea typeface="仿宋_GB2312" pitchFamily="49" charset="-122"/>
            </a:endParaRPr>
          </a:p>
        </p:txBody>
      </p:sp>
      <p:grpSp>
        <p:nvGrpSpPr>
          <p:cNvPr id="59405" name="Group 4"/>
          <p:cNvGrpSpPr>
            <a:grpSpLocks/>
          </p:cNvGrpSpPr>
          <p:nvPr/>
        </p:nvGrpSpPr>
        <p:grpSpPr bwMode="auto">
          <a:xfrm>
            <a:off x="2484438" y="4868863"/>
            <a:ext cx="5759450" cy="504825"/>
            <a:chOff x="1296" y="1224"/>
            <a:chExt cx="3222" cy="288"/>
          </a:xfrm>
        </p:grpSpPr>
        <p:sp>
          <p:nvSpPr>
            <p:cNvPr id="35"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9415" name="Group 6"/>
            <p:cNvGrpSpPr>
              <a:grpSpLocks/>
            </p:cNvGrpSpPr>
            <p:nvPr/>
          </p:nvGrpSpPr>
          <p:grpSpPr bwMode="auto">
            <a:xfrm>
              <a:off x="1440" y="1224"/>
              <a:ext cx="3078" cy="288"/>
              <a:chOff x="1536" y="1470"/>
              <a:chExt cx="3078" cy="288"/>
            </a:xfrm>
          </p:grpSpPr>
          <p:sp>
            <p:nvSpPr>
              <p:cNvPr id="37"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8"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59406" name="TextBox 39"/>
          <p:cNvSpPr txBox="1">
            <a:spLocks noChangeArrowheads="1"/>
          </p:cNvSpPr>
          <p:nvPr/>
        </p:nvSpPr>
        <p:spPr bwMode="auto">
          <a:xfrm>
            <a:off x="3132138" y="4868863"/>
            <a:ext cx="5111750" cy="738187"/>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十三、计算机集成化制造系统标准化</a:t>
            </a:r>
            <a:endParaRPr lang="zh-CN" altLang="zh-CN" sz="2400">
              <a:latin typeface="仿宋_GB2312" pitchFamily="49" charset="-122"/>
              <a:ea typeface="仿宋_GB2312" pitchFamily="49" charset="-122"/>
            </a:endParaRPr>
          </a:p>
          <a:p>
            <a:endParaRPr lang="zh-CN" altLang="en-US">
              <a:latin typeface="Verdana" pitchFamily="34" charset="0"/>
            </a:endParaRPr>
          </a:p>
        </p:txBody>
      </p:sp>
      <p:grpSp>
        <p:nvGrpSpPr>
          <p:cNvPr id="59407" name="Group 19"/>
          <p:cNvGrpSpPr>
            <a:grpSpLocks/>
          </p:cNvGrpSpPr>
          <p:nvPr/>
        </p:nvGrpSpPr>
        <p:grpSpPr bwMode="auto">
          <a:xfrm>
            <a:off x="2555875" y="5516563"/>
            <a:ext cx="5616575" cy="530225"/>
            <a:chOff x="1296" y="2256"/>
            <a:chExt cx="3222" cy="288"/>
          </a:xfrm>
        </p:grpSpPr>
        <p:sp>
          <p:nvSpPr>
            <p:cNvPr id="42"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59411" name="Group 21"/>
            <p:cNvGrpSpPr>
              <a:grpSpLocks/>
            </p:cNvGrpSpPr>
            <p:nvPr/>
          </p:nvGrpSpPr>
          <p:grpSpPr bwMode="auto">
            <a:xfrm>
              <a:off x="1440" y="2256"/>
              <a:ext cx="3078" cy="288"/>
              <a:chOff x="1536" y="1470"/>
              <a:chExt cx="3078" cy="288"/>
            </a:xfrm>
          </p:grpSpPr>
          <p:sp>
            <p:nvSpPr>
              <p:cNvPr id="44" name="Line 2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45"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59408" name="TextBox 46"/>
          <p:cNvSpPr txBox="1">
            <a:spLocks noChangeArrowheads="1"/>
          </p:cNvSpPr>
          <p:nvPr/>
        </p:nvSpPr>
        <p:spPr bwMode="auto">
          <a:xfrm>
            <a:off x="3132138" y="5589588"/>
            <a:ext cx="4968875" cy="738187"/>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十四、信息系统安全与保密标准化</a:t>
            </a:r>
            <a:endParaRPr lang="zh-CN" altLang="zh-CN" sz="2400">
              <a:latin typeface="仿宋_GB2312" pitchFamily="49" charset="-122"/>
              <a:ea typeface="仿宋_GB2312" pitchFamily="49" charset="-122"/>
            </a:endParaRPr>
          </a:p>
          <a:p>
            <a:endParaRPr lang="zh-CN" altLang="en-US">
              <a:latin typeface="Verdana" pitchFamily="34" charset="0"/>
            </a:endParaRPr>
          </a:p>
        </p:txBody>
      </p:sp>
      <p:sp>
        <p:nvSpPr>
          <p:cNvPr id="59409" name="日期占位符 45"/>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626324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03</a:t>
            </a:r>
          </a:p>
        </p:txBody>
      </p:sp>
      <p:sp>
        <p:nvSpPr>
          <p:cNvPr id="3" name="标题 2"/>
          <p:cNvSpPr>
            <a:spLocks noGrp="1"/>
          </p:cNvSpPr>
          <p:nvPr>
            <p:ph type="title"/>
            <p:custDataLst>
              <p:tags r:id="rId3"/>
            </p:custDataLst>
          </p:nvPr>
        </p:nvSpPr>
        <p:spPr/>
        <p:txBody>
          <a:bodyPr/>
          <a:lstStyle/>
          <a:p>
            <a:r>
              <a:rPr lang="zh-CN" altLang="en-US" dirty="0" smtClean="0"/>
              <a:t>第三章 专利权法律制度</a:t>
            </a:r>
            <a:endParaRPr lang="en-US" altLang="zh-CN" dirty="0"/>
          </a:p>
        </p:txBody>
      </p:sp>
    </p:spTree>
    <p:custDataLst>
      <p:tags r:id="rId1"/>
    </p:custDataLst>
    <p:extLst>
      <p:ext uri="{BB962C8B-B14F-4D97-AF65-F5344CB8AC3E}">
        <p14:creationId xmlns:p14="http://schemas.microsoft.com/office/powerpoint/2010/main" val="66909607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16118" y="188640"/>
            <a:ext cx="6491288" cy="563562"/>
          </a:xfrm>
        </p:spPr>
        <p:txBody>
          <a:bodyPr>
            <a:normAutofit/>
          </a:bodyPr>
          <a:lstStyle/>
          <a:p>
            <a:r>
              <a:rPr lang="zh-CN" altLang="zh-CN" sz="3200" b="1" dirty="0" smtClean="0">
                <a:ea typeface="宋体" charset="-122"/>
              </a:rPr>
              <a:t>一、信息技术术语标准化</a:t>
            </a:r>
          </a:p>
        </p:txBody>
      </p:sp>
      <p:grpSp>
        <p:nvGrpSpPr>
          <p:cNvPr id="2" name="Group 3"/>
          <p:cNvGrpSpPr>
            <a:grpSpLocks/>
          </p:cNvGrpSpPr>
          <p:nvPr/>
        </p:nvGrpSpPr>
        <p:grpSpPr bwMode="auto">
          <a:xfrm>
            <a:off x="1763713" y="2060575"/>
            <a:ext cx="6424612" cy="1301750"/>
            <a:chOff x="912" y="1008"/>
            <a:chExt cx="3984" cy="912"/>
          </a:xfrm>
        </p:grpSpPr>
        <p:sp>
          <p:nvSpPr>
            <p:cNvPr id="4198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0436" name="Group 5"/>
            <p:cNvGrpSpPr>
              <a:grpSpLocks/>
            </p:cNvGrpSpPr>
            <p:nvPr/>
          </p:nvGrpSpPr>
          <p:grpSpPr bwMode="auto">
            <a:xfrm>
              <a:off x="999" y="1092"/>
              <a:ext cx="768" cy="746"/>
              <a:chOff x="999" y="1092"/>
              <a:chExt cx="768" cy="746"/>
            </a:xfrm>
          </p:grpSpPr>
          <p:sp>
            <p:nvSpPr>
              <p:cNvPr id="41990" name="AutoShape 6"/>
              <p:cNvSpPr>
                <a:spLocks noChangeArrowheads="1"/>
              </p:cNvSpPr>
              <p:nvPr/>
            </p:nvSpPr>
            <p:spPr bwMode="gray">
              <a:xfrm>
                <a:off x="999" y="1093"/>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1" name="Freeform 7"/>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2" name="Text Box 8"/>
              <p:cNvSpPr txBox="1">
                <a:spLocks noChangeArrowheads="1"/>
              </p:cNvSpPr>
              <p:nvPr/>
            </p:nvSpPr>
            <p:spPr bwMode="gray">
              <a:xfrm>
                <a:off x="1036" y="1295"/>
                <a:ext cx="678"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1</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60437" name="Text Box 9"/>
            <p:cNvSpPr txBox="1">
              <a:spLocks noChangeArrowheads="1"/>
            </p:cNvSpPr>
            <p:nvPr/>
          </p:nvSpPr>
          <p:spPr bwMode="gray">
            <a:xfrm>
              <a:off x="1894" y="1311"/>
              <a:ext cx="2928" cy="323"/>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要明确概念体系</a:t>
              </a:r>
              <a:endParaRPr lang="zh-CN" altLang="en-US" sz="2400" b="1">
                <a:latin typeface="仿宋_GB2312" pitchFamily="49" charset="-122"/>
                <a:ea typeface="仿宋_GB2312" pitchFamily="49" charset="-122"/>
              </a:endParaRPr>
            </a:p>
          </p:txBody>
        </p:sp>
      </p:grpSp>
      <p:grpSp>
        <p:nvGrpSpPr>
          <p:cNvPr id="4" name="Group 10"/>
          <p:cNvGrpSpPr>
            <a:grpSpLocks/>
          </p:cNvGrpSpPr>
          <p:nvPr/>
        </p:nvGrpSpPr>
        <p:grpSpPr bwMode="auto">
          <a:xfrm>
            <a:off x="1763713" y="3573463"/>
            <a:ext cx="6424612" cy="1301750"/>
            <a:chOff x="912" y="2016"/>
            <a:chExt cx="3984" cy="912"/>
          </a:xfrm>
        </p:grpSpPr>
        <p:sp>
          <p:nvSpPr>
            <p:cNvPr id="4199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0430" name="Group 12"/>
            <p:cNvGrpSpPr>
              <a:grpSpLocks/>
            </p:cNvGrpSpPr>
            <p:nvPr/>
          </p:nvGrpSpPr>
          <p:grpSpPr bwMode="auto">
            <a:xfrm>
              <a:off x="999" y="2100"/>
              <a:ext cx="768" cy="746"/>
              <a:chOff x="999" y="2100"/>
              <a:chExt cx="768" cy="746"/>
            </a:xfrm>
          </p:grpSpPr>
          <p:sp>
            <p:nvSpPr>
              <p:cNvPr id="41997" name="AutoShape 13"/>
              <p:cNvSpPr>
                <a:spLocks noChangeArrowheads="1"/>
              </p:cNvSpPr>
              <p:nvPr/>
            </p:nvSpPr>
            <p:spPr bwMode="gray">
              <a:xfrm>
                <a:off x="999" y="2101"/>
                <a:ext cx="769"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Freeform 14"/>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9" name="Text Box 15"/>
              <p:cNvSpPr txBox="1">
                <a:spLocks noChangeArrowheads="1"/>
              </p:cNvSpPr>
              <p:nvPr/>
            </p:nvSpPr>
            <p:spPr bwMode="gray">
              <a:xfrm>
                <a:off x="1036" y="2304"/>
                <a:ext cx="678"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2</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60431" name="Text Box 16"/>
            <p:cNvSpPr txBox="1">
              <a:spLocks noChangeArrowheads="1"/>
            </p:cNvSpPr>
            <p:nvPr/>
          </p:nvSpPr>
          <p:spPr bwMode="gray">
            <a:xfrm>
              <a:off x="1850" y="2167"/>
              <a:ext cx="2928" cy="582"/>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要依次确定概念体系中每一个概念的内涵和外延</a:t>
              </a:r>
              <a:endParaRPr lang="zh-CN" altLang="en-US" b="1">
                <a:latin typeface="仿宋_GB2312" pitchFamily="49" charset="-122"/>
                <a:ea typeface="仿宋_GB2312" pitchFamily="49" charset="-122"/>
              </a:endParaRPr>
            </a:p>
          </p:txBody>
        </p:sp>
      </p:grpSp>
      <p:grpSp>
        <p:nvGrpSpPr>
          <p:cNvPr id="6" name="Group 17"/>
          <p:cNvGrpSpPr>
            <a:grpSpLocks/>
          </p:cNvGrpSpPr>
          <p:nvPr/>
        </p:nvGrpSpPr>
        <p:grpSpPr bwMode="auto">
          <a:xfrm>
            <a:off x="1763713" y="5013325"/>
            <a:ext cx="6351587" cy="1301750"/>
            <a:chOff x="912" y="3036"/>
            <a:chExt cx="3984" cy="912"/>
          </a:xfrm>
        </p:grpSpPr>
        <p:sp>
          <p:nvSpPr>
            <p:cNvPr id="4200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0424" name="Group 19"/>
            <p:cNvGrpSpPr>
              <a:grpSpLocks/>
            </p:cNvGrpSpPr>
            <p:nvPr/>
          </p:nvGrpSpPr>
          <p:grpSpPr bwMode="auto">
            <a:xfrm>
              <a:off x="999" y="3120"/>
              <a:ext cx="768" cy="746"/>
              <a:chOff x="999" y="3120"/>
              <a:chExt cx="768" cy="746"/>
            </a:xfrm>
          </p:grpSpPr>
          <p:sp>
            <p:nvSpPr>
              <p:cNvPr id="42004" name="AutoShape 20"/>
              <p:cNvSpPr>
                <a:spLocks noChangeArrowheads="1"/>
              </p:cNvSpPr>
              <p:nvPr/>
            </p:nvSpPr>
            <p:spPr bwMode="gray">
              <a:xfrm>
                <a:off x="999" y="3121"/>
                <a:ext cx="769"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5" name="Freeform 21"/>
              <p:cNvSpPr>
                <a:spLocks/>
              </p:cNvSpPr>
              <p:nvPr/>
            </p:nvSpPr>
            <p:spPr bwMode="gray">
              <a:xfrm>
                <a:off x="1046"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2006" name="Text Box 22"/>
              <p:cNvSpPr txBox="1">
                <a:spLocks noChangeArrowheads="1"/>
              </p:cNvSpPr>
              <p:nvPr/>
            </p:nvSpPr>
            <p:spPr bwMode="gray">
              <a:xfrm>
                <a:off x="1031" y="3324"/>
                <a:ext cx="686" cy="364"/>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a:t>
                </a:r>
                <a:r>
                  <a:rPr lang="en-US" altLang="zh-CN" sz="2800">
                    <a:solidFill>
                      <a:srgbClr val="FFFFFF"/>
                    </a:solidFill>
                    <a:effectLst>
                      <a:outerShdw blurRad="38100" dist="38100" dir="2700000" algn="tl">
                        <a:srgbClr val="C0C0C0"/>
                      </a:outerShdw>
                    </a:effectLst>
                    <a:latin typeface="+mn-lt"/>
                    <a:ea typeface="+mn-ea"/>
                  </a:rPr>
                  <a:t>3</a:t>
                </a:r>
                <a:r>
                  <a:rPr lang="zh-CN" altLang="en-US" sz="2800">
                    <a:solidFill>
                      <a:srgbClr val="FFFFFF"/>
                    </a:solidFill>
                    <a:effectLst>
                      <a:outerShdw blurRad="38100" dist="38100" dir="2700000" algn="tl">
                        <a:srgbClr val="C0C0C0"/>
                      </a:outerShdw>
                    </a:effectLst>
                    <a:latin typeface="+mn-lt"/>
                    <a:ea typeface="+mn-ea"/>
                  </a:rPr>
                  <a:t>）</a:t>
                </a:r>
              </a:p>
            </p:txBody>
          </p:sp>
        </p:grpSp>
        <p:sp>
          <p:nvSpPr>
            <p:cNvPr id="60425" name="Text Box 23"/>
            <p:cNvSpPr txBox="1">
              <a:spLocks noChangeArrowheads="1"/>
            </p:cNvSpPr>
            <p:nvPr/>
          </p:nvSpPr>
          <p:spPr bwMode="gray">
            <a:xfrm>
              <a:off x="1860" y="3187"/>
              <a:ext cx="2928" cy="582"/>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要给每一个概念确定一个贴切的定义</a:t>
              </a:r>
              <a:endParaRPr lang="zh-CN" altLang="en-US" sz="2400" b="1">
                <a:latin typeface="仿宋_GB2312" pitchFamily="49" charset="-122"/>
                <a:ea typeface="仿宋_GB2312" pitchFamily="49" charset="-122"/>
              </a:endParaRPr>
            </a:p>
          </p:txBody>
        </p:sp>
      </p:grpSp>
      <p:sp>
        <p:nvSpPr>
          <p:cNvPr id="60421" name="TextBox 23"/>
          <p:cNvSpPr txBox="1">
            <a:spLocks noChangeArrowheads="1"/>
          </p:cNvSpPr>
          <p:nvPr/>
        </p:nvSpPr>
        <p:spPr bwMode="auto">
          <a:xfrm>
            <a:off x="755650" y="1052513"/>
            <a:ext cx="7272338" cy="831850"/>
          </a:xfrm>
          <a:prstGeom prst="rect">
            <a:avLst/>
          </a:prstGeom>
          <a:noFill/>
          <a:ln w="9525">
            <a:noFill/>
            <a:miter lim="800000"/>
            <a:headEnd/>
            <a:tailEnd/>
          </a:ln>
        </p:spPr>
        <p:txBody>
          <a:bodyPr>
            <a:spAutoFit/>
          </a:bodyPr>
          <a:lstStyle/>
          <a:p>
            <a:r>
              <a:rPr lang="en-US" altLang="zh-CN" sz="2400" b="1">
                <a:latin typeface="仿宋_GB2312" pitchFamily="49" charset="-122"/>
                <a:ea typeface="仿宋_GB2312" pitchFamily="49" charset="-122"/>
              </a:rPr>
              <a:t>    </a:t>
            </a:r>
            <a:r>
              <a:rPr lang="zh-CN" altLang="zh-CN" sz="2400" b="1">
                <a:latin typeface="仿宋_GB2312" pitchFamily="49" charset="-122"/>
                <a:ea typeface="仿宋_GB2312" pitchFamily="49" charset="-122"/>
              </a:rPr>
              <a:t>信息技术术语是指关于信息技术概念的词或词组，信息技术术语的标准化是发展信息技术的前提。</a:t>
            </a:r>
            <a:endParaRPr lang="zh-CN" altLang="en-US" sz="2400" b="1">
              <a:latin typeface="仿宋_GB2312" pitchFamily="49" charset="-122"/>
              <a:ea typeface="仿宋_GB2312" pitchFamily="49" charset="-122"/>
            </a:endParaRPr>
          </a:p>
        </p:txBody>
      </p:sp>
      <p:sp>
        <p:nvSpPr>
          <p:cNvPr id="60422" name="日期占位符 2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413010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01646" y="188640"/>
            <a:ext cx="6491288" cy="563562"/>
          </a:xfrm>
        </p:spPr>
        <p:txBody>
          <a:bodyPr>
            <a:normAutofit fontScale="90000"/>
          </a:bodyPr>
          <a:lstStyle/>
          <a:p>
            <a:r>
              <a:rPr lang="zh-CN" altLang="zh-CN" b="1" dirty="0" smtClean="0">
                <a:ea typeface="宋体" charset="-122"/>
              </a:rPr>
              <a:t>二、信息表示标准化</a:t>
            </a:r>
          </a:p>
        </p:txBody>
      </p:sp>
      <p:grpSp>
        <p:nvGrpSpPr>
          <p:cNvPr id="2" name="Group 3"/>
          <p:cNvGrpSpPr>
            <a:grpSpLocks/>
          </p:cNvGrpSpPr>
          <p:nvPr/>
        </p:nvGrpSpPr>
        <p:grpSpPr bwMode="auto">
          <a:xfrm>
            <a:off x="1763713" y="2060575"/>
            <a:ext cx="6424612" cy="1301750"/>
            <a:chOff x="912" y="1008"/>
            <a:chExt cx="3984" cy="912"/>
          </a:xfrm>
        </p:grpSpPr>
        <p:sp>
          <p:nvSpPr>
            <p:cNvPr id="4198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1459" name="Group 5"/>
            <p:cNvGrpSpPr>
              <a:grpSpLocks/>
            </p:cNvGrpSpPr>
            <p:nvPr/>
          </p:nvGrpSpPr>
          <p:grpSpPr bwMode="auto">
            <a:xfrm>
              <a:off x="984" y="1092"/>
              <a:ext cx="783" cy="746"/>
              <a:chOff x="984" y="1092"/>
              <a:chExt cx="783" cy="746"/>
            </a:xfrm>
          </p:grpSpPr>
          <p:sp>
            <p:nvSpPr>
              <p:cNvPr id="41990" name="AutoShape 6"/>
              <p:cNvSpPr>
                <a:spLocks noChangeArrowheads="1"/>
              </p:cNvSpPr>
              <p:nvPr/>
            </p:nvSpPr>
            <p:spPr bwMode="gray">
              <a:xfrm>
                <a:off x="999" y="1093"/>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1" name="Freeform 7"/>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2" name="Text Box 8"/>
              <p:cNvSpPr txBox="1">
                <a:spLocks noChangeArrowheads="1"/>
              </p:cNvSpPr>
              <p:nvPr/>
            </p:nvSpPr>
            <p:spPr bwMode="gray">
              <a:xfrm>
                <a:off x="984" y="1295"/>
                <a:ext cx="784"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（一）</a:t>
                </a:r>
              </a:p>
            </p:txBody>
          </p:sp>
        </p:grpSp>
        <p:sp>
          <p:nvSpPr>
            <p:cNvPr id="61460" name="Text Box 9"/>
            <p:cNvSpPr txBox="1">
              <a:spLocks noChangeArrowheads="1"/>
            </p:cNvSpPr>
            <p:nvPr/>
          </p:nvSpPr>
          <p:spPr bwMode="gray">
            <a:xfrm>
              <a:off x="1894" y="1311"/>
              <a:ext cx="2928" cy="323"/>
            </a:xfrm>
            <a:prstGeom prst="rect">
              <a:avLst/>
            </a:prstGeom>
            <a:noFill/>
            <a:ln w="9525" algn="ctr">
              <a:noFill/>
              <a:miter lim="800000"/>
              <a:headEnd/>
              <a:tailEnd/>
            </a:ln>
          </p:spPr>
          <p:txBody>
            <a:bodyPr>
              <a:spAutoFit/>
            </a:bodyPr>
            <a:lstStyle/>
            <a:p>
              <a:r>
                <a:rPr lang="zh-CN" altLang="zh-CN" sz="2400" b="1">
                  <a:latin typeface="Verdana" pitchFamily="34" charset="0"/>
                  <a:hlinkClick r:id="rId2" action="ppaction://hlinksldjump"/>
                </a:rPr>
                <a:t>信息分类编码标准化</a:t>
              </a:r>
              <a:endParaRPr lang="zh-CN" altLang="zh-CN" sz="2400">
                <a:latin typeface="Verdana" pitchFamily="34" charset="0"/>
              </a:endParaRPr>
            </a:p>
          </p:txBody>
        </p:sp>
      </p:grpSp>
      <p:grpSp>
        <p:nvGrpSpPr>
          <p:cNvPr id="4" name="Group 10"/>
          <p:cNvGrpSpPr>
            <a:grpSpLocks/>
          </p:cNvGrpSpPr>
          <p:nvPr/>
        </p:nvGrpSpPr>
        <p:grpSpPr bwMode="auto">
          <a:xfrm>
            <a:off x="1763713" y="3573463"/>
            <a:ext cx="6424612" cy="1301750"/>
            <a:chOff x="912" y="2016"/>
            <a:chExt cx="3984" cy="912"/>
          </a:xfrm>
        </p:grpSpPr>
        <p:sp>
          <p:nvSpPr>
            <p:cNvPr id="4199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1453" name="Group 12"/>
            <p:cNvGrpSpPr>
              <a:grpSpLocks/>
            </p:cNvGrpSpPr>
            <p:nvPr/>
          </p:nvGrpSpPr>
          <p:grpSpPr bwMode="auto">
            <a:xfrm>
              <a:off x="984" y="2100"/>
              <a:ext cx="783" cy="746"/>
              <a:chOff x="984" y="2100"/>
              <a:chExt cx="783" cy="746"/>
            </a:xfrm>
          </p:grpSpPr>
          <p:sp>
            <p:nvSpPr>
              <p:cNvPr id="41997" name="AutoShape 13"/>
              <p:cNvSpPr>
                <a:spLocks noChangeArrowheads="1"/>
              </p:cNvSpPr>
              <p:nvPr/>
            </p:nvSpPr>
            <p:spPr bwMode="gray">
              <a:xfrm>
                <a:off x="999" y="2101"/>
                <a:ext cx="769"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Freeform 14"/>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9" name="Text Box 15"/>
              <p:cNvSpPr txBox="1">
                <a:spLocks noChangeArrowheads="1"/>
              </p:cNvSpPr>
              <p:nvPr/>
            </p:nvSpPr>
            <p:spPr bwMode="gray">
              <a:xfrm>
                <a:off x="984" y="2304"/>
                <a:ext cx="784" cy="366"/>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（二）</a:t>
                </a:r>
              </a:p>
            </p:txBody>
          </p:sp>
        </p:grpSp>
        <p:sp>
          <p:nvSpPr>
            <p:cNvPr id="61454" name="Text Box 16"/>
            <p:cNvSpPr txBox="1">
              <a:spLocks noChangeArrowheads="1"/>
            </p:cNvSpPr>
            <p:nvPr/>
          </p:nvSpPr>
          <p:spPr bwMode="gray">
            <a:xfrm>
              <a:off x="1894" y="2268"/>
              <a:ext cx="2928" cy="323"/>
            </a:xfrm>
            <a:prstGeom prst="rect">
              <a:avLst/>
            </a:prstGeom>
            <a:noFill/>
            <a:ln w="9525" algn="ctr">
              <a:noFill/>
              <a:miter lim="800000"/>
              <a:headEnd/>
              <a:tailEnd/>
            </a:ln>
          </p:spPr>
          <p:txBody>
            <a:bodyPr>
              <a:spAutoFit/>
            </a:bodyPr>
            <a:lstStyle/>
            <a:p>
              <a:r>
                <a:rPr lang="zh-CN" altLang="zh-CN" sz="2400" b="1">
                  <a:latin typeface="Verdana" pitchFamily="34" charset="0"/>
                  <a:hlinkClick r:id="rId3" action="ppaction://hlinksldjump"/>
                </a:rPr>
                <a:t>图形符号标准化</a:t>
              </a:r>
              <a:endParaRPr lang="zh-CN" altLang="zh-CN" sz="2400">
                <a:latin typeface="Verdana" pitchFamily="34" charset="0"/>
              </a:endParaRPr>
            </a:p>
          </p:txBody>
        </p:sp>
      </p:grpSp>
      <p:grpSp>
        <p:nvGrpSpPr>
          <p:cNvPr id="6" name="Group 17"/>
          <p:cNvGrpSpPr>
            <a:grpSpLocks/>
          </p:cNvGrpSpPr>
          <p:nvPr/>
        </p:nvGrpSpPr>
        <p:grpSpPr bwMode="auto">
          <a:xfrm>
            <a:off x="1763713" y="5013325"/>
            <a:ext cx="6351587" cy="1301750"/>
            <a:chOff x="912" y="3036"/>
            <a:chExt cx="3984" cy="912"/>
          </a:xfrm>
        </p:grpSpPr>
        <p:sp>
          <p:nvSpPr>
            <p:cNvPr id="4200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1447" name="Group 19"/>
            <p:cNvGrpSpPr>
              <a:grpSpLocks/>
            </p:cNvGrpSpPr>
            <p:nvPr/>
          </p:nvGrpSpPr>
          <p:grpSpPr bwMode="auto">
            <a:xfrm>
              <a:off x="979" y="3120"/>
              <a:ext cx="792" cy="746"/>
              <a:chOff x="979" y="3120"/>
              <a:chExt cx="792" cy="746"/>
            </a:xfrm>
          </p:grpSpPr>
          <p:sp>
            <p:nvSpPr>
              <p:cNvPr id="42004" name="AutoShape 20"/>
              <p:cNvSpPr>
                <a:spLocks noChangeArrowheads="1"/>
              </p:cNvSpPr>
              <p:nvPr/>
            </p:nvSpPr>
            <p:spPr bwMode="gray">
              <a:xfrm>
                <a:off x="999" y="3121"/>
                <a:ext cx="769"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5" name="Freeform 21"/>
              <p:cNvSpPr>
                <a:spLocks/>
              </p:cNvSpPr>
              <p:nvPr/>
            </p:nvSpPr>
            <p:spPr bwMode="gray">
              <a:xfrm>
                <a:off x="1046"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2006" name="Text Box 22"/>
              <p:cNvSpPr txBox="1">
                <a:spLocks noChangeArrowheads="1"/>
              </p:cNvSpPr>
              <p:nvPr/>
            </p:nvSpPr>
            <p:spPr bwMode="gray">
              <a:xfrm>
                <a:off x="979" y="3324"/>
                <a:ext cx="793" cy="366"/>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（三）</a:t>
                </a:r>
              </a:p>
            </p:txBody>
          </p:sp>
        </p:grpSp>
        <p:sp>
          <p:nvSpPr>
            <p:cNvPr id="61448" name="Text Box 23"/>
            <p:cNvSpPr txBox="1">
              <a:spLocks noChangeArrowheads="1"/>
            </p:cNvSpPr>
            <p:nvPr/>
          </p:nvSpPr>
          <p:spPr bwMode="gray">
            <a:xfrm>
              <a:off x="1860" y="3339"/>
              <a:ext cx="2928" cy="323"/>
            </a:xfrm>
            <a:prstGeom prst="rect">
              <a:avLst/>
            </a:prstGeom>
            <a:noFill/>
            <a:ln w="9525" algn="ctr">
              <a:noFill/>
              <a:miter lim="800000"/>
              <a:headEnd/>
              <a:tailEnd/>
            </a:ln>
          </p:spPr>
          <p:txBody>
            <a:bodyPr>
              <a:spAutoFit/>
            </a:bodyPr>
            <a:lstStyle/>
            <a:p>
              <a:pPr eaLnBrk="0" hangingPunct="0"/>
              <a:r>
                <a:rPr lang="zh-CN" altLang="zh-CN" sz="2400" b="1">
                  <a:latin typeface="Verdana" pitchFamily="34" charset="0"/>
                  <a:hlinkClick r:id="rId4" action="ppaction://hlinksldjump"/>
                </a:rPr>
                <a:t>条码技术标准化</a:t>
              </a:r>
              <a:endParaRPr lang="zh-CN" altLang="en-US" sz="2400" b="1">
                <a:latin typeface="仿宋_GB2312" pitchFamily="49" charset="-122"/>
                <a:ea typeface="仿宋_GB2312" pitchFamily="49" charset="-122"/>
              </a:endParaRPr>
            </a:p>
          </p:txBody>
        </p:sp>
      </p:grpSp>
      <p:sp>
        <p:nvSpPr>
          <p:cNvPr id="61445" name="日期占位符 2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97639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a:xfrm>
            <a:off x="1" y="0"/>
            <a:ext cx="5148064" cy="1039813"/>
          </a:xfrm>
        </p:spPr>
        <p:txBody>
          <a:bodyPr>
            <a:normAutofit/>
          </a:bodyPr>
          <a:lstStyle/>
          <a:p>
            <a:r>
              <a:rPr lang="zh-CN" altLang="zh-CN" sz="3200" b="1" dirty="0" smtClean="0">
                <a:ea typeface="宋体" charset="-122"/>
              </a:rPr>
              <a:t>（一）信息分类编码标准化</a:t>
            </a:r>
            <a:endParaRPr lang="zh-CN" altLang="en-US" sz="3200" b="1" dirty="0" smtClean="0">
              <a:ea typeface="宋体" charset="-122"/>
            </a:endParaRPr>
          </a:p>
        </p:txBody>
      </p:sp>
      <p:sp>
        <p:nvSpPr>
          <p:cNvPr id="62466" name="内容占位符 2"/>
          <p:cNvSpPr>
            <a:spLocks noGrp="1"/>
          </p:cNvSpPr>
          <p:nvPr>
            <p:ph idx="1"/>
          </p:nvPr>
        </p:nvSpPr>
        <p:spPr/>
        <p:txBody>
          <a:bodyPr>
            <a:normAutofit fontScale="85000" lnSpcReduction="10000"/>
          </a:bodyPr>
          <a:lstStyle/>
          <a:p>
            <a:r>
              <a:rPr lang="zh-CN" altLang="zh-CN" sz="2400" smtClean="0">
                <a:latin typeface="仿宋_GB2312" pitchFamily="49" charset="-122"/>
                <a:ea typeface="仿宋_GB2312" pitchFamily="49" charset="-122"/>
              </a:rPr>
              <a:t>所谓信息分类编码标准化是指在各种社会实践中，通过制定、发布和贯彻实施各种信息分类编码标准而达到一定范围内的某种统一局面，以利于信息交换的进行，从而获得最佳社会和经济效益的活动。信息分类编码标准化是各种信息系统建设和运行的重要基础工作之一。信息分类编码标准化涉及的范围极其广泛，几乎覆盖了人类社会的所有方面，主要包括人事、区域、场所、机构、时间、日期、文字、文献、产品、物资、交通运输、货币、资金、保险、邮电、通信、农、林、牧、渔和水利、建筑、地质、商业、服务业、文教、卫生、体育等方面的内容。总之，凡是需要用计算机进行管理的信息，都需要对之进行分类编码，并使之标准化。</a:t>
            </a:r>
          </a:p>
          <a:p>
            <a:endParaRPr lang="zh-CN" altLang="en-US" sz="2400" smtClean="0">
              <a:latin typeface="仿宋_GB2312" pitchFamily="49" charset="-122"/>
              <a:ea typeface="仿宋_GB2312" pitchFamily="49" charset="-122"/>
            </a:endParaRPr>
          </a:p>
        </p:txBody>
      </p:sp>
      <p:sp>
        <p:nvSpPr>
          <p:cNvPr id="4" name="左箭头 3">
            <a:hlinkClick r:id="rId2" action="ppaction://hlinksldjump"/>
          </p:cNvPr>
          <p:cNvSpPr/>
          <p:nvPr/>
        </p:nvSpPr>
        <p:spPr>
          <a:xfrm>
            <a:off x="7885113" y="6237288"/>
            <a:ext cx="790575"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2468"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36885802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p:nvPr>
        </p:nvSpPr>
        <p:spPr>
          <a:xfrm>
            <a:off x="0" y="0"/>
            <a:ext cx="5791200" cy="1039813"/>
          </a:xfrm>
        </p:spPr>
        <p:txBody>
          <a:bodyPr>
            <a:normAutofit/>
          </a:bodyPr>
          <a:lstStyle/>
          <a:p>
            <a:r>
              <a:rPr lang="zh-CN" altLang="zh-CN" sz="3600" b="1" dirty="0" smtClean="0">
                <a:ea typeface="宋体" charset="-122"/>
              </a:rPr>
              <a:t>（二）图形符号标准化</a:t>
            </a:r>
            <a:endParaRPr lang="zh-CN" altLang="en-US" sz="3600" b="1" dirty="0" smtClean="0">
              <a:ea typeface="宋体" charset="-122"/>
            </a:endParaRPr>
          </a:p>
        </p:txBody>
      </p:sp>
      <p:sp>
        <p:nvSpPr>
          <p:cNvPr id="63490" name="内容占位符 2"/>
          <p:cNvSpPr>
            <a:spLocks noGrp="1"/>
          </p:cNvSpPr>
          <p:nvPr>
            <p:ph idx="1"/>
          </p:nvPr>
        </p:nvSpPr>
        <p:spPr/>
        <p:txBody>
          <a:bodyPr>
            <a:normAutofit fontScale="92500" lnSpcReduction="20000"/>
          </a:bodyPr>
          <a:lstStyle/>
          <a:p>
            <a:r>
              <a:rPr lang="zh-CN" altLang="zh-CN" sz="2400" smtClean="0">
                <a:latin typeface="仿宋_GB2312" pitchFamily="49" charset="-122"/>
                <a:ea typeface="仿宋_GB2312" pitchFamily="49" charset="-122"/>
              </a:rPr>
              <a:t>图形符号标准化涉及的领域包括了人类社会的各行各业，如农业、工程、制造业、建筑、天文、生物、旅游、商业、化学、物理、数学、交通、通讯、音乐、摄影、娱乐、气象、地质、家庭、安全、车辆管理、宗教等。我国在采用国际标准化的基础上，已经颁布了《图形符号表示规则总则》、《图形符号表示规则产品技术文件用图形符号》、《图形符号表示规则设备用图形符号》、《图形符号表示规则标志用图形符号》、《标准化工作导则符号、代号标准编写规定》、《公共信息标志用图形符号》、《图形符号箭头及其应用》、《标志用图形符号的制定和测试程序》等图形符号国家标准。</a:t>
            </a:r>
          </a:p>
          <a:p>
            <a:pPr>
              <a:buFont typeface="Wingdings" pitchFamily="2" charset="2"/>
              <a:buNone/>
            </a:pPr>
            <a:endParaRPr lang="zh-CN" altLang="en-US" sz="2400" smtClean="0">
              <a:latin typeface="仿宋_GB2312" pitchFamily="49" charset="-122"/>
              <a:ea typeface="仿宋_GB2312" pitchFamily="49" charset="-122"/>
            </a:endParaRPr>
          </a:p>
        </p:txBody>
      </p:sp>
      <p:sp>
        <p:nvSpPr>
          <p:cNvPr id="4" name="左箭头 3">
            <a:hlinkClick r:id="rId2" action="ppaction://hlinksldjump"/>
          </p:cNvPr>
          <p:cNvSpPr/>
          <p:nvPr/>
        </p:nvSpPr>
        <p:spPr>
          <a:xfrm>
            <a:off x="7740650" y="5949950"/>
            <a:ext cx="792163"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3492"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32943036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1"/>
          <p:cNvSpPr>
            <a:spLocks noGrp="1"/>
          </p:cNvSpPr>
          <p:nvPr>
            <p:ph type="title"/>
          </p:nvPr>
        </p:nvSpPr>
        <p:spPr>
          <a:xfrm>
            <a:off x="0" y="0"/>
            <a:ext cx="6186488" cy="968375"/>
          </a:xfrm>
        </p:spPr>
        <p:txBody>
          <a:bodyPr>
            <a:normAutofit/>
          </a:bodyPr>
          <a:lstStyle/>
          <a:p>
            <a:r>
              <a:rPr lang="zh-CN" altLang="zh-CN" sz="3600" dirty="0" smtClean="0">
                <a:ea typeface="宋体" charset="-122"/>
              </a:rPr>
              <a:t>（三）条码技术标准化</a:t>
            </a:r>
            <a:endParaRPr lang="zh-CN" altLang="en-US" sz="3600" dirty="0" smtClean="0">
              <a:ea typeface="宋体" charset="-122"/>
            </a:endParaRPr>
          </a:p>
        </p:txBody>
      </p:sp>
      <p:sp>
        <p:nvSpPr>
          <p:cNvPr id="64514" name="内容占位符 2"/>
          <p:cNvSpPr>
            <a:spLocks noGrp="1"/>
          </p:cNvSpPr>
          <p:nvPr>
            <p:ph idx="1"/>
          </p:nvPr>
        </p:nvSpPr>
        <p:spPr/>
        <p:txBody>
          <a:bodyPr/>
          <a:lstStyle/>
          <a:p>
            <a:r>
              <a:rPr lang="zh-CN" altLang="zh-CN" smtClean="0">
                <a:ea typeface="宋体" charset="-122"/>
              </a:rPr>
              <a:t>条码技术标准化主要涉及条码规则、条码设备、条码检测方法和条码应用等方面的内容。我国已经发布了《条码系统通用术语</a:t>
            </a:r>
            <a:r>
              <a:rPr lang="en-US" altLang="zh-CN" smtClean="0">
                <a:ea typeface="宋体" charset="-122"/>
              </a:rPr>
              <a:t>—</a:t>
            </a:r>
            <a:r>
              <a:rPr lang="zh-CN" altLang="zh-CN" smtClean="0">
                <a:ea typeface="宋体" charset="-122"/>
              </a:rPr>
              <a:t>条码符号术语》、《条码符号印刷质量的检验》、《三九条码》、《库德巴条码》、《通用商品条码》、《通用商品条码符号位置》和《中国标准书号（</a:t>
            </a:r>
            <a:r>
              <a:rPr lang="en-US" altLang="zh-CN" smtClean="0">
                <a:ea typeface="宋体" charset="-122"/>
              </a:rPr>
              <a:t>ISBN</a:t>
            </a:r>
            <a:r>
              <a:rPr lang="zh-CN" altLang="zh-CN" smtClean="0">
                <a:ea typeface="宋体" charset="-122"/>
              </a:rPr>
              <a:t>部分）条码》等条码国家标准。</a:t>
            </a:r>
          </a:p>
          <a:p>
            <a:pPr>
              <a:buFont typeface="Wingdings" pitchFamily="2" charset="2"/>
              <a:buNone/>
            </a:pPr>
            <a:endParaRPr lang="zh-CN" altLang="en-US" smtClean="0">
              <a:ea typeface="宋体" charset="-122"/>
            </a:endParaRPr>
          </a:p>
        </p:txBody>
      </p:sp>
      <p:sp>
        <p:nvSpPr>
          <p:cNvPr id="6451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09038466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normAutofit fontScale="90000"/>
          </a:bodyPr>
          <a:lstStyle/>
          <a:p>
            <a:r>
              <a:rPr lang="zh-CN" altLang="zh-CN" dirty="0" smtClean="0">
                <a:ea typeface="宋体" charset="-122"/>
              </a:rPr>
              <a:t>三、汉字信息处理技术标准化</a:t>
            </a:r>
          </a:p>
        </p:txBody>
      </p:sp>
      <p:sp>
        <p:nvSpPr>
          <p:cNvPr id="65538"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65539" name="Group 4"/>
          <p:cNvGrpSpPr>
            <a:grpSpLocks/>
          </p:cNvGrpSpPr>
          <p:nvPr/>
        </p:nvGrpSpPr>
        <p:grpSpPr bwMode="auto">
          <a:xfrm>
            <a:off x="0" y="1557338"/>
            <a:ext cx="8712200" cy="4464050"/>
            <a:chOff x="-1509" y="912"/>
            <a:chExt cx="5829" cy="3039"/>
          </a:xfrm>
        </p:grpSpPr>
        <p:sp>
          <p:nvSpPr>
            <p:cNvPr id="45061" name="AutoShape 5"/>
            <p:cNvSpPr>
              <a:spLocks noChangeArrowheads="1"/>
            </p:cNvSpPr>
            <p:nvPr/>
          </p:nvSpPr>
          <p:spPr bwMode="ltGray">
            <a:xfrm rot="5400000">
              <a:off x="-1526" y="929"/>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45062" name="AutoShape 6"/>
            <p:cNvSpPr>
              <a:spLocks noChangeArrowheads="1"/>
            </p:cNvSpPr>
            <p:nvPr/>
          </p:nvSpPr>
          <p:spPr bwMode="ltGray">
            <a:xfrm rot="5400000" flipH="1">
              <a:off x="-1271" y="1204"/>
              <a:ext cx="2540" cy="2475"/>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0"/>
                    <a:invGamma/>
                  </a:schemeClr>
                </a:gs>
              </a:gsLst>
              <a:lin ang="5400000" scaled="1"/>
            </a:gradFill>
            <a:ln w="0" algn="ctr">
              <a:noFill/>
              <a:miter lim="800000"/>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65543" name="Group 7"/>
            <p:cNvGrpSpPr>
              <a:grpSpLocks/>
            </p:cNvGrpSpPr>
            <p:nvPr/>
          </p:nvGrpSpPr>
          <p:grpSpPr bwMode="auto">
            <a:xfrm>
              <a:off x="912" y="1147"/>
              <a:ext cx="2984" cy="320"/>
              <a:chOff x="912" y="1147"/>
              <a:chExt cx="2984" cy="320"/>
            </a:xfrm>
          </p:grpSpPr>
          <p:sp>
            <p:nvSpPr>
              <p:cNvPr id="65580" name="AutoShape 8"/>
              <p:cNvSpPr>
                <a:spLocks noChangeArrowheads="1"/>
              </p:cNvSpPr>
              <p:nvPr/>
            </p:nvSpPr>
            <p:spPr bwMode="gray">
              <a:xfrm>
                <a:off x="1112" y="1147"/>
                <a:ext cx="2784" cy="320"/>
              </a:xfrm>
              <a:prstGeom prst="roundRect">
                <a:avLst>
                  <a:gd name="adj" fmla="val 50000"/>
                </a:avLst>
              </a:prstGeom>
              <a:noFill/>
              <a:ln w="28575" algn="ctr">
                <a:solidFill>
                  <a:schemeClr val="bg2"/>
                </a:solidFill>
                <a:round/>
                <a:headEnd/>
                <a:tailEnd/>
              </a:ln>
            </p:spPr>
            <p:txBody>
              <a:bodyPr wrap="none" anchor="ctr"/>
              <a:lstStyle/>
              <a:p>
                <a:pPr eaLnBrk="0" hangingPunct="0"/>
                <a:r>
                  <a:rPr lang="zh-CN" altLang="zh-CN" sz="2400" b="1">
                    <a:latin typeface="Verdana" pitchFamily="34" charset="0"/>
                  </a:rPr>
                  <a:t>汉字编码字符集标准化</a:t>
                </a:r>
                <a:endParaRPr lang="en-US" altLang="zh-CN" sz="2400" b="1">
                  <a:latin typeface="Verdana" pitchFamily="34" charset="0"/>
                </a:endParaRPr>
              </a:p>
            </p:txBody>
          </p:sp>
          <p:grpSp>
            <p:nvGrpSpPr>
              <p:cNvPr id="65581" name="Group 9"/>
              <p:cNvGrpSpPr>
                <a:grpSpLocks/>
              </p:cNvGrpSpPr>
              <p:nvPr/>
            </p:nvGrpSpPr>
            <p:grpSpPr bwMode="auto">
              <a:xfrm>
                <a:off x="912" y="1203"/>
                <a:ext cx="240" cy="240"/>
                <a:chOff x="2078" y="1680"/>
                <a:chExt cx="1615" cy="1615"/>
              </a:xfrm>
            </p:grpSpPr>
            <p:sp>
              <p:nvSpPr>
                <p:cNvPr id="65582"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zh-CN" altLang="en-US">
                    <a:latin typeface="Verdana" pitchFamily="34" charset="0"/>
                  </a:endParaRPr>
                </a:p>
              </p:txBody>
            </p:sp>
            <p:sp>
              <p:nvSpPr>
                <p:cNvPr id="65583"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a:latin typeface="Verdana" pitchFamily="34" charset="0"/>
                  </a:endParaRPr>
                </a:p>
              </p:txBody>
            </p:sp>
            <p:sp>
              <p:nvSpPr>
                <p:cNvPr id="45068" name="Oval 12"/>
                <p:cNvSpPr>
                  <a:spLocks noChangeArrowheads="1"/>
                </p:cNvSpPr>
                <p:nvPr/>
              </p:nvSpPr>
              <p:spPr bwMode="gray">
                <a:xfrm>
                  <a:off x="2247" y="1853"/>
                  <a:ext cx="1272" cy="127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宋体" pitchFamily="2" charset="-122"/>
                  </a:endParaRPr>
                </a:p>
              </p:txBody>
            </p:sp>
            <p:sp>
              <p:nvSpPr>
                <p:cNvPr id="65585" name="Oval 13"/>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zh-CN" altLang="en-US">
                    <a:latin typeface="Verdana" pitchFamily="34" charset="0"/>
                  </a:endParaRPr>
                </a:p>
              </p:txBody>
            </p:sp>
            <p:sp>
              <p:nvSpPr>
                <p:cNvPr id="45070" name="Oval 14"/>
                <p:cNvSpPr>
                  <a:spLocks noChangeArrowheads="1"/>
                </p:cNvSpPr>
                <p:nvPr/>
              </p:nvSpPr>
              <p:spPr bwMode="gray">
                <a:xfrm>
                  <a:off x="2333" y="1933"/>
                  <a:ext cx="1094" cy="111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宋体" pitchFamily="2" charset="-122"/>
                  </a:endParaRPr>
                </a:p>
              </p:txBody>
            </p:sp>
            <p:sp>
              <p:nvSpPr>
                <p:cNvPr id="65587" name="Oval 15"/>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zh-CN" altLang="en-US">
                    <a:latin typeface="Verdana" pitchFamily="34" charset="0"/>
                  </a:endParaRPr>
                </a:p>
              </p:txBody>
            </p:sp>
          </p:grpSp>
        </p:grpSp>
        <p:grpSp>
          <p:nvGrpSpPr>
            <p:cNvPr id="65544" name="Group 16"/>
            <p:cNvGrpSpPr>
              <a:grpSpLocks/>
            </p:cNvGrpSpPr>
            <p:nvPr/>
          </p:nvGrpSpPr>
          <p:grpSpPr bwMode="auto">
            <a:xfrm>
              <a:off x="1248" y="1632"/>
              <a:ext cx="2976" cy="320"/>
              <a:chOff x="1248" y="1632"/>
              <a:chExt cx="2976" cy="320"/>
            </a:xfrm>
          </p:grpSpPr>
          <p:sp>
            <p:nvSpPr>
              <p:cNvPr id="65572" name="AutoShape 17"/>
              <p:cNvSpPr>
                <a:spLocks noChangeArrowheads="1"/>
              </p:cNvSpPr>
              <p:nvPr/>
            </p:nvSpPr>
            <p:spPr bwMode="gray">
              <a:xfrm>
                <a:off x="1440" y="1632"/>
                <a:ext cx="2784" cy="320"/>
              </a:xfrm>
              <a:prstGeom prst="roundRect">
                <a:avLst>
                  <a:gd name="adj" fmla="val 50000"/>
                </a:avLst>
              </a:prstGeom>
              <a:noFill/>
              <a:ln w="28575" algn="ctr">
                <a:solidFill>
                  <a:schemeClr val="bg2"/>
                </a:solidFill>
                <a:round/>
                <a:headEnd/>
                <a:tailEnd/>
              </a:ln>
            </p:spPr>
            <p:txBody>
              <a:bodyPr wrap="none" anchor="ctr"/>
              <a:lstStyle/>
              <a:p>
                <a:pPr eaLnBrk="0" hangingPunct="0"/>
                <a:r>
                  <a:rPr lang="zh-CN" altLang="zh-CN" sz="2400" b="1">
                    <a:latin typeface="Verdana" pitchFamily="34" charset="0"/>
                  </a:rPr>
                  <a:t>汉字输入标准化</a:t>
                </a:r>
                <a:endParaRPr lang="en-US" altLang="zh-CN" sz="2400" b="1">
                  <a:latin typeface="Verdana" pitchFamily="34" charset="0"/>
                </a:endParaRPr>
              </a:p>
            </p:txBody>
          </p:sp>
          <p:grpSp>
            <p:nvGrpSpPr>
              <p:cNvPr id="65573" name="Group 18"/>
              <p:cNvGrpSpPr>
                <a:grpSpLocks/>
              </p:cNvGrpSpPr>
              <p:nvPr/>
            </p:nvGrpSpPr>
            <p:grpSpPr bwMode="auto">
              <a:xfrm>
                <a:off x="1248" y="1699"/>
                <a:ext cx="240" cy="240"/>
                <a:chOff x="2078" y="1680"/>
                <a:chExt cx="1615" cy="1615"/>
              </a:xfrm>
            </p:grpSpPr>
            <p:sp>
              <p:nvSpPr>
                <p:cNvPr id="65574"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zh-CN" altLang="en-US">
                    <a:latin typeface="Verdana" pitchFamily="34" charset="0"/>
                  </a:endParaRPr>
                </a:p>
              </p:txBody>
            </p:sp>
            <p:sp>
              <p:nvSpPr>
                <p:cNvPr id="65575"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a:latin typeface="Verdana" pitchFamily="34" charset="0"/>
                  </a:endParaRPr>
                </a:p>
              </p:txBody>
            </p:sp>
            <p:sp>
              <p:nvSpPr>
                <p:cNvPr id="45077" name="Oval 21"/>
                <p:cNvSpPr>
                  <a:spLocks noChangeArrowheads="1"/>
                </p:cNvSpPr>
                <p:nvPr/>
              </p:nvSpPr>
              <p:spPr bwMode="gray">
                <a:xfrm>
                  <a:off x="2252" y="1853"/>
                  <a:ext cx="127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宋体" pitchFamily="2" charset="-122"/>
                  </a:endParaRPr>
                </a:p>
              </p:txBody>
            </p:sp>
            <p:sp>
              <p:nvSpPr>
                <p:cNvPr id="65577" name="Oval 22"/>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zh-CN" altLang="en-US">
                    <a:latin typeface="Verdana" pitchFamily="34" charset="0"/>
                  </a:endParaRPr>
                </a:p>
              </p:txBody>
            </p:sp>
            <p:sp>
              <p:nvSpPr>
                <p:cNvPr id="45079" name="Oval 23"/>
                <p:cNvSpPr>
                  <a:spLocks noChangeArrowheads="1"/>
                </p:cNvSpPr>
                <p:nvPr/>
              </p:nvSpPr>
              <p:spPr bwMode="gray">
                <a:xfrm>
                  <a:off x="2337" y="1933"/>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宋体" pitchFamily="2" charset="-122"/>
                  </a:endParaRPr>
                </a:p>
              </p:txBody>
            </p:sp>
            <p:sp>
              <p:nvSpPr>
                <p:cNvPr id="65579" name="Oval 24"/>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zh-CN" altLang="en-US">
                    <a:latin typeface="Verdana" pitchFamily="34" charset="0"/>
                  </a:endParaRPr>
                </a:p>
              </p:txBody>
            </p:sp>
          </p:grpSp>
        </p:grpSp>
        <p:grpSp>
          <p:nvGrpSpPr>
            <p:cNvPr id="65545" name="Group 25"/>
            <p:cNvGrpSpPr>
              <a:grpSpLocks/>
            </p:cNvGrpSpPr>
            <p:nvPr/>
          </p:nvGrpSpPr>
          <p:grpSpPr bwMode="auto">
            <a:xfrm>
              <a:off x="1344" y="2179"/>
              <a:ext cx="2976" cy="320"/>
              <a:chOff x="1344" y="2179"/>
              <a:chExt cx="2976" cy="320"/>
            </a:xfrm>
          </p:grpSpPr>
          <p:sp>
            <p:nvSpPr>
              <p:cNvPr id="65564" name="AutoShape 26"/>
              <p:cNvSpPr>
                <a:spLocks noChangeArrowheads="1"/>
              </p:cNvSpPr>
              <p:nvPr/>
            </p:nvSpPr>
            <p:spPr bwMode="gray">
              <a:xfrm>
                <a:off x="1536" y="2179"/>
                <a:ext cx="2784" cy="320"/>
              </a:xfrm>
              <a:prstGeom prst="roundRect">
                <a:avLst>
                  <a:gd name="adj" fmla="val 50000"/>
                </a:avLst>
              </a:prstGeom>
              <a:noFill/>
              <a:ln w="28575" algn="ctr">
                <a:solidFill>
                  <a:schemeClr val="bg2"/>
                </a:solidFill>
                <a:round/>
                <a:headEnd/>
                <a:tailEnd/>
              </a:ln>
            </p:spPr>
            <p:txBody>
              <a:bodyPr wrap="none" anchor="ctr"/>
              <a:lstStyle/>
              <a:p>
                <a:pPr eaLnBrk="0" hangingPunct="0"/>
                <a:r>
                  <a:rPr lang="zh-CN" altLang="zh-CN" sz="2400" b="1">
                    <a:latin typeface="Verdana" pitchFamily="34" charset="0"/>
                  </a:rPr>
                  <a:t>汉字输出标准化</a:t>
                </a:r>
                <a:endParaRPr lang="en-US" altLang="zh-CN" sz="2400" b="1">
                  <a:latin typeface="Verdana" pitchFamily="34" charset="0"/>
                </a:endParaRPr>
              </a:p>
            </p:txBody>
          </p:sp>
          <p:grpSp>
            <p:nvGrpSpPr>
              <p:cNvPr id="65565" name="Group 27"/>
              <p:cNvGrpSpPr>
                <a:grpSpLocks/>
              </p:cNvGrpSpPr>
              <p:nvPr/>
            </p:nvGrpSpPr>
            <p:grpSpPr bwMode="auto">
              <a:xfrm>
                <a:off x="1344" y="2227"/>
                <a:ext cx="240" cy="240"/>
                <a:chOff x="2078" y="1680"/>
                <a:chExt cx="1615" cy="1615"/>
              </a:xfrm>
            </p:grpSpPr>
            <p:sp>
              <p:nvSpPr>
                <p:cNvPr id="65566" name="Oval 2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zh-CN" altLang="en-US">
                    <a:latin typeface="Verdana" pitchFamily="34" charset="0"/>
                  </a:endParaRPr>
                </a:p>
              </p:txBody>
            </p:sp>
            <p:sp>
              <p:nvSpPr>
                <p:cNvPr id="65567" name="Oval 2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a:latin typeface="Verdana" pitchFamily="34" charset="0"/>
                  </a:endParaRPr>
                </a:p>
              </p:txBody>
            </p:sp>
            <p:sp>
              <p:nvSpPr>
                <p:cNvPr id="45086" name="Oval 30"/>
                <p:cNvSpPr>
                  <a:spLocks noChangeArrowheads="1"/>
                </p:cNvSpPr>
                <p:nvPr/>
              </p:nvSpPr>
              <p:spPr bwMode="gray">
                <a:xfrm>
                  <a:off x="2249" y="1849"/>
                  <a:ext cx="127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宋体" pitchFamily="2" charset="-122"/>
                  </a:endParaRPr>
                </a:p>
              </p:txBody>
            </p:sp>
            <p:sp>
              <p:nvSpPr>
                <p:cNvPr id="65569" name="Oval 3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zh-CN" altLang="en-US">
                    <a:latin typeface="Verdana" pitchFamily="34" charset="0"/>
                  </a:endParaRPr>
                </a:p>
              </p:txBody>
            </p:sp>
            <p:sp>
              <p:nvSpPr>
                <p:cNvPr id="45088" name="Oval 32"/>
                <p:cNvSpPr>
                  <a:spLocks noChangeArrowheads="1"/>
                </p:cNvSpPr>
                <p:nvPr/>
              </p:nvSpPr>
              <p:spPr bwMode="gray">
                <a:xfrm>
                  <a:off x="2335" y="1929"/>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宋体" pitchFamily="2" charset="-122"/>
                  </a:endParaRPr>
                </a:p>
              </p:txBody>
            </p:sp>
            <p:sp>
              <p:nvSpPr>
                <p:cNvPr id="65571" name="Oval 3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zh-CN" altLang="en-US">
                    <a:latin typeface="Verdana" pitchFamily="34" charset="0"/>
                  </a:endParaRPr>
                </a:p>
              </p:txBody>
            </p:sp>
          </p:grpSp>
        </p:grpSp>
        <p:grpSp>
          <p:nvGrpSpPr>
            <p:cNvPr id="65546" name="Group 34"/>
            <p:cNvGrpSpPr>
              <a:grpSpLocks/>
            </p:cNvGrpSpPr>
            <p:nvPr/>
          </p:nvGrpSpPr>
          <p:grpSpPr bwMode="auto">
            <a:xfrm>
              <a:off x="1248" y="2691"/>
              <a:ext cx="2996" cy="320"/>
              <a:chOff x="1248" y="2691"/>
              <a:chExt cx="2996" cy="320"/>
            </a:xfrm>
          </p:grpSpPr>
          <p:sp>
            <p:nvSpPr>
              <p:cNvPr id="65556" name="AutoShape 35"/>
              <p:cNvSpPr>
                <a:spLocks noChangeArrowheads="1"/>
              </p:cNvSpPr>
              <p:nvPr/>
            </p:nvSpPr>
            <p:spPr bwMode="gray">
              <a:xfrm>
                <a:off x="1460" y="2691"/>
                <a:ext cx="2784" cy="320"/>
              </a:xfrm>
              <a:prstGeom prst="roundRect">
                <a:avLst>
                  <a:gd name="adj" fmla="val 50000"/>
                </a:avLst>
              </a:prstGeom>
              <a:noFill/>
              <a:ln w="28575" algn="ctr">
                <a:solidFill>
                  <a:schemeClr val="bg2"/>
                </a:solidFill>
                <a:round/>
                <a:headEnd/>
                <a:tailEnd/>
              </a:ln>
            </p:spPr>
            <p:txBody>
              <a:bodyPr wrap="none" anchor="ctr"/>
              <a:lstStyle/>
              <a:p>
                <a:pPr eaLnBrk="0" hangingPunct="0"/>
                <a:r>
                  <a:rPr lang="zh-CN" altLang="zh-CN" sz="2400" b="1">
                    <a:latin typeface="Verdana" pitchFamily="34" charset="0"/>
                  </a:rPr>
                  <a:t>汉字属性和词语集标准化</a:t>
                </a:r>
                <a:endParaRPr lang="en-US" altLang="zh-CN" sz="2400" b="1">
                  <a:latin typeface="Verdana" pitchFamily="34" charset="0"/>
                </a:endParaRPr>
              </a:p>
            </p:txBody>
          </p:sp>
          <p:grpSp>
            <p:nvGrpSpPr>
              <p:cNvPr id="65557" name="Group 36"/>
              <p:cNvGrpSpPr>
                <a:grpSpLocks/>
              </p:cNvGrpSpPr>
              <p:nvPr/>
            </p:nvGrpSpPr>
            <p:grpSpPr bwMode="auto">
              <a:xfrm>
                <a:off x="1248" y="2755"/>
                <a:ext cx="240" cy="240"/>
                <a:chOff x="2078" y="1680"/>
                <a:chExt cx="1615" cy="1615"/>
              </a:xfrm>
            </p:grpSpPr>
            <p:sp>
              <p:nvSpPr>
                <p:cNvPr id="65558" name="Oval 3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zh-CN" altLang="en-US">
                    <a:latin typeface="Verdana" pitchFamily="34" charset="0"/>
                  </a:endParaRPr>
                </a:p>
              </p:txBody>
            </p:sp>
            <p:sp>
              <p:nvSpPr>
                <p:cNvPr id="65559" name="Oval 3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a:latin typeface="Verdana" pitchFamily="34" charset="0"/>
                  </a:endParaRPr>
                </a:p>
              </p:txBody>
            </p:sp>
            <p:sp>
              <p:nvSpPr>
                <p:cNvPr id="45095" name="Oval 39"/>
                <p:cNvSpPr>
                  <a:spLocks noChangeArrowheads="1"/>
                </p:cNvSpPr>
                <p:nvPr/>
              </p:nvSpPr>
              <p:spPr bwMode="gray">
                <a:xfrm>
                  <a:off x="2252" y="1852"/>
                  <a:ext cx="127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宋体" pitchFamily="2" charset="-122"/>
                  </a:endParaRPr>
                </a:p>
              </p:txBody>
            </p:sp>
            <p:sp>
              <p:nvSpPr>
                <p:cNvPr id="65561" name="Oval 40"/>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endParaRPr lang="zh-CN" altLang="en-US">
                    <a:latin typeface="Verdana" pitchFamily="34" charset="0"/>
                  </a:endParaRPr>
                </a:p>
              </p:txBody>
            </p:sp>
            <p:sp>
              <p:nvSpPr>
                <p:cNvPr id="45097" name="Oval 41"/>
                <p:cNvSpPr>
                  <a:spLocks noChangeArrowheads="1"/>
                </p:cNvSpPr>
                <p:nvPr/>
              </p:nvSpPr>
              <p:spPr bwMode="gray">
                <a:xfrm>
                  <a:off x="2337" y="1932"/>
                  <a:ext cx="1094"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宋体" pitchFamily="2" charset="-122"/>
                  </a:endParaRPr>
                </a:p>
              </p:txBody>
            </p:sp>
            <p:sp>
              <p:nvSpPr>
                <p:cNvPr id="65563" name="Oval 42"/>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endParaRPr lang="zh-CN" altLang="en-US">
                    <a:latin typeface="Verdana" pitchFamily="34" charset="0"/>
                  </a:endParaRPr>
                </a:p>
              </p:txBody>
            </p:sp>
          </p:grpSp>
        </p:grpSp>
        <p:grpSp>
          <p:nvGrpSpPr>
            <p:cNvPr id="65547" name="Group 43"/>
            <p:cNvGrpSpPr>
              <a:grpSpLocks/>
            </p:cNvGrpSpPr>
            <p:nvPr/>
          </p:nvGrpSpPr>
          <p:grpSpPr bwMode="auto">
            <a:xfrm>
              <a:off x="960" y="3212"/>
              <a:ext cx="2972" cy="320"/>
              <a:chOff x="960" y="3212"/>
              <a:chExt cx="2972" cy="320"/>
            </a:xfrm>
          </p:grpSpPr>
          <p:sp>
            <p:nvSpPr>
              <p:cNvPr id="65548" name="AutoShape 44"/>
              <p:cNvSpPr>
                <a:spLocks noChangeArrowheads="1"/>
              </p:cNvSpPr>
              <p:nvPr/>
            </p:nvSpPr>
            <p:spPr bwMode="gray">
              <a:xfrm>
                <a:off x="1148" y="3212"/>
                <a:ext cx="2784" cy="320"/>
              </a:xfrm>
              <a:prstGeom prst="roundRect">
                <a:avLst>
                  <a:gd name="adj" fmla="val 50000"/>
                </a:avLst>
              </a:prstGeom>
              <a:noFill/>
              <a:ln w="28575" algn="ctr">
                <a:solidFill>
                  <a:schemeClr val="bg2"/>
                </a:solidFill>
                <a:round/>
                <a:headEnd/>
                <a:tailEnd/>
              </a:ln>
            </p:spPr>
            <p:txBody>
              <a:bodyPr wrap="none" anchor="ctr"/>
              <a:lstStyle/>
              <a:p>
                <a:pPr eaLnBrk="0" hangingPunct="0"/>
                <a:r>
                  <a:rPr lang="zh-CN" altLang="zh-CN" sz="2400" b="1">
                    <a:latin typeface="Verdana" pitchFamily="34" charset="0"/>
                  </a:rPr>
                  <a:t>汉字信息处理设备标准化</a:t>
                </a:r>
                <a:endParaRPr lang="en-US" altLang="zh-CN" sz="2400" b="1">
                  <a:latin typeface="Verdana" pitchFamily="34" charset="0"/>
                </a:endParaRPr>
              </a:p>
            </p:txBody>
          </p:sp>
          <p:grpSp>
            <p:nvGrpSpPr>
              <p:cNvPr id="65549" name="Group 45"/>
              <p:cNvGrpSpPr>
                <a:grpSpLocks/>
              </p:cNvGrpSpPr>
              <p:nvPr/>
            </p:nvGrpSpPr>
            <p:grpSpPr bwMode="auto">
              <a:xfrm>
                <a:off x="960" y="3243"/>
                <a:ext cx="224" cy="240"/>
                <a:chOff x="2078" y="1680"/>
                <a:chExt cx="1615" cy="1615"/>
              </a:xfrm>
            </p:grpSpPr>
            <p:sp>
              <p:nvSpPr>
                <p:cNvPr id="65550" name="Oval 4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zh-CN" altLang="en-US">
                    <a:latin typeface="Verdana" pitchFamily="34" charset="0"/>
                  </a:endParaRPr>
                </a:p>
              </p:txBody>
            </p:sp>
            <p:sp>
              <p:nvSpPr>
                <p:cNvPr id="65551" name="Oval 4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zh-CN" altLang="en-US">
                    <a:latin typeface="Verdana" pitchFamily="34" charset="0"/>
                  </a:endParaRPr>
                </a:p>
              </p:txBody>
            </p:sp>
            <p:sp>
              <p:nvSpPr>
                <p:cNvPr id="45104" name="Oval 48"/>
                <p:cNvSpPr>
                  <a:spLocks noChangeArrowheads="1"/>
                </p:cNvSpPr>
                <p:nvPr/>
              </p:nvSpPr>
              <p:spPr bwMode="gray">
                <a:xfrm>
                  <a:off x="2257" y="1855"/>
                  <a:ext cx="1256"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fontAlgn="auto">
                    <a:spcBef>
                      <a:spcPts val="0"/>
                    </a:spcBef>
                    <a:spcAft>
                      <a:spcPts val="0"/>
                    </a:spcAft>
                    <a:defRPr/>
                  </a:pPr>
                  <a:endParaRPr lang="zh-CN" altLang="en-US">
                    <a:latin typeface="+mn-lt"/>
                    <a:ea typeface="宋体" pitchFamily="2" charset="-122"/>
                  </a:endParaRPr>
                </a:p>
              </p:txBody>
            </p:sp>
            <p:sp>
              <p:nvSpPr>
                <p:cNvPr id="65553" name="Oval 49"/>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zh-CN" altLang="en-US">
                    <a:latin typeface="Verdana" pitchFamily="34" charset="0"/>
                  </a:endParaRPr>
                </a:p>
              </p:txBody>
            </p:sp>
            <p:sp>
              <p:nvSpPr>
                <p:cNvPr id="45106" name="Oval 50"/>
                <p:cNvSpPr>
                  <a:spLocks noChangeArrowheads="1"/>
                </p:cNvSpPr>
                <p:nvPr/>
              </p:nvSpPr>
              <p:spPr bwMode="gray">
                <a:xfrm>
                  <a:off x="2342" y="1935"/>
                  <a:ext cx="1095"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fontAlgn="auto">
                    <a:spcBef>
                      <a:spcPts val="0"/>
                    </a:spcBef>
                    <a:spcAft>
                      <a:spcPts val="0"/>
                    </a:spcAft>
                    <a:defRPr/>
                  </a:pPr>
                  <a:endParaRPr lang="zh-CN" altLang="en-US">
                    <a:latin typeface="+mn-lt"/>
                    <a:ea typeface="宋体" pitchFamily="2" charset="-122"/>
                  </a:endParaRPr>
                </a:p>
              </p:txBody>
            </p:sp>
            <p:sp>
              <p:nvSpPr>
                <p:cNvPr id="65555" name="Oval 51"/>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endParaRPr lang="zh-CN" altLang="en-US">
                    <a:latin typeface="Verdana" pitchFamily="34" charset="0"/>
                  </a:endParaRPr>
                </a:p>
              </p:txBody>
            </p:sp>
          </p:grpSp>
        </p:grpSp>
      </p:grpSp>
      <p:sp>
        <p:nvSpPr>
          <p:cNvPr id="65540" name="日期占位符 51"/>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96087231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68313" y="198438"/>
            <a:ext cx="6480175" cy="563562"/>
          </a:xfrm>
        </p:spPr>
        <p:txBody>
          <a:bodyPr>
            <a:normAutofit fontScale="90000"/>
          </a:bodyPr>
          <a:lstStyle/>
          <a:p>
            <a:r>
              <a:rPr lang="zh-CN" altLang="zh-CN" smtClean="0">
                <a:ea typeface="宋体" charset="-122"/>
              </a:rPr>
              <a:t>四、媒体标准化</a:t>
            </a:r>
          </a:p>
        </p:txBody>
      </p:sp>
      <p:grpSp>
        <p:nvGrpSpPr>
          <p:cNvPr id="2" name="Group 3"/>
          <p:cNvGrpSpPr>
            <a:grpSpLocks/>
          </p:cNvGrpSpPr>
          <p:nvPr/>
        </p:nvGrpSpPr>
        <p:grpSpPr bwMode="auto">
          <a:xfrm>
            <a:off x="1763713" y="2060575"/>
            <a:ext cx="6424612" cy="1301750"/>
            <a:chOff x="912" y="1008"/>
            <a:chExt cx="3984" cy="912"/>
          </a:xfrm>
        </p:grpSpPr>
        <p:sp>
          <p:nvSpPr>
            <p:cNvPr id="4198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6580" name="Group 5"/>
            <p:cNvGrpSpPr>
              <a:grpSpLocks/>
            </p:cNvGrpSpPr>
            <p:nvPr/>
          </p:nvGrpSpPr>
          <p:grpSpPr bwMode="auto">
            <a:xfrm>
              <a:off x="984" y="1092"/>
              <a:ext cx="783" cy="746"/>
              <a:chOff x="984" y="1092"/>
              <a:chExt cx="783" cy="746"/>
            </a:xfrm>
          </p:grpSpPr>
          <p:sp>
            <p:nvSpPr>
              <p:cNvPr id="41990" name="AutoShape 6"/>
              <p:cNvSpPr>
                <a:spLocks noChangeArrowheads="1"/>
              </p:cNvSpPr>
              <p:nvPr/>
            </p:nvSpPr>
            <p:spPr bwMode="gray">
              <a:xfrm>
                <a:off x="999" y="1093"/>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1" name="Freeform 7"/>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2" name="Text Box 8"/>
              <p:cNvSpPr txBox="1">
                <a:spLocks noChangeArrowheads="1"/>
              </p:cNvSpPr>
              <p:nvPr/>
            </p:nvSpPr>
            <p:spPr bwMode="gray">
              <a:xfrm>
                <a:off x="984" y="1295"/>
                <a:ext cx="784"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（一）</a:t>
                </a:r>
              </a:p>
            </p:txBody>
          </p:sp>
        </p:grpSp>
        <p:sp>
          <p:nvSpPr>
            <p:cNvPr id="66581" name="Text Box 9"/>
            <p:cNvSpPr txBox="1">
              <a:spLocks noChangeArrowheads="1"/>
            </p:cNvSpPr>
            <p:nvPr/>
          </p:nvSpPr>
          <p:spPr bwMode="gray">
            <a:xfrm>
              <a:off x="1894" y="1311"/>
              <a:ext cx="2928" cy="323"/>
            </a:xfrm>
            <a:prstGeom prst="rect">
              <a:avLst/>
            </a:prstGeom>
            <a:noFill/>
            <a:ln w="9525" algn="ctr">
              <a:noFill/>
              <a:miter lim="800000"/>
              <a:headEnd/>
              <a:tailEnd/>
            </a:ln>
          </p:spPr>
          <p:txBody>
            <a:bodyPr>
              <a:spAutoFit/>
            </a:bodyPr>
            <a:lstStyle/>
            <a:p>
              <a:r>
                <a:rPr lang="zh-CN" altLang="zh-CN" sz="2400" b="1">
                  <a:latin typeface="Verdana" pitchFamily="34" charset="0"/>
                  <a:hlinkClick r:id="rId2" action="ppaction://hlinksldjump"/>
                </a:rPr>
                <a:t>磁媒体标准化</a:t>
              </a:r>
              <a:endParaRPr lang="zh-CN" altLang="zh-CN" sz="2400">
                <a:latin typeface="Verdana" pitchFamily="34" charset="0"/>
              </a:endParaRPr>
            </a:p>
          </p:txBody>
        </p:sp>
      </p:grpSp>
      <p:grpSp>
        <p:nvGrpSpPr>
          <p:cNvPr id="4" name="Group 10"/>
          <p:cNvGrpSpPr>
            <a:grpSpLocks/>
          </p:cNvGrpSpPr>
          <p:nvPr/>
        </p:nvGrpSpPr>
        <p:grpSpPr bwMode="auto">
          <a:xfrm>
            <a:off x="1763713" y="3573463"/>
            <a:ext cx="6424612" cy="1301750"/>
            <a:chOff x="912" y="2016"/>
            <a:chExt cx="3984" cy="912"/>
          </a:xfrm>
        </p:grpSpPr>
        <p:sp>
          <p:nvSpPr>
            <p:cNvPr id="4199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6574" name="Group 12"/>
            <p:cNvGrpSpPr>
              <a:grpSpLocks/>
            </p:cNvGrpSpPr>
            <p:nvPr/>
          </p:nvGrpSpPr>
          <p:grpSpPr bwMode="auto">
            <a:xfrm>
              <a:off x="984" y="2100"/>
              <a:ext cx="783" cy="746"/>
              <a:chOff x="984" y="2100"/>
              <a:chExt cx="783" cy="746"/>
            </a:xfrm>
          </p:grpSpPr>
          <p:sp>
            <p:nvSpPr>
              <p:cNvPr id="41997" name="AutoShape 13"/>
              <p:cNvSpPr>
                <a:spLocks noChangeArrowheads="1"/>
              </p:cNvSpPr>
              <p:nvPr/>
            </p:nvSpPr>
            <p:spPr bwMode="gray">
              <a:xfrm>
                <a:off x="999" y="2101"/>
                <a:ext cx="769"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Freeform 14"/>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9" name="Text Box 15"/>
              <p:cNvSpPr txBox="1">
                <a:spLocks noChangeArrowheads="1"/>
              </p:cNvSpPr>
              <p:nvPr/>
            </p:nvSpPr>
            <p:spPr bwMode="gray">
              <a:xfrm>
                <a:off x="984" y="2304"/>
                <a:ext cx="784" cy="366"/>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（二）</a:t>
                </a:r>
              </a:p>
            </p:txBody>
          </p:sp>
        </p:grpSp>
        <p:sp>
          <p:nvSpPr>
            <p:cNvPr id="66575" name="Text Box 16"/>
            <p:cNvSpPr txBox="1">
              <a:spLocks noChangeArrowheads="1"/>
            </p:cNvSpPr>
            <p:nvPr/>
          </p:nvSpPr>
          <p:spPr bwMode="gray">
            <a:xfrm>
              <a:off x="1894" y="2268"/>
              <a:ext cx="2928" cy="323"/>
            </a:xfrm>
            <a:prstGeom prst="rect">
              <a:avLst/>
            </a:prstGeom>
            <a:noFill/>
            <a:ln w="9525" algn="ctr">
              <a:noFill/>
              <a:miter lim="800000"/>
              <a:headEnd/>
              <a:tailEnd/>
            </a:ln>
          </p:spPr>
          <p:txBody>
            <a:bodyPr>
              <a:spAutoFit/>
            </a:bodyPr>
            <a:lstStyle/>
            <a:p>
              <a:r>
                <a:rPr lang="zh-CN" altLang="zh-CN" sz="2400" b="1">
                  <a:latin typeface="Verdana" pitchFamily="34" charset="0"/>
                  <a:hlinkClick r:id="rId3" action="ppaction://hlinksldjump"/>
                </a:rPr>
                <a:t>光媒体标准化</a:t>
              </a:r>
              <a:endParaRPr lang="zh-CN" altLang="zh-CN" sz="2400">
                <a:latin typeface="Verdana" pitchFamily="34" charset="0"/>
              </a:endParaRPr>
            </a:p>
          </p:txBody>
        </p:sp>
      </p:grpSp>
      <p:grpSp>
        <p:nvGrpSpPr>
          <p:cNvPr id="6" name="Group 17"/>
          <p:cNvGrpSpPr>
            <a:grpSpLocks/>
          </p:cNvGrpSpPr>
          <p:nvPr/>
        </p:nvGrpSpPr>
        <p:grpSpPr bwMode="auto">
          <a:xfrm>
            <a:off x="1763713" y="5013325"/>
            <a:ext cx="6351587" cy="1301750"/>
            <a:chOff x="912" y="3036"/>
            <a:chExt cx="3984" cy="912"/>
          </a:xfrm>
        </p:grpSpPr>
        <p:sp>
          <p:nvSpPr>
            <p:cNvPr id="4200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6568" name="Group 19"/>
            <p:cNvGrpSpPr>
              <a:grpSpLocks/>
            </p:cNvGrpSpPr>
            <p:nvPr/>
          </p:nvGrpSpPr>
          <p:grpSpPr bwMode="auto">
            <a:xfrm>
              <a:off x="979" y="3120"/>
              <a:ext cx="792" cy="746"/>
              <a:chOff x="979" y="3120"/>
              <a:chExt cx="792" cy="746"/>
            </a:xfrm>
          </p:grpSpPr>
          <p:sp>
            <p:nvSpPr>
              <p:cNvPr id="42004" name="AutoShape 20"/>
              <p:cNvSpPr>
                <a:spLocks noChangeArrowheads="1"/>
              </p:cNvSpPr>
              <p:nvPr/>
            </p:nvSpPr>
            <p:spPr bwMode="gray">
              <a:xfrm>
                <a:off x="999" y="3121"/>
                <a:ext cx="769"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5" name="Freeform 21"/>
              <p:cNvSpPr>
                <a:spLocks/>
              </p:cNvSpPr>
              <p:nvPr/>
            </p:nvSpPr>
            <p:spPr bwMode="gray">
              <a:xfrm>
                <a:off x="1046"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2006" name="Text Box 22"/>
              <p:cNvSpPr txBox="1">
                <a:spLocks noChangeArrowheads="1"/>
              </p:cNvSpPr>
              <p:nvPr/>
            </p:nvSpPr>
            <p:spPr bwMode="gray">
              <a:xfrm>
                <a:off x="979" y="3324"/>
                <a:ext cx="793" cy="366"/>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（三）</a:t>
                </a:r>
              </a:p>
            </p:txBody>
          </p:sp>
        </p:grpSp>
        <p:sp>
          <p:nvSpPr>
            <p:cNvPr id="66569" name="Text Box 23"/>
            <p:cNvSpPr txBox="1">
              <a:spLocks noChangeArrowheads="1"/>
            </p:cNvSpPr>
            <p:nvPr/>
          </p:nvSpPr>
          <p:spPr bwMode="gray">
            <a:xfrm>
              <a:off x="1860" y="3339"/>
              <a:ext cx="2928" cy="323"/>
            </a:xfrm>
            <a:prstGeom prst="rect">
              <a:avLst/>
            </a:prstGeom>
            <a:noFill/>
            <a:ln w="9525" algn="ctr">
              <a:noFill/>
              <a:miter lim="800000"/>
              <a:headEnd/>
              <a:tailEnd/>
            </a:ln>
          </p:spPr>
          <p:txBody>
            <a:bodyPr>
              <a:spAutoFit/>
            </a:bodyPr>
            <a:lstStyle/>
            <a:p>
              <a:pPr eaLnBrk="0" hangingPunct="0"/>
              <a:r>
                <a:rPr lang="zh-CN" altLang="zh-CN" sz="2400" b="1">
                  <a:latin typeface="Verdana" pitchFamily="34" charset="0"/>
                  <a:hlinkClick r:id="rId4" action="ppaction://hlinksldjump"/>
                </a:rPr>
                <a:t>多媒体标准化</a:t>
              </a:r>
              <a:endParaRPr lang="zh-CN" altLang="en-US" sz="2400" b="1">
                <a:latin typeface="仿宋_GB2312" pitchFamily="49" charset="-122"/>
                <a:ea typeface="仿宋_GB2312" pitchFamily="49" charset="-122"/>
              </a:endParaRPr>
            </a:p>
          </p:txBody>
        </p:sp>
      </p:grpSp>
      <p:sp>
        <p:nvSpPr>
          <p:cNvPr id="66565" name="TextBox 23"/>
          <p:cNvSpPr txBox="1">
            <a:spLocks noChangeArrowheads="1"/>
          </p:cNvSpPr>
          <p:nvPr/>
        </p:nvSpPr>
        <p:spPr bwMode="auto">
          <a:xfrm>
            <a:off x="755650" y="1052513"/>
            <a:ext cx="7272338" cy="1200150"/>
          </a:xfrm>
          <a:prstGeom prst="rect">
            <a:avLst/>
          </a:prstGeom>
          <a:noFill/>
          <a:ln w="9525">
            <a:noFill/>
            <a:miter lim="800000"/>
            <a:headEnd/>
            <a:tailEnd/>
          </a:ln>
        </p:spPr>
        <p:txBody>
          <a:bodyPr>
            <a:spAutoFit/>
          </a:bodyPr>
          <a:lstStyle/>
          <a:p>
            <a:r>
              <a:rPr lang="en-US" altLang="zh-CN" sz="2400">
                <a:latin typeface="Verdana" pitchFamily="34" charset="0"/>
              </a:rPr>
              <a:t>      </a:t>
            </a:r>
            <a:r>
              <a:rPr lang="zh-CN" altLang="zh-CN" sz="2400" b="1">
                <a:latin typeface="Verdana" pitchFamily="34" charset="0"/>
              </a:rPr>
              <a:t>这里所谓的媒体是指记录信息的载体，是信息得以传播的中介物质。媒体标准化涉及的范围有：</a:t>
            </a:r>
          </a:p>
          <a:p>
            <a:endParaRPr lang="zh-CN" altLang="en-US" sz="2400" b="1">
              <a:latin typeface="仿宋_GB2312" pitchFamily="49" charset="-122"/>
              <a:ea typeface="仿宋_GB2312" pitchFamily="49" charset="-122"/>
            </a:endParaRPr>
          </a:p>
        </p:txBody>
      </p:sp>
      <p:sp>
        <p:nvSpPr>
          <p:cNvPr id="66566" name="日期占位符 2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62111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0" y="0"/>
            <a:ext cx="6734175" cy="944563"/>
          </a:xfrm>
        </p:spPr>
        <p:txBody>
          <a:bodyPr/>
          <a:lstStyle/>
          <a:p>
            <a:r>
              <a:rPr lang="zh-CN" altLang="zh-CN" dirty="0" smtClean="0">
                <a:ea typeface="宋体" charset="-122"/>
              </a:rPr>
              <a:t>（一）磁媒体标准化</a:t>
            </a:r>
            <a:endParaRPr lang="en-US" altLang="zh-CN" dirty="0" smtClean="0">
              <a:ea typeface="宋体" charset="-122"/>
            </a:endParaRPr>
          </a:p>
        </p:txBody>
      </p:sp>
      <p:sp>
        <p:nvSpPr>
          <p:cNvPr id="67586" name="Line 3"/>
          <p:cNvSpPr>
            <a:spLocks noChangeShapeType="1"/>
          </p:cNvSpPr>
          <p:nvPr/>
        </p:nvSpPr>
        <p:spPr bwMode="gray">
          <a:xfrm>
            <a:off x="2362200" y="48545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 name="Rectangle 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7588" name="Text Box 5"/>
          <p:cNvSpPr txBox="1">
            <a:spLocks noChangeArrowheads="1"/>
          </p:cNvSpPr>
          <p:nvPr/>
        </p:nvSpPr>
        <p:spPr bwMode="gray">
          <a:xfrm>
            <a:off x="2133600" y="43211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4</a:t>
            </a:r>
          </a:p>
        </p:txBody>
      </p:sp>
      <p:sp>
        <p:nvSpPr>
          <p:cNvPr id="67589" name="Line 6"/>
          <p:cNvSpPr>
            <a:spLocks noChangeShapeType="1"/>
          </p:cNvSpPr>
          <p:nvPr/>
        </p:nvSpPr>
        <p:spPr bwMode="gray">
          <a:xfrm>
            <a:off x="2362200" y="23399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0" name="Rectangle 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7591" name="Text Box 8"/>
          <p:cNvSpPr txBox="1">
            <a:spLocks noChangeArrowheads="1"/>
          </p:cNvSpPr>
          <p:nvPr/>
        </p:nvSpPr>
        <p:spPr bwMode="gray">
          <a:xfrm>
            <a:off x="3429000" y="1851025"/>
            <a:ext cx="2997200" cy="457200"/>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Verdana" pitchFamily="34" charset="0"/>
              </a:rPr>
              <a:t>磁带信息记录标准化</a:t>
            </a:r>
            <a:endParaRPr lang="en-US" altLang="zh-CN" sz="2400" b="1">
              <a:latin typeface="Verdana" pitchFamily="34" charset="0"/>
            </a:endParaRPr>
          </a:p>
        </p:txBody>
      </p:sp>
      <p:sp>
        <p:nvSpPr>
          <p:cNvPr id="67592" name="Text Box 9"/>
          <p:cNvSpPr txBox="1">
            <a:spLocks noChangeArrowheads="1"/>
          </p:cNvSpPr>
          <p:nvPr/>
        </p:nvSpPr>
        <p:spPr bwMode="gray">
          <a:xfrm>
            <a:off x="2133600" y="18065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1</a:t>
            </a:r>
          </a:p>
        </p:txBody>
      </p:sp>
      <p:sp>
        <p:nvSpPr>
          <p:cNvPr id="67593" name="Line 10"/>
          <p:cNvSpPr>
            <a:spLocks noChangeShapeType="1"/>
          </p:cNvSpPr>
          <p:nvPr/>
        </p:nvSpPr>
        <p:spPr bwMode="gray">
          <a:xfrm>
            <a:off x="2362200" y="31781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4" name="Rectangle 1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7595" name="Text Box 12"/>
          <p:cNvSpPr txBox="1">
            <a:spLocks noChangeArrowheads="1"/>
          </p:cNvSpPr>
          <p:nvPr/>
        </p:nvSpPr>
        <p:spPr bwMode="gray">
          <a:xfrm>
            <a:off x="2133600" y="26447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2</a:t>
            </a:r>
          </a:p>
        </p:txBody>
      </p:sp>
      <p:sp>
        <p:nvSpPr>
          <p:cNvPr id="67596" name="Line 13"/>
          <p:cNvSpPr>
            <a:spLocks noChangeShapeType="1"/>
          </p:cNvSpPr>
          <p:nvPr/>
        </p:nvSpPr>
        <p:spPr bwMode="gray">
          <a:xfrm>
            <a:off x="2363788" y="4014788"/>
            <a:ext cx="4799012" cy="1587"/>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7" name="Rectangle 1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7598" name="Text Box 15"/>
          <p:cNvSpPr txBox="1">
            <a:spLocks noChangeArrowheads="1"/>
          </p:cNvSpPr>
          <p:nvPr/>
        </p:nvSpPr>
        <p:spPr bwMode="gray">
          <a:xfrm>
            <a:off x="2133600" y="34829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3</a:t>
            </a:r>
          </a:p>
        </p:txBody>
      </p:sp>
      <p:sp>
        <p:nvSpPr>
          <p:cNvPr id="67599" name="Line 16"/>
          <p:cNvSpPr>
            <a:spLocks noChangeShapeType="1"/>
          </p:cNvSpPr>
          <p:nvPr/>
        </p:nvSpPr>
        <p:spPr bwMode="gray">
          <a:xfrm>
            <a:off x="2362200" y="5715000"/>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20" name="Rectangle 17"/>
          <p:cNvSpPr>
            <a:spLocks noChangeArrowheads="1"/>
          </p:cNvSpPr>
          <p:nvPr/>
        </p:nvSpPr>
        <p:spPr bwMode="ltGray">
          <a:xfrm rot="3419336">
            <a:off x="2078037" y="5138738"/>
            <a:ext cx="479425" cy="520700"/>
          </a:xfrm>
          <a:prstGeom prst="rect">
            <a:avLst/>
          </a:prstGeom>
          <a:gradFill rotWithShape="1">
            <a:gsLst>
              <a:gs pos="0">
                <a:schemeClr val="tx2"/>
              </a:gs>
              <a:gs pos="100000">
                <a:schemeClr val="tx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tx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7601" name="Text Box 18"/>
          <p:cNvSpPr txBox="1">
            <a:spLocks noChangeArrowheads="1"/>
          </p:cNvSpPr>
          <p:nvPr/>
        </p:nvSpPr>
        <p:spPr bwMode="gray">
          <a:xfrm>
            <a:off x="2133600" y="5181600"/>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5</a:t>
            </a:r>
          </a:p>
        </p:txBody>
      </p:sp>
      <p:sp>
        <p:nvSpPr>
          <p:cNvPr id="67602" name="Text Box 19"/>
          <p:cNvSpPr txBox="1">
            <a:spLocks noChangeArrowheads="1"/>
          </p:cNvSpPr>
          <p:nvPr/>
        </p:nvSpPr>
        <p:spPr bwMode="gray">
          <a:xfrm>
            <a:off x="3429000" y="2713038"/>
            <a:ext cx="2997200" cy="457200"/>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Verdana" pitchFamily="34" charset="0"/>
              </a:rPr>
              <a:t>磁盘信息记录标准化</a:t>
            </a:r>
            <a:endParaRPr lang="en-US" altLang="zh-CN" sz="2400" b="1">
              <a:latin typeface="Verdana" pitchFamily="34" charset="0"/>
            </a:endParaRPr>
          </a:p>
        </p:txBody>
      </p:sp>
      <p:sp>
        <p:nvSpPr>
          <p:cNvPr id="67603" name="Text Box 20"/>
          <p:cNvSpPr txBox="1">
            <a:spLocks noChangeArrowheads="1"/>
          </p:cNvSpPr>
          <p:nvPr/>
        </p:nvSpPr>
        <p:spPr bwMode="gray">
          <a:xfrm>
            <a:off x="3429000" y="3552825"/>
            <a:ext cx="2997200" cy="457200"/>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Verdana" pitchFamily="34" charset="0"/>
              </a:rPr>
              <a:t>软盘信息记录标准化</a:t>
            </a:r>
            <a:endParaRPr lang="en-US" altLang="zh-CN" sz="2400" b="1">
              <a:latin typeface="Verdana" pitchFamily="34" charset="0"/>
            </a:endParaRPr>
          </a:p>
        </p:txBody>
      </p:sp>
      <p:sp>
        <p:nvSpPr>
          <p:cNvPr id="67604" name="Text Box 21"/>
          <p:cNvSpPr txBox="1">
            <a:spLocks noChangeArrowheads="1"/>
          </p:cNvSpPr>
          <p:nvPr/>
        </p:nvSpPr>
        <p:spPr bwMode="gray">
          <a:xfrm>
            <a:off x="3287713" y="4394200"/>
            <a:ext cx="3279775" cy="461963"/>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Verdana" pitchFamily="34" charset="0"/>
              </a:rPr>
              <a:t>磁媒体文件组织标准化</a:t>
            </a:r>
            <a:endParaRPr lang="en-US" altLang="zh-CN" sz="2400" b="1">
              <a:latin typeface="Verdana" pitchFamily="34" charset="0"/>
            </a:endParaRPr>
          </a:p>
        </p:txBody>
      </p:sp>
      <p:sp>
        <p:nvSpPr>
          <p:cNvPr id="67605" name="Text Box 22"/>
          <p:cNvSpPr txBox="1">
            <a:spLocks noChangeArrowheads="1"/>
          </p:cNvSpPr>
          <p:nvPr/>
        </p:nvSpPr>
        <p:spPr bwMode="gray">
          <a:xfrm>
            <a:off x="3287713" y="5245100"/>
            <a:ext cx="3279775" cy="461963"/>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Verdana" pitchFamily="34" charset="0"/>
              </a:rPr>
              <a:t>磁媒体文件处理标准化</a:t>
            </a:r>
            <a:endParaRPr lang="en-US" altLang="zh-CN" sz="2400" b="1">
              <a:latin typeface="Verdana" pitchFamily="34" charset="0"/>
            </a:endParaRPr>
          </a:p>
        </p:txBody>
      </p:sp>
      <p:sp>
        <p:nvSpPr>
          <p:cNvPr id="23" name="左箭头 22">
            <a:hlinkClick r:id="rId2" action="ppaction://hlinksldjump"/>
          </p:cNvPr>
          <p:cNvSpPr/>
          <p:nvPr/>
        </p:nvSpPr>
        <p:spPr>
          <a:xfrm>
            <a:off x="7524750" y="5949950"/>
            <a:ext cx="863600"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607" name="日期占位符 2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6787792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0" y="9427"/>
            <a:ext cx="6734175" cy="944563"/>
          </a:xfrm>
        </p:spPr>
        <p:txBody>
          <a:bodyPr/>
          <a:lstStyle/>
          <a:p>
            <a:r>
              <a:rPr lang="zh-CN" altLang="zh-CN" dirty="0" smtClean="0">
                <a:ea typeface="宋体" charset="-122"/>
              </a:rPr>
              <a:t>（二）光媒体标准化</a:t>
            </a:r>
            <a:endParaRPr lang="en-US" altLang="zh-CN" dirty="0" smtClean="0">
              <a:ea typeface="宋体" charset="-122"/>
            </a:endParaRPr>
          </a:p>
        </p:txBody>
      </p:sp>
      <p:sp>
        <p:nvSpPr>
          <p:cNvPr id="68610" name="Line 3"/>
          <p:cNvSpPr>
            <a:spLocks noChangeShapeType="1"/>
          </p:cNvSpPr>
          <p:nvPr/>
        </p:nvSpPr>
        <p:spPr bwMode="gray">
          <a:xfrm>
            <a:off x="2362200" y="48545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 name="Rectangle 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8612" name="Text Box 5"/>
          <p:cNvSpPr txBox="1">
            <a:spLocks noChangeArrowheads="1"/>
          </p:cNvSpPr>
          <p:nvPr/>
        </p:nvSpPr>
        <p:spPr bwMode="gray">
          <a:xfrm>
            <a:off x="2133600" y="43211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4</a:t>
            </a:r>
          </a:p>
        </p:txBody>
      </p:sp>
      <p:sp>
        <p:nvSpPr>
          <p:cNvPr id="68613" name="Line 6"/>
          <p:cNvSpPr>
            <a:spLocks noChangeShapeType="1"/>
          </p:cNvSpPr>
          <p:nvPr/>
        </p:nvSpPr>
        <p:spPr bwMode="gray">
          <a:xfrm>
            <a:off x="2362200" y="23399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0" name="Rectangle 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8615" name="Text Box 8"/>
          <p:cNvSpPr txBox="1">
            <a:spLocks noChangeArrowheads="1"/>
          </p:cNvSpPr>
          <p:nvPr/>
        </p:nvSpPr>
        <p:spPr bwMode="gray">
          <a:xfrm>
            <a:off x="3059113" y="1844675"/>
            <a:ext cx="2997200" cy="457200"/>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仿宋_GB2312" pitchFamily="49" charset="-122"/>
                <a:ea typeface="仿宋_GB2312" pitchFamily="49" charset="-122"/>
              </a:rPr>
              <a:t>追记型光盘的标准化</a:t>
            </a:r>
            <a:endParaRPr lang="en-US" altLang="zh-CN" sz="2400" b="1">
              <a:latin typeface="仿宋_GB2312" pitchFamily="49" charset="-122"/>
              <a:ea typeface="仿宋_GB2312" pitchFamily="49" charset="-122"/>
            </a:endParaRPr>
          </a:p>
        </p:txBody>
      </p:sp>
      <p:sp>
        <p:nvSpPr>
          <p:cNvPr id="68616" name="Text Box 9"/>
          <p:cNvSpPr txBox="1">
            <a:spLocks noChangeArrowheads="1"/>
          </p:cNvSpPr>
          <p:nvPr/>
        </p:nvSpPr>
        <p:spPr bwMode="gray">
          <a:xfrm>
            <a:off x="2133600" y="18065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1</a:t>
            </a:r>
          </a:p>
        </p:txBody>
      </p:sp>
      <p:sp>
        <p:nvSpPr>
          <p:cNvPr id="68617" name="Line 10"/>
          <p:cNvSpPr>
            <a:spLocks noChangeShapeType="1"/>
          </p:cNvSpPr>
          <p:nvPr/>
        </p:nvSpPr>
        <p:spPr bwMode="gray">
          <a:xfrm>
            <a:off x="2362200" y="31781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4" name="Rectangle 1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8619" name="Text Box 12"/>
          <p:cNvSpPr txBox="1">
            <a:spLocks noChangeArrowheads="1"/>
          </p:cNvSpPr>
          <p:nvPr/>
        </p:nvSpPr>
        <p:spPr bwMode="gray">
          <a:xfrm>
            <a:off x="2133600" y="26447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2</a:t>
            </a:r>
          </a:p>
        </p:txBody>
      </p:sp>
      <p:sp>
        <p:nvSpPr>
          <p:cNvPr id="68620" name="Line 13"/>
          <p:cNvSpPr>
            <a:spLocks noChangeShapeType="1"/>
          </p:cNvSpPr>
          <p:nvPr/>
        </p:nvSpPr>
        <p:spPr bwMode="gray">
          <a:xfrm>
            <a:off x="2363788" y="4014788"/>
            <a:ext cx="4799012" cy="1587"/>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7" name="Rectangle 1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8622" name="Text Box 15"/>
          <p:cNvSpPr txBox="1">
            <a:spLocks noChangeArrowheads="1"/>
          </p:cNvSpPr>
          <p:nvPr/>
        </p:nvSpPr>
        <p:spPr bwMode="gray">
          <a:xfrm>
            <a:off x="2133600" y="34829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3</a:t>
            </a:r>
          </a:p>
        </p:txBody>
      </p:sp>
      <p:sp>
        <p:nvSpPr>
          <p:cNvPr id="68623" name="Text Box 19"/>
          <p:cNvSpPr txBox="1">
            <a:spLocks noChangeArrowheads="1"/>
          </p:cNvSpPr>
          <p:nvPr/>
        </p:nvSpPr>
        <p:spPr bwMode="gray">
          <a:xfrm>
            <a:off x="3276600" y="2636838"/>
            <a:ext cx="2997200" cy="457200"/>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仿宋_GB2312" pitchFamily="49" charset="-122"/>
                <a:ea typeface="仿宋_GB2312" pitchFamily="49" charset="-122"/>
              </a:rPr>
              <a:t>重写型光盘的标准化</a:t>
            </a:r>
            <a:endParaRPr lang="en-US" altLang="zh-CN" sz="2400" b="1">
              <a:latin typeface="仿宋_GB2312" pitchFamily="49" charset="-122"/>
              <a:ea typeface="仿宋_GB2312" pitchFamily="49" charset="-122"/>
            </a:endParaRPr>
          </a:p>
        </p:txBody>
      </p:sp>
      <p:sp>
        <p:nvSpPr>
          <p:cNvPr id="68624" name="Text Box 20"/>
          <p:cNvSpPr txBox="1">
            <a:spLocks noChangeArrowheads="1"/>
          </p:cNvSpPr>
          <p:nvPr/>
        </p:nvSpPr>
        <p:spPr bwMode="gray">
          <a:xfrm>
            <a:off x="3059113" y="3500438"/>
            <a:ext cx="3589337" cy="461962"/>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Verdana" pitchFamily="34" charset="0"/>
              </a:rPr>
              <a:t>再生专用型光盘的标准化</a:t>
            </a:r>
            <a:endParaRPr lang="en-US" altLang="zh-CN" sz="2400" b="1">
              <a:latin typeface="Verdana" pitchFamily="34" charset="0"/>
            </a:endParaRPr>
          </a:p>
        </p:txBody>
      </p:sp>
      <p:sp>
        <p:nvSpPr>
          <p:cNvPr id="68625" name="Text Box 21"/>
          <p:cNvSpPr txBox="1">
            <a:spLocks noChangeArrowheads="1"/>
          </p:cNvSpPr>
          <p:nvPr/>
        </p:nvSpPr>
        <p:spPr bwMode="gray">
          <a:xfrm>
            <a:off x="3059113" y="4076700"/>
            <a:ext cx="3529012" cy="831850"/>
          </a:xfrm>
          <a:prstGeom prst="rect">
            <a:avLst/>
          </a:prstGeom>
          <a:noFill/>
          <a:ln w="9525" algn="ctr">
            <a:noFill/>
            <a:miter lim="800000"/>
            <a:headEnd/>
            <a:tailEnd/>
          </a:ln>
        </p:spPr>
        <p:txBody>
          <a:bodyPr>
            <a:spAutoFit/>
          </a:bodyPr>
          <a:lstStyle/>
          <a:p>
            <a:pPr algn="ctr">
              <a:spcBef>
                <a:spcPct val="50000"/>
              </a:spcBef>
            </a:pPr>
            <a:r>
              <a:rPr lang="zh-CN" altLang="zh-CN" sz="2400" b="1">
                <a:latin typeface="Verdana" pitchFamily="34" charset="0"/>
              </a:rPr>
              <a:t>数字光盘物理特性和实验方法的标准化</a:t>
            </a:r>
            <a:endParaRPr lang="en-US" altLang="zh-CN" sz="2400" b="1">
              <a:latin typeface="Verdana" pitchFamily="34" charset="0"/>
            </a:endParaRPr>
          </a:p>
        </p:txBody>
      </p:sp>
      <p:sp>
        <p:nvSpPr>
          <p:cNvPr id="19" name="左箭头 18">
            <a:hlinkClick r:id="rId2" action="ppaction://hlinksldjump"/>
          </p:cNvPr>
          <p:cNvSpPr/>
          <p:nvPr/>
        </p:nvSpPr>
        <p:spPr>
          <a:xfrm>
            <a:off x="7524750" y="5949950"/>
            <a:ext cx="863600"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8627" name="日期占位符 19"/>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94370047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0" y="0"/>
            <a:ext cx="6734175" cy="944563"/>
          </a:xfrm>
        </p:spPr>
        <p:txBody>
          <a:bodyPr/>
          <a:lstStyle/>
          <a:p>
            <a:r>
              <a:rPr lang="zh-CN" altLang="zh-CN" dirty="0" smtClean="0">
                <a:ea typeface="宋体" charset="-122"/>
              </a:rPr>
              <a:t>（三）多媒体标准化</a:t>
            </a:r>
            <a:endParaRPr lang="en-US" altLang="zh-CN" dirty="0" smtClean="0">
              <a:ea typeface="宋体" charset="-122"/>
            </a:endParaRPr>
          </a:p>
        </p:txBody>
      </p:sp>
      <p:sp>
        <p:nvSpPr>
          <p:cNvPr id="69634" name="Line 3"/>
          <p:cNvSpPr>
            <a:spLocks noChangeShapeType="1"/>
          </p:cNvSpPr>
          <p:nvPr/>
        </p:nvSpPr>
        <p:spPr bwMode="gray">
          <a:xfrm>
            <a:off x="2362200" y="48545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 name="Rectangle 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9636" name="Text Box 5"/>
          <p:cNvSpPr txBox="1">
            <a:spLocks noChangeArrowheads="1"/>
          </p:cNvSpPr>
          <p:nvPr/>
        </p:nvSpPr>
        <p:spPr bwMode="gray">
          <a:xfrm>
            <a:off x="2133600" y="43211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4</a:t>
            </a:r>
          </a:p>
        </p:txBody>
      </p:sp>
      <p:sp>
        <p:nvSpPr>
          <p:cNvPr id="69637" name="Line 6"/>
          <p:cNvSpPr>
            <a:spLocks noChangeShapeType="1"/>
          </p:cNvSpPr>
          <p:nvPr/>
        </p:nvSpPr>
        <p:spPr bwMode="gray">
          <a:xfrm>
            <a:off x="2362200" y="23399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0" name="Rectangle 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9639" name="Text Box 8"/>
          <p:cNvSpPr txBox="1">
            <a:spLocks noChangeArrowheads="1"/>
          </p:cNvSpPr>
          <p:nvPr/>
        </p:nvSpPr>
        <p:spPr bwMode="gray">
          <a:xfrm>
            <a:off x="3132138" y="1773238"/>
            <a:ext cx="3278187" cy="461962"/>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Verdana" pitchFamily="34" charset="0"/>
              </a:rPr>
              <a:t>图像处理方面的标准化</a:t>
            </a:r>
            <a:endParaRPr lang="en-US" altLang="zh-CN" sz="2400" b="1">
              <a:latin typeface="Verdana" pitchFamily="34" charset="0"/>
            </a:endParaRPr>
          </a:p>
        </p:txBody>
      </p:sp>
      <p:sp>
        <p:nvSpPr>
          <p:cNvPr id="69640" name="Text Box 9"/>
          <p:cNvSpPr txBox="1">
            <a:spLocks noChangeArrowheads="1"/>
          </p:cNvSpPr>
          <p:nvPr/>
        </p:nvSpPr>
        <p:spPr bwMode="gray">
          <a:xfrm>
            <a:off x="2133600" y="18065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1</a:t>
            </a:r>
          </a:p>
        </p:txBody>
      </p:sp>
      <p:sp>
        <p:nvSpPr>
          <p:cNvPr id="69641" name="Line 10"/>
          <p:cNvSpPr>
            <a:spLocks noChangeShapeType="1"/>
          </p:cNvSpPr>
          <p:nvPr/>
        </p:nvSpPr>
        <p:spPr bwMode="gray">
          <a:xfrm>
            <a:off x="2362200" y="31781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4" name="Rectangle 1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9643" name="Text Box 12"/>
          <p:cNvSpPr txBox="1">
            <a:spLocks noChangeArrowheads="1"/>
          </p:cNvSpPr>
          <p:nvPr/>
        </p:nvSpPr>
        <p:spPr bwMode="gray">
          <a:xfrm>
            <a:off x="2133600" y="26447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2</a:t>
            </a:r>
          </a:p>
        </p:txBody>
      </p:sp>
      <p:sp>
        <p:nvSpPr>
          <p:cNvPr id="69644" name="Line 13"/>
          <p:cNvSpPr>
            <a:spLocks noChangeShapeType="1"/>
          </p:cNvSpPr>
          <p:nvPr/>
        </p:nvSpPr>
        <p:spPr bwMode="gray">
          <a:xfrm>
            <a:off x="2363788" y="4014788"/>
            <a:ext cx="4799012" cy="1587"/>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7" name="Rectangle 1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9646" name="Text Box 15"/>
          <p:cNvSpPr txBox="1">
            <a:spLocks noChangeArrowheads="1"/>
          </p:cNvSpPr>
          <p:nvPr/>
        </p:nvSpPr>
        <p:spPr bwMode="gray">
          <a:xfrm>
            <a:off x="2133600" y="34829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3</a:t>
            </a:r>
          </a:p>
        </p:txBody>
      </p:sp>
      <p:sp>
        <p:nvSpPr>
          <p:cNvPr id="69647" name="Line 16"/>
          <p:cNvSpPr>
            <a:spLocks noChangeShapeType="1"/>
          </p:cNvSpPr>
          <p:nvPr/>
        </p:nvSpPr>
        <p:spPr bwMode="gray">
          <a:xfrm>
            <a:off x="2362200" y="5715000"/>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20" name="Rectangle 17"/>
          <p:cNvSpPr>
            <a:spLocks noChangeArrowheads="1"/>
          </p:cNvSpPr>
          <p:nvPr/>
        </p:nvSpPr>
        <p:spPr bwMode="ltGray">
          <a:xfrm rot="3419336">
            <a:off x="2078037" y="5138738"/>
            <a:ext cx="479425" cy="520700"/>
          </a:xfrm>
          <a:prstGeom prst="rect">
            <a:avLst/>
          </a:prstGeom>
          <a:gradFill rotWithShape="1">
            <a:gsLst>
              <a:gs pos="0">
                <a:schemeClr val="tx2"/>
              </a:gs>
              <a:gs pos="100000">
                <a:schemeClr val="tx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tx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69649" name="Text Box 18"/>
          <p:cNvSpPr txBox="1">
            <a:spLocks noChangeArrowheads="1"/>
          </p:cNvSpPr>
          <p:nvPr/>
        </p:nvSpPr>
        <p:spPr bwMode="gray">
          <a:xfrm>
            <a:off x="2133600" y="5181600"/>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5</a:t>
            </a:r>
          </a:p>
        </p:txBody>
      </p:sp>
      <p:sp>
        <p:nvSpPr>
          <p:cNvPr id="69650" name="Text Box 19"/>
          <p:cNvSpPr txBox="1">
            <a:spLocks noChangeArrowheads="1"/>
          </p:cNvSpPr>
          <p:nvPr/>
        </p:nvSpPr>
        <p:spPr bwMode="gray">
          <a:xfrm>
            <a:off x="3276600" y="2565400"/>
            <a:ext cx="3278188" cy="461963"/>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Verdana" pitchFamily="34" charset="0"/>
              </a:rPr>
              <a:t>文件处理方面的标准化</a:t>
            </a:r>
            <a:endParaRPr lang="en-US" altLang="zh-CN" sz="2400" b="1">
              <a:latin typeface="Verdana" pitchFamily="34" charset="0"/>
            </a:endParaRPr>
          </a:p>
        </p:txBody>
      </p:sp>
      <p:sp>
        <p:nvSpPr>
          <p:cNvPr id="69651" name="Text Box 20"/>
          <p:cNvSpPr txBox="1">
            <a:spLocks noChangeArrowheads="1"/>
          </p:cNvSpPr>
          <p:nvPr/>
        </p:nvSpPr>
        <p:spPr bwMode="gray">
          <a:xfrm>
            <a:off x="3287713" y="3552825"/>
            <a:ext cx="3279775" cy="461963"/>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Verdana" pitchFamily="34" charset="0"/>
              </a:rPr>
              <a:t>通信网络方面的标准化</a:t>
            </a:r>
            <a:endParaRPr lang="en-US" altLang="zh-CN" sz="2400" b="1">
              <a:latin typeface="Verdana" pitchFamily="34" charset="0"/>
            </a:endParaRPr>
          </a:p>
        </p:txBody>
      </p:sp>
      <p:sp>
        <p:nvSpPr>
          <p:cNvPr id="69652" name="Text Box 21"/>
          <p:cNvSpPr txBox="1">
            <a:spLocks noChangeArrowheads="1"/>
          </p:cNvSpPr>
          <p:nvPr/>
        </p:nvSpPr>
        <p:spPr bwMode="gray">
          <a:xfrm>
            <a:off x="2979738" y="4394200"/>
            <a:ext cx="3895725" cy="461963"/>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Verdana" pitchFamily="34" charset="0"/>
              </a:rPr>
              <a:t>终端和工作站方面的标准化</a:t>
            </a:r>
            <a:endParaRPr lang="en-US" altLang="zh-CN" sz="2400" b="1">
              <a:latin typeface="Verdana" pitchFamily="34" charset="0"/>
            </a:endParaRPr>
          </a:p>
        </p:txBody>
      </p:sp>
      <p:sp>
        <p:nvSpPr>
          <p:cNvPr id="69653" name="Text Box 22"/>
          <p:cNvSpPr txBox="1">
            <a:spLocks noChangeArrowheads="1"/>
          </p:cNvSpPr>
          <p:nvPr/>
        </p:nvSpPr>
        <p:spPr bwMode="gray">
          <a:xfrm>
            <a:off x="3287713" y="5245100"/>
            <a:ext cx="3279775" cy="461963"/>
          </a:xfrm>
          <a:prstGeom prst="rect">
            <a:avLst/>
          </a:prstGeom>
          <a:noFill/>
          <a:ln w="9525" algn="ctr">
            <a:noFill/>
            <a:miter lim="800000"/>
            <a:headEnd/>
            <a:tailEnd/>
          </a:ln>
        </p:spPr>
        <p:txBody>
          <a:bodyPr wrap="none">
            <a:spAutoFit/>
          </a:bodyPr>
          <a:lstStyle/>
          <a:p>
            <a:pPr algn="ctr">
              <a:spcBef>
                <a:spcPct val="50000"/>
              </a:spcBef>
            </a:pPr>
            <a:r>
              <a:rPr lang="zh-CN" altLang="zh-CN" sz="2400" b="1">
                <a:latin typeface="Verdana" pitchFamily="34" charset="0"/>
              </a:rPr>
              <a:t>服务系统方面的标准化</a:t>
            </a:r>
            <a:endParaRPr lang="en-US" altLang="zh-CN" sz="2400" b="1">
              <a:latin typeface="Verdana" pitchFamily="34" charset="0"/>
            </a:endParaRPr>
          </a:p>
        </p:txBody>
      </p:sp>
      <p:sp>
        <p:nvSpPr>
          <p:cNvPr id="69654" name="日期占位符 22"/>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79065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3540" y="31617"/>
            <a:ext cx="8229600" cy="1066800"/>
          </a:xfrm>
        </p:spPr>
        <p:txBody>
          <a:bodyPr/>
          <a:lstStyle/>
          <a:p>
            <a:r>
              <a:rPr lang="zh-CN" altLang="en-US" dirty="0">
                <a:ea typeface="宋体" pitchFamily="2" charset="-122"/>
              </a:rPr>
              <a:t>本章概要</a:t>
            </a:r>
            <a:endParaRPr lang="zh-CN" altLang="en-US" dirty="0">
              <a:solidFill>
                <a:schemeClr val="accent1"/>
              </a:solidFill>
              <a:ea typeface="宋体" pitchFamily="2" charset="-122"/>
            </a:endParaRPr>
          </a:p>
        </p:txBody>
      </p:sp>
      <p:sp>
        <p:nvSpPr>
          <p:cNvPr id="10243" name="Text Box 3"/>
          <p:cNvSpPr txBox="1">
            <a:spLocks noChangeArrowheads="1"/>
          </p:cNvSpPr>
          <p:nvPr/>
        </p:nvSpPr>
        <p:spPr bwMode="auto">
          <a:xfrm>
            <a:off x="1660529"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charset="0"/>
              <a:ea typeface="宋体" pitchFamily="2" charset="-122"/>
            </a:endParaRPr>
          </a:p>
        </p:txBody>
      </p:sp>
      <p:grpSp>
        <p:nvGrpSpPr>
          <p:cNvPr id="10244" name="Group 4"/>
          <p:cNvGrpSpPr>
            <a:grpSpLocks/>
          </p:cNvGrpSpPr>
          <p:nvPr/>
        </p:nvGrpSpPr>
        <p:grpSpPr bwMode="auto">
          <a:xfrm>
            <a:off x="2295872" y="1519064"/>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7"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第一节  专利权的客体</a:t>
              </a:r>
            </a:p>
          </p:txBody>
        </p:sp>
        <p:sp>
          <p:nvSpPr>
            <p:cNvPr id="10248" name="Text Box 8"/>
            <p:cNvSpPr txBox="1">
              <a:spLocks noChangeArrowheads="1"/>
            </p:cNvSpPr>
            <p:nvPr/>
          </p:nvSpPr>
          <p:spPr bwMode="gray">
            <a:xfrm>
              <a:off x="1393"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1</a:t>
              </a:r>
            </a:p>
          </p:txBody>
        </p:sp>
      </p:grpSp>
      <p:grpSp>
        <p:nvGrpSpPr>
          <p:cNvPr id="10249" name="Group 9"/>
          <p:cNvGrpSpPr>
            <a:grpSpLocks/>
          </p:cNvGrpSpPr>
          <p:nvPr/>
        </p:nvGrpSpPr>
        <p:grpSpPr bwMode="auto">
          <a:xfrm>
            <a:off x="2295872" y="2683768"/>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2" name="Text Box 12"/>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第二节  专利权的主体</a:t>
              </a:r>
            </a:p>
          </p:txBody>
        </p:sp>
        <p:sp>
          <p:nvSpPr>
            <p:cNvPr id="10253" name="Text Box 13"/>
            <p:cNvSpPr txBox="1">
              <a:spLocks noChangeArrowheads="1"/>
            </p:cNvSpPr>
            <p:nvPr/>
          </p:nvSpPr>
          <p:spPr bwMode="gray">
            <a:xfrm>
              <a:off x="1393"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2</a:t>
              </a:r>
            </a:p>
          </p:txBody>
        </p:sp>
      </p:grpSp>
      <p:grpSp>
        <p:nvGrpSpPr>
          <p:cNvPr id="26" name="Group 4"/>
          <p:cNvGrpSpPr>
            <a:grpSpLocks/>
          </p:cNvGrpSpPr>
          <p:nvPr/>
        </p:nvGrpSpPr>
        <p:grpSpPr bwMode="auto">
          <a:xfrm>
            <a:off x="2295872" y="3848472"/>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9" name="Text Box 7"/>
            <p:cNvSpPr txBox="1">
              <a:spLocks noChangeArrowheads="1"/>
            </p:cNvSpPr>
            <p:nvPr/>
          </p:nvSpPr>
          <p:spPr bwMode="gray">
            <a:xfrm>
              <a:off x="1680" y="1934"/>
              <a:ext cx="24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第三节 专利的申请和审批</a:t>
              </a: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grpSp>
        <p:nvGrpSpPr>
          <p:cNvPr id="31" name="Group 9"/>
          <p:cNvGrpSpPr>
            <a:grpSpLocks/>
          </p:cNvGrpSpPr>
          <p:nvPr/>
        </p:nvGrpSpPr>
        <p:grpSpPr bwMode="auto">
          <a:xfrm>
            <a:off x="2295872" y="5013176"/>
            <a:ext cx="4724400" cy="685800"/>
            <a:chOff x="1296" y="1824"/>
            <a:chExt cx="2976" cy="432"/>
          </a:xfrm>
        </p:grpSpPr>
        <p:sp>
          <p:nvSpPr>
            <p:cNvPr id="32"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3"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4" name="Text Box 12"/>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第四节  专利权的法律保护</a:t>
              </a:r>
            </a:p>
          </p:txBody>
        </p:sp>
        <p:sp>
          <p:nvSpPr>
            <p:cNvPr id="35"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4</a:t>
              </a:r>
              <a:endParaRPr lang="en-US" altLang="zh-CN" sz="2400" dirty="0" smtClean="0">
                <a:solidFill>
                  <a:srgbClr val="FFFFFF"/>
                </a:solidFill>
                <a:latin typeface="Arial" charset="0"/>
                <a:ea typeface="宋体" pitchFamily="2" charset="-122"/>
              </a:endParaRPr>
            </a:p>
          </p:txBody>
        </p:sp>
      </p:grpSp>
    </p:spTree>
    <p:extLst>
      <p:ext uri="{BB962C8B-B14F-4D97-AF65-F5344CB8AC3E}">
        <p14:creationId xmlns:p14="http://schemas.microsoft.com/office/powerpoint/2010/main" val="907129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upRigh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1"/>
          <p:cNvSpPr>
            <a:spLocks noGrp="1"/>
          </p:cNvSpPr>
          <p:nvPr>
            <p:ph type="title"/>
          </p:nvPr>
        </p:nvSpPr>
        <p:spPr/>
        <p:txBody>
          <a:bodyPr/>
          <a:lstStyle/>
          <a:p>
            <a:r>
              <a:rPr lang="zh-CN" altLang="zh-CN" smtClean="0">
                <a:ea typeface="宋体" charset="-122"/>
              </a:rPr>
              <a:t>五、软件工程标准化</a:t>
            </a:r>
            <a:endParaRPr lang="zh-CN" altLang="en-US" smtClean="0">
              <a:ea typeface="宋体" charset="-122"/>
            </a:endParaRPr>
          </a:p>
        </p:txBody>
      </p:sp>
      <p:sp>
        <p:nvSpPr>
          <p:cNvPr id="70658" name="内容占位符 2"/>
          <p:cNvSpPr>
            <a:spLocks noGrp="1"/>
          </p:cNvSpPr>
          <p:nvPr>
            <p:ph idx="1"/>
          </p:nvPr>
        </p:nvSpPr>
        <p:spPr>
          <a:xfrm>
            <a:off x="1676400" y="1143000"/>
            <a:ext cx="7072313" cy="5381625"/>
          </a:xfrm>
        </p:spPr>
        <p:txBody>
          <a:bodyPr/>
          <a:lstStyle/>
          <a:p>
            <a:r>
              <a:rPr lang="en-US" altLang="zh-CN" smtClean="0">
                <a:latin typeface="仿宋_GB2312" pitchFamily="49" charset="-122"/>
                <a:ea typeface="仿宋_GB2312" pitchFamily="49" charset="-122"/>
              </a:rPr>
              <a:t>①</a:t>
            </a:r>
            <a:r>
              <a:rPr lang="zh-CN" altLang="zh-CN" smtClean="0">
                <a:latin typeface="仿宋_GB2312" pitchFamily="49" charset="-122"/>
                <a:ea typeface="仿宋_GB2312" pitchFamily="49" charset="-122"/>
              </a:rPr>
              <a:t>软件基础标准化</a:t>
            </a:r>
            <a:r>
              <a:rPr lang="en-US" altLang="zh-CN" smtClean="0">
                <a:latin typeface="仿宋_GB2312" pitchFamily="49" charset="-122"/>
                <a:ea typeface="仿宋_GB2312" pitchFamily="49" charset="-122"/>
              </a:rPr>
              <a:t>,</a:t>
            </a:r>
            <a:r>
              <a:rPr lang="zh-CN" altLang="zh-CN" smtClean="0">
                <a:latin typeface="仿宋_GB2312" pitchFamily="49" charset="-122"/>
                <a:ea typeface="仿宋_GB2312" pitchFamily="49" charset="-122"/>
              </a:rPr>
              <a:t>主要包括软件术语、软件工程分类、软件差错、缺陷和失效分类等方面内容。</a:t>
            </a:r>
            <a:endParaRPr lang="en-US" altLang="zh-CN" smtClean="0">
              <a:latin typeface="仿宋_GB2312" pitchFamily="49" charset="-122"/>
              <a:ea typeface="仿宋_GB2312" pitchFamily="49" charset="-122"/>
            </a:endParaRPr>
          </a:p>
          <a:p>
            <a:r>
              <a:rPr lang="en-US" altLang="zh-CN" smtClean="0">
                <a:latin typeface="仿宋_GB2312" pitchFamily="49" charset="-122"/>
                <a:ea typeface="仿宋_GB2312" pitchFamily="49" charset="-122"/>
              </a:rPr>
              <a:t>②</a:t>
            </a:r>
            <a:r>
              <a:rPr lang="zh-CN" altLang="zh-CN" smtClean="0">
                <a:latin typeface="仿宋_GB2312" pitchFamily="49" charset="-122"/>
                <a:ea typeface="仿宋_GB2312" pitchFamily="49" charset="-122"/>
              </a:rPr>
              <a:t>软件质量保证标准化</a:t>
            </a:r>
            <a:r>
              <a:rPr lang="en-US" altLang="zh-CN" smtClean="0">
                <a:latin typeface="仿宋_GB2312" pitchFamily="49" charset="-122"/>
                <a:ea typeface="仿宋_GB2312" pitchFamily="49" charset="-122"/>
              </a:rPr>
              <a:t>,</a:t>
            </a:r>
            <a:r>
              <a:rPr lang="zh-CN" altLang="zh-CN" smtClean="0">
                <a:latin typeface="仿宋_GB2312" pitchFamily="49" charset="-122"/>
                <a:ea typeface="仿宋_GB2312" pitchFamily="49" charset="-122"/>
              </a:rPr>
              <a:t>主要包括软件质量保证计划、软件质量度量和软件可靠性度量等方面内容。</a:t>
            </a:r>
            <a:endParaRPr lang="en-US" altLang="zh-CN" smtClean="0">
              <a:latin typeface="仿宋_GB2312" pitchFamily="49" charset="-122"/>
              <a:ea typeface="仿宋_GB2312" pitchFamily="49" charset="-122"/>
            </a:endParaRPr>
          </a:p>
          <a:p>
            <a:r>
              <a:rPr lang="en-US" altLang="zh-CN" smtClean="0">
                <a:latin typeface="仿宋_GB2312" pitchFamily="49" charset="-122"/>
                <a:ea typeface="仿宋_GB2312" pitchFamily="49" charset="-122"/>
              </a:rPr>
              <a:t>③</a:t>
            </a:r>
            <a:r>
              <a:rPr lang="zh-CN" altLang="zh-CN" smtClean="0">
                <a:latin typeface="仿宋_GB2312" pitchFamily="49" charset="-122"/>
                <a:ea typeface="仿宋_GB2312" pitchFamily="49" charset="-122"/>
              </a:rPr>
              <a:t>软件管理和维护标准化</a:t>
            </a:r>
            <a:r>
              <a:rPr lang="en-US" altLang="zh-CN" smtClean="0">
                <a:latin typeface="仿宋_GB2312" pitchFamily="49" charset="-122"/>
                <a:ea typeface="仿宋_GB2312" pitchFamily="49" charset="-122"/>
              </a:rPr>
              <a:t>,</a:t>
            </a:r>
            <a:r>
              <a:rPr lang="zh-CN" altLang="zh-CN" smtClean="0">
                <a:latin typeface="仿宋_GB2312" pitchFamily="49" charset="-122"/>
                <a:ea typeface="仿宋_GB2312" pitchFamily="49" charset="-122"/>
              </a:rPr>
              <a:t>主要包括软件配置管理计划和方法、软件项目管理、软件工程管理和软件维护等方面内容。</a:t>
            </a:r>
            <a:endParaRPr lang="en-US" altLang="zh-CN" smtClean="0">
              <a:latin typeface="仿宋_GB2312" pitchFamily="49" charset="-122"/>
              <a:ea typeface="仿宋_GB2312" pitchFamily="49" charset="-122"/>
            </a:endParaRPr>
          </a:p>
          <a:p>
            <a:r>
              <a:rPr lang="en-US" altLang="zh-CN" smtClean="0">
                <a:latin typeface="仿宋_GB2312" pitchFamily="49" charset="-122"/>
                <a:ea typeface="仿宋_GB2312" pitchFamily="49" charset="-122"/>
              </a:rPr>
              <a:t>④</a:t>
            </a:r>
            <a:r>
              <a:rPr lang="zh-CN" altLang="zh-CN" smtClean="0">
                <a:latin typeface="仿宋_GB2312" pitchFamily="49" charset="-122"/>
                <a:ea typeface="仿宋_GB2312" pitchFamily="49" charset="-122"/>
              </a:rPr>
              <a:t>软件验证和确认标准化</a:t>
            </a:r>
            <a:r>
              <a:rPr lang="en-US" altLang="zh-CN" smtClean="0">
                <a:latin typeface="仿宋_GB2312" pitchFamily="49" charset="-122"/>
                <a:ea typeface="仿宋_GB2312" pitchFamily="49" charset="-122"/>
              </a:rPr>
              <a:t>,</a:t>
            </a:r>
            <a:r>
              <a:rPr lang="zh-CN" altLang="zh-CN" smtClean="0">
                <a:latin typeface="仿宋_GB2312" pitchFamily="49" charset="-122"/>
                <a:ea typeface="仿宋_GB2312" pitchFamily="49" charset="-122"/>
              </a:rPr>
              <a:t>主要包括软件单元测试、软件测试工具评价、软件评审和检查等方面内容。</a:t>
            </a:r>
          </a:p>
          <a:p>
            <a:endParaRPr lang="zh-CN" altLang="en-US" sz="2400" smtClean="0">
              <a:latin typeface="仿宋_GB2312" pitchFamily="49" charset="-122"/>
              <a:ea typeface="仿宋_GB2312" pitchFamily="49" charset="-122"/>
            </a:endParaRPr>
          </a:p>
        </p:txBody>
      </p:sp>
      <p:sp>
        <p:nvSpPr>
          <p:cNvPr id="7065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73067943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p:nvPr>
        </p:nvSpPr>
        <p:spPr/>
        <p:txBody>
          <a:bodyPr/>
          <a:lstStyle/>
          <a:p>
            <a:r>
              <a:rPr lang="zh-CN" altLang="zh-CN" smtClean="0">
                <a:ea typeface="宋体" charset="-122"/>
              </a:rPr>
              <a:t>五、软件工程标准化</a:t>
            </a:r>
            <a:endParaRPr lang="zh-CN" altLang="en-US" smtClean="0">
              <a:ea typeface="宋体" charset="-122"/>
            </a:endParaRPr>
          </a:p>
        </p:txBody>
      </p:sp>
      <p:sp>
        <p:nvSpPr>
          <p:cNvPr id="71682" name="内容占位符 2"/>
          <p:cNvSpPr>
            <a:spLocks noGrp="1"/>
          </p:cNvSpPr>
          <p:nvPr>
            <p:ph idx="1"/>
          </p:nvPr>
        </p:nvSpPr>
        <p:spPr>
          <a:xfrm>
            <a:off x="1676400" y="1143000"/>
            <a:ext cx="6999288" cy="4949825"/>
          </a:xfrm>
        </p:spPr>
        <p:txBody>
          <a:bodyPr/>
          <a:lstStyle/>
          <a:p>
            <a:r>
              <a:rPr lang="en-US" altLang="zh-CN" sz="2400" smtClean="0">
                <a:latin typeface="仿宋_GB2312" pitchFamily="49" charset="-122"/>
                <a:ea typeface="仿宋_GB2312" pitchFamily="49" charset="-122"/>
              </a:rPr>
              <a:t>⑤</a:t>
            </a:r>
            <a:r>
              <a:rPr lang="zh-CN" altLang="zh-CN" sz="2400" smtClean="0">
                <a:latin typeface="仿宋_GB2312" pitchFamily="49" charset="-122"/>
                <a:ea typeface="仿宋_GB2312" pitchFamily="49" charset="-122"/>
              </a:rPr>
              <a:t>软件文档标准化</a:t>
            </a:r>
            <a:r>
              <a:rPr lang="en-US" altLang="zh-CN" sz="2400" smtClean="0">
                <a:latin typeface="仿宋_GB2312" pitchFamily="49" charset="-122"/>
                <a:ea typeface="仿宋_GB2312" pitchFamily="49" charset="-122"/>
              </a:rPr>
              <a:t>,</a:t>
            </a:r>
            <a:r>
              <a:rPr lang="zh-CN" altLang="zh-CN" sz="2400" smtClean="0">
                <a:latin typeface="仿宋_GB2312" pitchFamily="49" charset="-122"/>
                <a:ea typeface="仿宋_GB2312" pitchFamily="49" charset="-122"/>
              </a:rPr>
              <a:t>主要包括软件测试文档、软件用户文档、文档结构和交换等方面内容。</a:t>
            </a:r>
            <a:endParaRPr lang="en-US" altLang="zh-CN" sz="2400" smtClean="0">
              <a:latin typeface="仿宋_GB2312" pitchFamily="49" charset="-122"/>
              <a:ea typeface="仿宋_GB2312" pitchFamily="49" charset="-122"/>
            </a:endParaRPr>
          </a:p>
          <a:p>
            <a:r>
              <a:rPr lang="en-US" altLang="zh-CN" sz="2400" smtClean="0">
                <a:latin typeface="仿宋_GB2312" pitchFamily="49" charset="-122"/>
                <a:ea typeface="仿宋_GB2312" pitchFamily="49" charset="-122"/>
              </a:rPr>
              <a:t>⑥</a:t>
            </a:r>
            <a:r>
              <a:rPr lang="zh-CN" altLang="zh-CN" sz="2400" smtClean="0">
                <a:latin typeface="仿宋_GB2312" pitchFamily="49" charset="-122"/>
                <a:ea typeface="仿宋_GB2312" pitchFamily="49" charset="-122"/>
              </a:rPr>
              <a:t>软件图形符号标准化</a:t>
            </a:r>
            <a:r>
              <a:rPr lang="en-US" altLang="zh-CN" sz="2400" smtClean="0">
                <a:latin typeface="仿宋_GB2312" pitchFamily="49" charset="-122"/>
                <a:ea typeface="仿宋_GB2312" pitchFamily="49" charset="-122"/>
              </a:rPr>
              <a:t>,</a:t>
            </a:r>
            <a:r>
              <a:rPr lang="zh-CN" altLang="zh-CN" sz="2400" smtClean="0">
                <a:latin typeface="仿宋_GB2312" pitchFamily="49" charset="-122"/>
                <a:ea typeface="仿宋_GB2312" pitchFamily="49" charset="-122"/>
              </a:rPr>
              <a:t>主要包括软件的流程图、结构图、网络图和系统配置图等方面内容。</a:t>
            </a:r>
            <a:endParaRPr lang="en-US" altLang="zh-CN" sz="2400" smtClean="0">
              <a:latin typeface="仿宋_GB2312" pitchFamily="49" charset="-122"/>
              <a:ea typeface="仿宋_GB2312" pitchFamily="49" charset="-122"/>
            </a:endParaRPr>
          </a:p>
          <a:p>
            <a:r>
              <a:rPr lang="en-US" altLang="zh-CN" sz="2400" smtClean="0">
                <a:latin typeface="仿宋_GB2312" pitchFamily="49" charset="-122"/>
                <a:ea typeface="仿宋_GB2312" pitchFamily="49" charset="-122"/>
              </a:rPr>
              <a:t>⑦</a:t>
            </a:r>
            <a:r>
              <a:rPr lang="zh-CN" altLang="zh-CN" sz="2400" smtClean="0">
                <a:latin typeface="仿宋_GB2312" pitchFamily="49" charset="-122"/>
                <a:ea typeface="仿宋_GB2312" pitchFamily="49" charset="-122"/>
              </a:rPr>
              <a:t>程序设计语言标准化</a:t>
            </a:r>
            <a:r>
              <a:rPr lang="en-US" altLang="zh-CN" sz="2400" smtClean="0">
                <a:latin typeface="仿宋_GB2312" pitchFamily="49" charset="-122"/>
                <a:ea typeface="仿宋_GB2312" pitchFamily="49" charset="-122"/>
              </a:rPr>
              <a:t>,</a:t>
            </a:r>
            <a:r>
              <a:rPr lang="zh-CN" altLang="zh-CN" sz="2400" smtClean="0">
                <a:latin typeface="仿宋_GB2312" pitchFamily="49" charset="-122"/>
                <a:ea typeface="仿宋_GB2312" pitchFamily="49" charset="-122"/>
              </a:rPr>
              <a:t>主要包括各种程序设计语言的标准化，如</a:t>
            </a:r>
            <a:r>
              <a:rPr lang="en-US" altLang="zh-CN" sz="2400" smtClean="0">
                <a:latin typeface="仿宋_GB2312" pitchFamily="49" charset="-122"/>
                <a:ea typeface="仿宋_GB2312" pitchFamily="49" charset="-122"/>
              </a:rPr>
              <a:t>BASIC</a:t>
            </a:r>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C</a:t>
            </a:r>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PASCAL</a:t>
            </a:r>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FORTRAN</a:t>
            </a:r>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COBOL</a:t>
            </a:r>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LISP</a:t>
            </a:r>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PROLOG</a:t>
            </a:r>
            <a:r>
              <a:rPr lang="zh-CN" altLang="zh-CN" sz="2400" smtClean="0">
                <a:latin typeface="仿宋_GB2312" pitchFamily="49" charset="-122"/>
                <a:ea typeface="仿宋_GB2312" pitchFamily="49" charset="-122"/>
              </a:rPr>
              <a:t>等语言的标准化。</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还涉及软件需求规格说明、软件设计描述、软件生存周期、软件开发中的各种模块和各种接口等方面的内容。</a:t>
            </a:r>
          </a:p>
          <a:p>
            <a:pPr>
              <a:buFont typeface="Wingdings" pitchFamily="2" charset="2"/>
              <a:buNone/>
            </a:pPr>
            <a:endParaRPr lang="zh-CN" altLang="en-US" smtClean="0">
              <a:ea typeface="宋体" charset="-122"/>
            </a:endParaRPr>
          </a:p>
        </p:txBody>
      </p:sp>
      <p:sp>
        <p:nvSpPr>
          <p:cNvPr id="7168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69181238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395288" y="0"/>
            <a:ext cx="6734175" cy="944563"/>
          </a:xfrm>
        </p:spPr>
        <p:txBody>
          <a:bodyPr/>
          <a:lstStyle/>
          <a:p>
            <a:r>
              <a:rPr lang="zh-CN" altLang="zh-CN" smtClean="0">
                <a:ea typeface="宋体" charset="-122"/>
              </a:rPr>
              <a:t>六、数据库标准化</a:t>
            </a:r>
          </a:p>
        </p:txBody>
      </p:sp>
      <p:sp>
        <p:nvSpPr>
          <p:cNvPr id="72706" name="Line 3"/>
          <p:cNvSpPr>
            <a:spLocks noChangeShapeType="1"/>
          </p:cNvSpPr>
          <p:nvPr/>
        </p:nvSpPr>
        <p:spPr bwMode="gray">
          <a:xfrm>
            <a:off x="2362200" y="48545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 name="Rectangle 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2708" name="Text Box 5"/>
          <p:cNvSpPr txBox="1">
            <a:spLocks noChangeArrowheads="1"/>
          </p:cNvSpPr>
          <p:nvPr/>
        </p:nvSpPr>
        <p:spPr bwMode="gray">
          <a:xfrm>
            <a:off x="2133600" y="43211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4</a:t>
            </a:r>
          </a:p>
        </p:txBody>
      </p:sp>
      <p:sp>
        <p:nvSpPr>
          <p:cNvPr id="72709" name="Line 6"/>
          <p:cNvSpPr>
            <a:spLocks noChangeShapeType="1"/>
          </p:cNvSpPr>
          <p:nvPr/>
        </p:nvSpPr>
        <p:spPr bwMode="gray">
          <a:xfrm>
            <a:off x="2362200" y="23399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0" name="Rectangle 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2711" name="Text Box 8"/>
          <p:cNvSpPr txBox="1">
            <a:spLocks noChangeArrowheads="1"/>
          </p:cNvSpPr>
          <p:nvPr/>
        </p:nvSpPr>
        <p:spPr bwMode="gray">
          <a:xfrm>
            <a:off x="2987675" y="1844675"/>
            <a:ext cx="4186238" cy="461963"/>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数据管理和维护方面的标准化</a:t>
            </a:r>
            <a:endParaRPr lang="en-US" altLang="zh-CN" sz="2400" b="1">
              <a:latin typeface="仿宋_GB2312" pitchFamily="49" charset="-122"/>
              <a:ea typeface="仿宋_GB2312" pitchFamily="49" charset="-122"/>
              <a:cs typeface="Arial" charset="0"/>
            </a:endParaRPr>
          </a:p>
        </p:txBody>
      </p:sp>
      <p:sp>
        <p:nvSpPr>
          <p:cNvPr id="72712" name="Text Box 9"/>
          <p:cNvSpPr txBox="1">
            <a:spLocks noChangeArrowheads="1"/>
          </p:cNvSpPr>
          <p:nvPr/>
        </p:nvSpPr>
        <p:spPr bwMode="gray">
          <a:xfrm>
            <a:off x="2133600" y="18065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1</a:t>
            </a:r>
          </a:p>
        </p:txBody>
      </p:sp>
      <p:sp>
        <p:nvSpPr>
          <p:cNvPr id="72713" name="Line 10"/>
          <p:cNvSpPr>
            <a:spLocks noChangeShapeType="1"/>
          </p:cNvSpPr>
          <p:nvPr/>
        </p:nvSpPr>
        <p:spPr bwMode="gray">
          <a:xfrm>
            <a:off x="2362200" y="31781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4" name="Rectangle 1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2715" name="Text Box 12"/>
          <p:cNvSpPr txBox="1">
            <a:spLocks noChangeArrowheads="1"/>
          </p:cNvSpPr>
          <p:nvPr/>
        </p:nvSpPr>
        <p:spPr bwMode="gray">
          <a:xfrm>
            <a:off x="2133600" y="26447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2</a:t>
            </a:r>
          </a:p>
        </p:txBody>
      </p:sp>
      <p:sp>
        <p:nvSpPr>
          <p:cNvPr id="72716" name="Line 13"/>
          <p:cNvSpPr>
            <a:spLocks noChangeShapeType="1"/>
          </p:cNvSpPr>
          <p:nvPr/>
        </p:nvSpPr>
        <p:spPr bwMode="gray">
          <a:xfrm>
            <a:off x="2363788" y="4014788"/>
            <a:ext cx="4799012" cy="1587"/>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7" name="Rectangle 1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2718" name="Text Box 15"/>
          <p:cNvSpPr txBox="1">
            <a:spLocks noChangeArrowheads="1"/>
          </p:cNvSpPr>
          <p:nvPr/>
        </p:nvSpPr>
        <p:spPr bwMode="gray">
          <a:xfrm>
            <a:off x="2133600" y="34829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3</a:t>
            </a:r>
          </a:p>
        </p:txBody>
      </p:sp>
      <p:sp>
        <p:nvSpPr>
          <p:cNvPr id="72719" name="Line 16"/>
          <p:cNvSpPr>
            <a:spLocks noChangeShapeType="1"/>
          </p:cNvSpPr>
          <p:nvPr/>
        </p:nvSpPr>
        <p:spPr bwMode="gray">
          <a:xfrm>
            <a:off x="2362200" y="5715000"/>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20" name="Rectangle 17"/>
          <p:cNvSpPr>
            <a:spLocks noChangeArrowheads="1"/>
          </p:cNvSpPr>
          <p:nvPr/>
        </p:nvSpPr>
        <p:spPr bwMode="ltGray">
          <a:xfrm rot="3419336">
            <a:off x="2078037" y="5138738"/>
            <a:ext cx="479425" cy="520700"/>
          </a:xfrm>
          <a:prstGeom prst="rect">
            <a:avLst/>
          </a:prstGeom>
          <a:gradFill rotWithShape="1">
            <a:gsLst>
              <a:gs pos="0">
                <a:schemeClr val="tx2"/>
              </a:gs>
              <a:gs pos="100000">
                <a:schemeClr val="tx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tx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2721" name="Text Box 18"/>
          <p:cNvSpPr txBox="1">
            <a:spLocks noChangeArrowheads="1"/>
          </p:cNvSpPr>
          <p:nvPr/>
        </p:nvSpPr>
        <p:spPr bwMode="gray">
          <a:xfrm>
            <a:off x="2133600" y="5181600"/>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5</a:t>
            </a:r>
          </a:p>
        </p:txBody>
      </p:sp>
      <p:sp>
        <p:nvSpPr>
          <p:cNvPr id="72722" name="Text Box 19"/>
          <p:cNvSpPr txBox="1">
            <a:spLocks noChangeArrowheads="1"/>
          </p:cNvSpPr>
          <p:nvPr/>
        </p:nvSpPr>
        <p:spPr bwMode="gray">
          <a:xfrm>
            <a:off x="3429000" y="2713038"/>
            <a:ext cx="2338388" cy="461962"/>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数据模型标准化</a:t>
            </a:r>
            <a:endParaRPr lang="en-US" altLang="zh-CN" sz="2400" b="1">
              <a:latin typeface="仿宋_GB2312" pitchFamily="49" charset="-122"/>
              <a:ea typeface="仿宋_GB2312" pitchFamily="49" charset="-122"/>
              <a:cs typeface="Arial" charset="0"/>
            </a:endParaRPr>
          </a:p>
        </p:txBody>
      </p:sp>
      <p:sp>
        <p:nvSpPr>
          <p:cNvPr id="72723" name="Text Box 20"/>
          <p:cNvSpPr txBox="1">
            <a:spLocks noChangeArrowheads="1"/>
          </p:cNvSpPr>
          <p:nvPr/>
        </p:nvSpPr>
        <p:spPr bwMode="gray">
          <a:xfrm>
            <a:off x="3276600" y="3429000"/>
            <a:ext cx="2646363" cy="461963"/>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数据库语言标准化</a:t>
            </a:r>
            <a:endParaRPr lang="en-US" altLang="zh-CN" sz="2400" b="1">
              <a:latin typeface="仿宋_GB2312" pitchFamily="49" charset="-122"/>
              <a:ea typeface="仿宋_GB2312" pitchFamily="49" charset="-122"/>
              <a:cs typeface="Arial" charset="0"/>
            </a:endParaRPr>
          </a:p>
        </p:txBody>
      </p:sp>
      <p:sp>
        <p:nvSpPr>
          <p:cNvPr id="72724" name="Text Box 21"/>
          <p:cNvSpPr txBox="1">
            <a:spLocks noChangeArrowheads="1"/>
          </p:cNvSpPr>
          <p:nvPr/>
        </p:nvSpPr>
        <p:spPr bwMode="gray">
          <a:xfrm>
            <a:off x="3276600" y="4292600"/>
            <a:ext cx="3262313" cy="461963"/>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数据库数据字典标准化</a:t>
            </a:r>
            <a:endParaRPr lang="en-US" altLang="zh-CN" sz="2400" b="1">
              <a:latin typeface="仿宋_GB2312" pitchFamily="49" charset="-122"/>
              <a:ea typeface="仿宋_GB2312" pitchFamily="49" charset="-122"/>
              <a:cs typeface="Arial" charset="0"/>
            </a:endParaRPr>
          </a:p>
        </p:txBody>
      </p:sp>
      <p:sp>
        <p:nvSpPr>
          <p:cNvPr id="72725" name="Text Box 22"/>
          <p:cNvSpPr txBox="1">
            <a:spLocks noChangeArrowheads="1"/>
          </p:cNvSpPr>
          <p:nvPr/>
        </p:nvSpPr>
        <p:spPr bwMode="gray">
          <a:xfrm>
            <a:off x="3348038" y="5157788"/>
            <a:ext cx="3262312" cy="460375"/>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远程数据库访问标准化</a:t>
            </a:r>
            <a:endParaRPr lang="en-US" altLang="zh-CN" sz="2400" b="1">
              <a:latin typeface="仿宋_GB2312" pitchFamily="49" charset="-122"/>
              <a:ea typeface="仿宋_GB2312" pitchFamily="49" charset="-122"/>
              <a:cs typeface="Arial" charset="0"/>
            </a:endParaRPr>
          </a:p>
        </p:txBody>
      </p:sp>
      <p:sp>
        <p:nvSpPr>
          <p:cNvPr id="72726" name="日期占位符 22"/>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05445267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0" y="22364"/>
            <a:ext cx="6734175" cy="944562"/>
          </a:xfrm>
        </p:spPr>
        <p:txBody>
          <a:bodyPr/>
          <a:lstStyle/>
          <a:p>
            <a:r>
              <a:rPr lang="zh-CN" altLang="zh-CN" dirty="0" smtClean="0">
                <a:ea typeface="宋体" charset="-122"/>
              </a:rPr>
              <a:t>六、数据库标准化</a:t>
            </a:r>
            <a:endParaRPr lang="en-US" altLang="zh-CN" dirty="0" smtClean="0">
              <a:ea typeface="宋体" charset="-122"/>
            </a:endParaRPr>
          </a:p>
        </p:txBody>
      </p:sp>
      <p:sp>
        <p:nvSpPr>
          <p:cNvPr id="73730" name="Line 3"/>
          <p:cNvSpPr>
            <a:spLocks noChangeShapeType="1"/>
          </p:cNvSpPr>
          <p:nvPr/>
        </p:nvSpPr>
        <p:spPr bwMode="gray">
          <a:xfrm>
            <a:off x="2362200" y="48545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 name="Rectangle 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3732" name="Text Box 5"/>
          <p:cNvSpPr txBox="1">
            <a:spLocks noChangeArrowheads="1"/>
          </p:cNvSpPr>
          <p:nvPr/>
        </p:nvSpPr>
        <p:spPr bwMode="gray">
          <a:xfrm>
            <a:off x="2108200" y="4321175"/>
            <a:ext cx="404813" cy="461963"/>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9</a:t>
            </a:r>
          </a:p>
        </p:txBody>
      </p:sp>
      <p:sp>
        <p:nvSpPr>
          <p:cNvPr id="73733" name="Line 6"/>
          <p:cNvSpPr>
            <a:spLocks noChangeShapeType="1"/>
          </p:cNvSpPr>
          <p:nvPr/>
        </p:nvSpPr>
        <p:spPr bwMode="gray">
          <a:xfrm>
            <a:off x="2362200" y="23399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0" name="Rectangle 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3735" name="Text Box 8"/>
          <p:cNvSpPr txBox="1">
            <a:spLocks noChangeArrowheads="1"/>
          </p:cNvSpPr>
          <p:nvPr/>
        </p:nvSpPr>
        <p:spPr bwMode="gray">
          <a:xfrm>
            <a:off x="2987675" y="1773238"/>
            <a:ext cx="3570288" cy="461962"/>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数据库开发和应用标准化</a:t>
            </a:r>
            <a:endParaRPr lang="en-US" altLang="zh-CN" sz="2400" b="1">
              <a:latin typeface="仿宋_GB2312" pitchFamily="49" charset="-122"/>
              <a:ea typeface="仿宋_GB2312" pitchFamily="49" charset="-122"/>
              <a:cs typeface="Arial" charset="0"/>
            </a:endParaRPr>
          </a:p>
        </p:txBody>
      </p:sp>
      <p:sp>
        <p:nvSpPr>
          <p:cNvPr id="73736" name="Text Box 9"/>
          <p:cNvSpPr txBox="1">
            <a:spLocks noChangeArrowheads="1"/>
          </p:cNvSpPr>
          <p:nvPr/>
        </p:nvSpPr>
        <p:spPr bwMode="gray">
          <a:xfrm>
            <a:off x="2124075" y="1773238"/>
            <a:ext cx="403225" cy="461962"/>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6</a:t>
            </a:r>
          </a:p>
        </p:txBody>
      </p:sp>
      <p:sp>
        <p:nvSpPr>
          <p:cNvPr id="73737" name="Line 10"/>
          <p:cNvSpPr>
            <a:spLocks noChangeShapeType="1"/>
          </p:cNvSpPr>
          <p:nvPr/>
        </p:nvSpPr>
        <p:spPr bwMode="gray">
          <a:xfrm>
            <a:off x="2362200" y="31781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4" name="Rectangle 1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3739" name="Text Box 12"/>
          <p:cNvSpPr txBox="1">
            <a:spLocks noChangeArrowheads="1"/>
          </p:cNvSpPr>
          <p:nvPr/>
        </p:nvSpPr>
        <p:spPr bwMode="gray">
          <a:xfrm>
            <a:off x="2124075" y="2636838"/>
            <a:ext cx="403225" cy="461962"/>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7</a:t>
            </a:r>
          </a:p>
        </p:txBody>
      </p:sp>
      <p:sp>
        <p:nvSpPr>
          <p:cNvPr id="73740" name="Line 13"/>
          <p:cNvSpPr>
            <a:spLocks noChangeShapeType="1"/>
          </p:cNvSpPr>
          <p:nvPr/>
        </p:nvSpPr>
        <p:spPr bwMode="gray">
          <a:xfrm>
            <a:off x="2363788" y="4014788"/>
            <a:ext cx="4799012" cy="1587"/>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7" name="Rectangle 1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3742" name="Text Box 15"/>
          <p:cNvSpPr txBox="1">
            <a:spLocks noChangeArrowheads="1"/>
          </p:cNvSpPr>
          <p:nvPr/>
        </p:nvSpPr>
        <p:spPr bwMode="gray">
          <a:xfrm>
            <a:off x="2124075" y="3500438"/>
            <a:ext cx="403225" cy="461962"/>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8</a:t>
            </a:r>
          </a:p>
        </p:txBody>
      </p:sp>
      <p:sp>
        <p:nvSpPr>
          <p:cNvPr id="73743" name="Line 16"/>
          <p:cNvSpPr>
            <a:spLocks noChangeShapeType="1"/>
          </p:cNvSpPr>
          <p:nvPr/>
        </p:nvSpPr>
        <p:spPr bwMode="gray">
          <a:xfrm>
            <a:off x="2362200" y="5715000"/>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20" name="Rectangle 17"/>
          <p:cNvSpPr>
            <a:spLocks noChangeArrowheads="1"/>
          </p:cNvSpPr>
          <p:nvPr/>
        </p:nvSpPr>
        <p:spPr bwMode="ltGray">
          <a:xfrm rot="3419336">
            <a:off x="2078037" y="5138738"/>
            <a:ext cx="479425" cy="520700"/>
          </a:xfrm>
          <a:prstGeom prst="rect">
            <a:avLst/>
          </a:prstGeom>
          <a:gradFill rotWithShape="1">
            <a:gsLst>
              <a:gs pos="0">
                <a:schemeClr val="tx2"/>
              </a:gs>
              <a:gs pos="100000">
                <a:schemeClr val="tx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tx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3745" name="Text Box 18"/>
          <p:cNvSpPr txBox="1">
            <a:spLocks noChangeArrowheads="1"/>
          </p:cNvSpPr>
          <p:nvPr/>
        </p:nvSpPr>
        <p:spPr bwMode="gray">
          <a:xfrm>
            <a:off x="1998663" y="5181600"/>
            <a:ext cx="623887" cy="461963"/>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10</a:t>
            </a:r>
          </a:p>
        </p:txBody>
      </p:sp>
      <p:sp>
        <p:nvSpPr>
          <p:cNvPr id="73746" name="Text Box 19"/>
          <p:cNvSpPr txBox="1">
            <a:spLocks noChangeArrowheads="1"/>
          </p:cNvSpPr>
          <p:nvPr/>
        </p:nvSpPr>
        <p:spPr bwMode="gray">
          <a:xfrm>
            <a:off x="2987675" y="2636838"/>
            <a:ext cx="4186238" cy="461962"/>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数据库所需软件体系的标准化</a:t>
            </a:r>
            <a:endParaRPr lang="en-US" altLang="zh-CN" sz="2400" b="1">
              <a:latin typeface="仿宋_GB2312" pitchFamily="49" charset="-122"/>
              <a:ea typeface="仿宋_GB2312" pitchFamily="49" charset="-122"/>
              <a:cs typeface="Arial" charset="0"/>
            </a:endParaRPr>
          </a:p>
        </p:txBody>
      </p:sp>
      <p:sp>
        <p:nvSpPr>
          <p:cNvPr id="73747" name="Text Box 20"/>
          <p:cNvSpPr txBox="1">
            <a:spLocks noChangeArrowheads="1"/>
          </p:cNvSpPr>
          <p:nvPr/>
        </p:nvSpPr>
        <p:spPr bwMode="gray">
          <a:xfrm>
            <a:off x="2987675" y="3500438"/>
            <a:ext cx="2646363" cy="461962"/>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数据元表示标准化</a:t>
            </a:r>
            <a:endParaRPr lang="en-US" altLang="zh-CN" sz="2400" b="1">
              <a:latin typeface="仿宋_GB2312" pitchFamily="49" charset="-122"/>
              <a:ea typeface="仿宋_GB2312" pitchFamily="49" charset="-122"/>
              <a:cs typeface="Arial" charset="0"/>
            </a:endParaRPr>
          </a:p>
        </p:txBody>
      </p:sp>
      <p:sp>
        <p:nvSpPr>
          <p:cNvPr id="73748" name="Text Box 21"/>
          <p:cNvSpPr txBox="1">
            <a:spLocks noChangeArrowheads="1"/>
          </p:cNvSpPr>
          <p:nvPr/>
        </p:nvSpPr>
        <p:spPr bwMode="gray">
          <a:xfrm>
            <a:off x="2987675" y="4365625"/>
            <a:ext cx="3570288" cy="460375"/>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数据库制作技术的标准化</a:t>
            </a:r>
            <a:endParaRPr lang="en-US" altLang="zh-CN" sz="2400" b="1">
              <a:latin typeface="仿宋_GB2312" pitchFamily="49" charset="-122"/>
              <a:ea typeface="仿宋_GB2312" pitchFamily="49" charset="-122"/>
              <a:cs typeface="Arial" charset="0"/>
            </a:endParaRPr>
          </a:p>
        </p:txBody>
      </p:sp>
      <p:sp>
        <p:nvSpPr>
          <p:cNvPr id="73749" name="Text Box 22"/>
          <p:cNvSpPr txBox="1">
            <a:spLocks noChangeArrowheads="1"/>
          </p:cNvSpPr>
          <p:nvPr/>
        </p:nvSpPr>
        <p:spPr bwMode="gray">
          <a:xfrm>
            <a:off x="2987675" y="4941888"/>
            <a:ext cx="4105275" cy="830262"/>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多种信息贮存媒体之间相互衔接与转换方面的标准化</a:t>
            </a:r>
            <a:endParaRPr lang="en-US" altLang="zh-CN" sz="2400" b="1">
              <a:latin typeface="仿宋_GB2312" pitchFamily="49" charset="-122"/>
              <a:ea typeface="仿宋_GB2312" pitchFamily="49" charset="-122"/>
              <a:cs typeface="Arial" charset="0"/>
            </a:endParaRPr>
          </a:p>
        </p:txBody>
      </p:sp>
      <p:sp>
        <p:nvSpPr>
          <p:cNvPr id="73750" name="日期占位符 22"/>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93325939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a:xfrm>
            <a:off x="0" y="0"/>
            <a:ext cx="6259513" cy="968375"/>
          </a:xfrm>
        </p:spPr>
        <p:txBody>
          <a:bodyPr>
            <a:normAutofit/>
          </a:bodyPr>
          <a:lstStyle/>
          <a:p>
            <a:r>
              <a:rPr lang="zh-CN" altLang="zh-CN" dirty="0" smtClean="0">
                <a:ea typeface="宋体" charset="-122"/>
              </a:rPr>
              <a:t>七、网络通信标准化</a:t>
            </a:r>
            <a:endParaRPr lang="zh-CN" altLang="en-US" dirty="0" smtClean="0">
              <a:ea typeface="宋体" charset="-122"/>
            </a:endParaRPr>
          </a:p>
        </p:txBody>
      </p:sp>
      <p:sp>
        <p:nvSpPr>
          <p:cNvPr id="74754" name="内容占位符 2"/>
          <p:cNvSpPr>
            <a:spLocks noGrp="1"/>
          </p:cNvSpPr>
          <p:nvPr>
            <p:ph idx="1"/>
          </p:nvPr>
        </p:nvSpPr>
        <p:spPr/>
        <p:txBody>
          <a:bodyPr>
            <a:normAutofit fontScale="85000" lnSpcReduction="10000"/>
          </a:bodyPr>
          <a:lstStyle/>
          <a:p>
            <a:pPr algn="just"/>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1</a:t>
            </a:r>
            <a:r>
              <a:rPr lang="zh-CN" altLang="zh-CN" sz="2400" smtClean="0">
                <a:latin typeface="仿宋_GB2312" pitchFamily="49" charset="-122"/>
                <a:ea typeface="仿宋_GB2312" pitchFamily="49" charset="-122"/>
              </a:rPr>
              <a:t>）数据传输线路的标准化。主要包括分组交换公用数据网、电路交换公用数据网、卫星综合业务数字网、公用电话交换网、公共信道信令网、有线电视网、移动系统网和专用通信网等。</a:t>
            </a:r>
          </a:p>
          <a:p>
            <a:pPr algn="just"/>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2</a:t>
            </a:r>
            <a:r>
              <a:rPr lang="zh-CN" altLang="zh-CN" sz="2400" smtClean="0">
                <a:latin typeface="仿宋_GB2312" pitchFamily="49" charset="-122"/>
                <a:ea typeface="仿宋_GB2312" pitchFamily="49" charset="-122"/>
              </a:rPr>
              <a:t>）数据交换方式的标准化。主要包括电路交换、报文交换和分组交换等方面内容。</a:t>
            </a:r>
          </a:p>
          <a:p>
            <a:pPr algn="just"/>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3</a:t>
            </a:r>
            <a:r>
              <a:rPr lang="zh-CN" altLang="zh-CN" sz="2400" smtClean="0">
                <a:latin typeface="仿宋_GB2312" pitchFamily="49" charset="-122"/>
                <a:ea typeface="仿宋_GB2312" pitchFamily="49" charset="-122"/>
              </a:rPr>
              <a:t>）各种通信设备物理接口的标准化。主要包括信息发送和接收设备接口、各种调制解调器接口等方面内容。</a:t>
            </a:r>
          </a:p>
          <a:p>
            <a:pPr algn="just"/>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4</a:t>
            </a:r>
            <a:r>
              <a:rPr lang="zh-CN" altLang="zh-CN" sz="2400" smtClean="0">
                <a:latin typeface="仿宋_GB2312" pitchFamily="49" charset="-122"/>
                <a:ea typeface="仿宋_GB2312" pitchFamily="49" charset="-122"/>
              </a:rPr>
              <a:t>）数据加密和网络安全方面的标准化。目前，在国际上称作开放系统互连（</a:t>
            </a:r>
            <a:r>
              <a:rPr lang="en-US" altLang="zh-CN" sz="2400" smtClean="0">
                <a:latin typeface="仿宋_GB2312" pitchFamily="49" charset="-122"/>
                <a:ea typeface="仿宋_GB2312" pitchFamily="49" charset="-122"/>
              </a:rPr>
              <a:t>OSI-Open Systems Interconnection</a:t>
            </a:r>
            <a:r>
              <a:rPr lang="zh-CN" altLang="zh-CN" sz="2400" smtClean="0">
                <a:latin typeface="仿宋_GB2312" pitchFamily="49" charset="-122"/>
                <a:ea typeface="仿宋_GB2312" pitchFamily="49" charset="-122"/>
              </a:rPr>
              <a:t>）的庞大计算机网络通信标准体系正在形成</a:t>
            </a:r>
            <a:r>
              <a:rPr lang="zh-CN" altLang="en-US" sz="2400" smtClean="0">
                <a:latin typeface="仿宋_GB2312" pitchFamily="49" charset="-122"/>
                <a:ea typeface="仿宋_GB2312" pitchFamily="49" charset="-122"/>
              </a:rPr>
              <a:t>。</a:t>
            </a:r>
          </a:p>
        </p:txBody>
      </p:sp>
      <p:sp>
        <p:nvSpPr>
          <p:cNvPr id="7475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41904316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1"/>
          <p:cNvSpPr>
            <a:spLocks noGrp="1"/>
          </p:cNvSpPr>
          <p:nvPr>
            <p:ph type="title"/>
          </p:nvPr>
        </p:nvSpPr>
        <p:spPr>
          <a:xfrm>
            <a:off x="0" y="0"/>
            <a:ext cx="5076057" cy="980727"/>
          </a:xfrm>
        </p:spPr>
        <p:txBody>
          <a:bodyPr>
            <a:normAutofit fontScale="90000"/>
          </a:bodyPr>
          <a:lstStyle/>
          <a:p>
            <a:r>
              <a:rPr lang="zh-CN" altLang="zh-CN" dirty="0" smtClean="0">
                <a:ea typeface="宋体" charset="-122"/>
              </a:rPr>
              <a:t>八、电子数据交换（</a:t>
            </a:r>
            <a:r>
              <a:rPr lang="en-US" altLang="zh-CN" dirty="0" smtClean="0">
                <a:ea typeface="宋体" charset="-122"/>
              </a:rPr>
              <a:t>EDI</a:t>
            </a:r>
            <a:r>
              <a:rPr lang="zh-CN" altLang="zh-CN" dirty="0" smtClean="0">
                <a:ea typeface="宋体" charset="-122"/>
              </a:rPr>
              <a:t>）标准化</a:t>
            </a:r>
            <a:endParaRPr lang="zh-CN" altLang="en-US" dirty="0" smtClean="0">
              <a:ea typeface="宋体" charset="-122"/>
            </a:endParaRPr>
          </a:p>
        </p:txBody>
      </p:sp>
      <p:sp>
        <p:nvSpPr>
          <p:cNvPr id="75778" name="内容占位符 2"/>
          <p:cNvSpPr>
            <a:spLocks noGrp="1"/>
          </p:cNvSpPr>
          <p:nvPr>
            <p:ph idx="1"/>
          </p:nvPr>
        </p:nvSpPr>
        <p:spPr/>
        <p:txBody>
          <a:bodyPr>
            <a:normAutofit fontScale="92500" lnSpcReduction="20000"/>
          </a:bodyPr>
          <a:lstStyle/>
          <a:p>
            <a:pPr algn="just"/>
            <a:r>
              <a:rPr lang="en-US" altLang="zh-CN" sz="2400" smtClean="0">
                <a:latin typeface="仿宋_GB2312" pitchFamily="49" charset="-122"/>
                <a:ea typeface="仿宋_GB2312" pitchFamily="49" charset="-122"/>
              </a:rPr>
              <a:t>①EDI</a:t>
            </a:r>
            <a:r>
              <a:rPr lang="zh-CN" altLang="zh-CN" sz="2400" smtClean="0">
                <a:latin typeface="仿宋_GB2312" pitchFamily="49" charset="-122"/>
                <a:ea typeface="仿宋_GB2312" pitchFamily="49" charset="-122"/>
              </a:rPr>
              <a:t>数据元目录的标准化，主要包括各式各样的数据元目录和代码表示。</a:t>
            </a:r>
            <a:endParaRPr lang="en-US" altLang="zh-CN" sz="2400" smtClean="0">
              <a:latin typeface="仿宋_GB2312" pitchFamily="49" charset="-122"/>
              <a:ea typeface="仿宋_GB2312" pitchFamily="49" charset="-122"/>
            </a:endParaRPr>
          </a:p>
          <a:p>
            <a:pPr algn="just"/>
            <a:r>
              <a:rPr lang="en-US" altLang="zh-CN" sz="2400" smtClean="0">
                <a:latin typeface="仿宋_GB2312" pitchFamily="49" charset="-122"/>
                <a:ea typeface="仿宋_GB2312" pitchFamily="49" charset="-122"/>
              </a:rPr>
              <a:t>②EDI</a:t>
            </a:r>
            <a:r>
              <a:rPr lang="zh-CN" altLang="zh-CN" sz="2400" smtClean="0">
                <a:latin typeface="仿宋_GB2312" pitchFamily="49" charset="-122"/>
                <a:ea typeface="仿宋_GB2312" pitchFamily="49" charset="-122"/>
              </a:rPr>
              <a:t>单证的标准化，主要包括各式各样贸易单证，如运输、海关、银行、保险和管理等单证</a:t>
            </a:r>
            <a:endParaRPr lang="en-US" altLang="zh-CN" sz="2400" smtClean="0">
              <a:latin typeface="仿宋_GB2312" pitchFamily="49" charset="-122"/>
              <a:ea typeface="仿宋_GB2312" pitchFamily="49" charset="-122"/>
            </a:endParaRPr>
          </a:p>
          <a:p>
            <a:pPr algn="just"/>
            <a:r>
              <a:rPr lang="en-US" altLang="zh-CN" sz="2400" smtClean="0">
                <a:latin typeface="仿宋_GB2312" pitchFamily="49" charset="-122"/>
                <a:ea typeface="仿宋_GB2312" pitchFamily="49" charset="-122"/>
              </a:rPr>
              <a:t>③EDI</a:t>
            </a:r>
            <a:r>
              <a:rPr lang="zh-CN" altLang="zh-CN" sz="2400" smtClean="0">
                <a:latin typeface="仿宋_GB2312" pitchFamily="49" charset="-122"/>
                <a:ea typeface="仿宋_GB2312" pitchFamily="49" charset="-122"/>
              </a:rPr>
              <a:t>报文的标准化，主要包括各种外贸报文，如国际联运、海关申报单、海关货物和即时交货等报文。</a:t>
            </a:r>
            <a:endParaRPr lang="en-US" altLang="zh-CN" sz="2400" smtClean="0">
              <a:latin typeface="仿宋_GB2312" pitchFamily="49" charset="-122"/>
              <a:ea typeface="仿宋_GB2312" pitchFamily="49" charset="-122"/>
            </a:endParaRPr>
          </a:p>
          <a:p>
            <a:pPr algn="just"/>
            <a:r>
              <a:rPr lang="en-US" altLang="zh-CN" sz="2400" smtClean="0">
                <a:latin typeface="仿宋_GB2312" pitchFamily="49" charset="-122"/>
                <a:ea typeface="仿宋_GB2312" pitchFamily="49" charset="-122"/>
              </a:rPr>
              <a:t>④EDI</a:t>
            </a:r>
            <a:r>
              <a:rPr lang="zh-CN" altLang="zh-CN" sz="2400" smtClean="0">
                <a:latin typeface="仿宋_GB2312" pitchFamily="49" charset="-122"/>
                <a:ea typeface="仿宋_GB2312" pitchFamily="49" charset="-122"/>
              </a:rPr>
              <a:t>网络通信标准化，主要包括用于</a:t>
            </a:r>
            <a:r>
              <a:rPr lang="en-US" altLang="zh-CN" sz="2400" smtClean="0">
                <a:latin typeface="仿宋_GB2312" pitchFamily="49" charset="-122"/>
                <a:ea typeface="仿宋_GB2312" pitchFamily="49" charset="-122"/>
              </a:rPr>
              <a:t>EDI</a:t>
            </a:r>
            <a:r>
              <a:rPr lang="zh-CN" altLang="zh-CN" sz="2400" smtClean="0">
                <a:latin typeface="仿宋_GB2312" pitchFamily="49" charset="-122"/>
                <a:ea typeface="仿宋_GB2312" pitchFamily="49" charset="-122"/>
              </a:rPr>
              <a:t>的各种通信规程和网络协议。</a:t>
            </a:r>
            <a:endParaRPr lang="en-US" altLang="zh-CN" sz="2400" smtClean="0">
              <a:latin typeface="仿宋_GB2312" pitchFamily="49" charset="-122"/>
              <a:ea typeface="仿宋_GB2312" pitchFamily="49" charset="-122"/>
            </a:endParaRPr>
          </a:p>
          <a:p>
            <a:pPr algn="just"/>
            <a:r>
              <a:rPr lang="en-US" altLang="zh-CN" sz="2400" smtClean="0">
                <a:latin typeface="仿宋_GB2312" pitchFamily="49" charset="-122"/>
                <a:ea typeface="仿宋_GB2312" pitchFamily="49" charset="-122"/>
              </a:rPr>
              <a:t>⑤EDI</a:t>
            </a:r>
            <a:r>
              <a:rPr lang="zh-CN" altLang="zh-CN" sz="2400" smtClean="0">
                <a:latin typeface="仿宋_GB2312" pitchFamily="49" charset="-122"/>
                <a:ea typeface="仿宋_GB2312" pitchFamily="49" charset="-122"/>
              </a:rPr>
              <a:t>安全保密标准化，主要包括各种电子签名、文电认证、密钥管理和安全控制等内容。</a:t>
            </a:r>
          </a:p>
          <a:p>
            <a:pPr>
              <a:buFont typeface="Wingdings" pitchFamily="2" charset="2"/>
              <a:buNone/>
            </a:pPr>
            <a:endParaRPr lang="zh-CN" altLang="en-US" smtClean="0">
              <a:ea typeface="宋体" charset="-122"/>
            </a:endParaRPr>
          </a:p>
        </p:txBody>
      </p:sp>
      <p:sp>
        <p:nvSpPr>
          <p:cNvPr id="7577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16977235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1"/>
          <p:cNvSpPr>
            <a:spLocks noGrp="1"/>
          </p:cNvSpPr>
          <p:nvPr>
            <p:ph type="title"/>
          </p:nvPr>
        </p:nvSpPr>
        <p:spPr>
          <a:xfrm>
            <a:off x="0" y="1"/>
            <a:ext cx="5076056" cy="896938"/>
          </a:xfrm>
        </p:spPr>
        <p:txBody>
          <a:bodyPr>
            <a:normAutofit fontScale="90000"/>
          </a:bodyPr>
          <a:lstStyle/>
          <a:p>
            <a:r>
              <a:rPr lang="zh-CN" altLang="zh-CN" dirty="0" smtClean="0">
                <a:ea typeface="宋体" charset="-122"/>
              </a:rPr>
              <a:t>九、办公自动化（</a:t>
            </a:r>
            <a:r>
              <a:rPr lang="en-US" altLang="zh-CN" dirty="0" smtClean="0">
                <a:ea typeface="宋体" charset="-122"/>
              </a:rPr>
              <a:t>OA</a:t>
            </a:r>
            <a:r>
              <a:rPr lang="zh-CN" altLang="zh-CN" dirty="0" smtClean="0">
                <a:ea typeface="宋体" charset="-122"/>
              </a:rPr>
              <a:t>）标准化</a:t>
            </a:r>
            <a:endParaRPr lang="zh-CN" altLang="en-US" dirty="0" smtClean="0">
              <a:ea typeface="宋体" charset="-122"/>
            </a:endParaRPr>
          </a:p>
        </p:txBody>
      </p:sp>
      <p:sp>
        <p:nvSpPr>
          <p:cNvPr id="76802" name="内容占位符 2"/>
          <p:cNvSpPr>
            <a:spLocks noGrp="1"/>
          </p:cNvSpPr>
          <p:nvPr>
            <p:ph idx="1"/>
          </p:nvPr>
        </p:nvSpPr>
        <p:spPr/>
        <p:txBody>
          <a:bodyPr>
            <a:normAutofit fontScale="85000" lnSpcReduction="10000"/>
          </a:bodyPr>
          <a:lstStyle/>
          <a:p>
            <a:r>
              <a:rPr lang="en-US" altLang="zh-CN" sz="2400" smtClean="0">
                <a:latin typeface="仿宋_GB2312" pitchFamily="49" charset="-122"/>
                <a:ea typeface="仿宋_GB2312" pitchFamily="49" charset="-122"/>
              </a:rPr>
              <a:t>①</a:t>
            </a:r>
            <a:r>
              <a:rPr lang="zh-CN" altLang="zh-CN" sz="2400" smtClean="0">
                <a:latin typeface="仿宋_GB2312" pitchFamily="49" charset="-122"/>
                <a:ea typeface="仿宋_GB2312" pitchFamily="49" charset="-122"/>
              </a:rPr>
              <a:t>人</a:t>
            </a:r>
            <a:r>
              <a:rPr lang="en-US" altLang="zh-CN" sz="2400" smtClean="0">
                <a:latin typeface="仿宋_GB2312" pitchFamily="49" charset="-122"/>
                <a:ea typeface="仿宋_GB2312" pitchFamily="49" charset="-122"/>
              </a:rPr>
              <a:t>-</a:t>
            </a:r>
            <a:r>
              <a:rPr lang="zh-CN" altLang="zh-CN" sz="2400" smtClean="0">
                <a:latin typeface="仿宋_GB2312" pitchFamily="49" charset="-122"/>
                <a:ea typeface="仿宋_GB2312" pitchFamily="49" charset="-122"/>
              </a:rPr>
              <a:t>机接口方面的标准化，主要包括各种键盘输入方式和自动识别输入方式等方面内容。</a:t>
            </a:r>
            <a:endParaRPr lang="en-US" altLang="zh-CN" sz="2400" smtClean="0">
              <a:latin typeface="仿宋_GB2312" pitchFamily="49" charset="-122"/>
              <a:ea typeface="仿宋_GB2312" pitchFamily="49" charset="-122"/>
            </a:endParaRPr>
          </a:p>
          <a:p>
            <a:r>
              <a:rPr lang="en-US" altLang="zh-CN" sz="2400" smtClean="0">
                <a:latin typeface="仿宋_GB2312" pitchFamily="49" charset="-122"/>
                <a:ea typeface="仿宋_GB2312" pitchFamily="49" charset="-122"/>
              </a:rPr>
              <a:t>②</a:t>
            </a:r>
            <a:r>
              <a:rPr lang="zh-CN" altLang="zh-CN" sz="2400" smtClean="0">
                <a:latin typeface="仿宋_GB2312" pitchFamily="49" charset="-122"/>
                <a:ea typeface="仿宋_GB2312" pitchFamily="49" charset="-122"/>
              </a:rPr>
              <a:t>文件格式方面的标准化，主要包括通用文件格式、文书档案案卷格式、发文稿纸格式、文件结构和文件交换等方面内容。</a:t>
            </a:r>
            <a:endParaRPr lang="en-US" altLang="zh-CN" sz="2400" smtClean="0">
              <a:latin typeface="仿宋_GB2312" pitchFamily="49" charset="-122"/>
              <a:ea typeface="仿宋_GB2312" pitchFamily="49" charset="-122"/>
            </a:endParaRPr>
          </a:p>
          <a:p>
            <a:r>
              <a:rPr lang="en-US" altLang="zh-CN" sz="2400" smtClean="0">
                <a:latin typeface="仿宋_GB2312" pitchFamily="49" charset="-122"/>
                <a:ea typeface="仿宋_GB2312" pitchFamily="49" charset="-122"/>
              </a:rPr>
              <a:t>③OA</a:t>
            </a:r>
            <a:r>
              <a:rPr lang="zh-CN" altLang="zh-CN" sz="2400" smtClean="0">
                <a:latin typeface="仿宋_GB2312" pitchFamily="49" charset="-122"/>
                <a:ea typeface="仿宋_GB2312" pitchFamily="49" charset="-122"/>
              </a:rPr>
              <a:t>网络方面的标准化</a:t>
            </a:r>
            <a:r>
              <a:rPr lang="zh-CN" altLang="en-US" sz="2400" smtClean="0">
                <a:latin typeface="仿宋_GB2312" pitchFamily="49" charset="-122"/>
                <a:ea typeface="仿宋_GB2312" pitchFamily="49" charset="-122"/>
              </a:rPr>
              <a:t>。</a:t>
            </a:r>
            <a:r>
              <a:rPr lang="zh-CN" altLang="zh-CN" sz="2400" smtClean="0">
                <a:latin typeface="仿宋_GB2312" pitchFamily="49" charset="-122"/>
                <a:ea typeface="仿宋_GB2312" pitchFamily="49" charset="-122"/>
              </a:rPr>
              <a:t>其标准化主要涉及服务功能、设备间的接口、软件包和通信规程等方面内容。</a:t>
            </a:r>
            <a:endParaRPr lang="en-US" altLang="zh-CN" sz="2400" smtClean="0">
              <a:latin typeface="仿宋_GB2312" pitchFamily="49" charset="-122"/>
              <a:ea typeface="仿宋_GB2312" pitchFamily="49" charset="-122"/>
            </a:endParaRPr>
          </a:p>
          <a:p>
            <a:r>
              <a:rPr lang="en-US" altLang="zh-CN" sz="2400" smtClean="0">
                <a:latin typeface="仿宋_GB2312" pitchFamily="49" charset="-122"/>
                <a:ea typeface="仿宋_GB2312" pitchFamily="49" charset="-122"/>
              </a:rPr>
              <a:t>④OA</a:t>
            </a:r>
            <a:r>
              <a:rPr lang="zh-CN" altLang="zh-CN" sz="2400" smtClean="0">
                <a:latin typeface="仿宋_GB2312" pitchFamily="49" charset="-122"/>
                <a:ea typeface="仿宋_GB2312" pitchFamily="49" charset="-122"/>
              </a:rPr>
              <a:t>数据库方面的标准化，主要包括各种</a:t>
            </a:r>
            <a:r>
              <a:rPr lang="en-US" altLang="zh-CN" sz="2400" smtClean="0">
                <a:latin typeface="仿宋_GB2312" pitchFamily="49" charset="-122"/>
                <a:ea typeface="仿宋_GB2312" pitchFamily="49" charset="-122"/>
              </a:rPr>
              <a:t>OA</a:t>
            </a:r>
            <a:r>
              <a:rPr lang="zh-CN" altLang="zh-CN" sz="2400" smtClean="0">
                <a:latin typeface="仿宋_GB2312" pitchFamily="49" charset="-122"/>
                <a:ea typeface="仿宋_GB2312" pitchFamily="49" charset="-122"/>
              </a:rPr>
              <a:t>数据库、文件库、数据词典和数据表示等方面内容</a:t>
            </a:r>
            <a:endParaRPr lang="en-US" altLang="zh-CN" sz="2400" smtClean="0">
              <a:latin typeface="仿宋_GB2312" pitchFamily="49" charset="-122"/>
              <a:ea typeface="仿宋_GB2312" pitchFamily="49" charset="-122"/>
            </a:endParaRPr>
          </a:p>
          <a:p>
            <a:r>
              <a:rPr lang="en-US" altLang="zh-CN" sz="2400" smtClean="0">
                <a:latin typeface="仿宋_GB2312" pitchFamily="49" charset="-122"/>
                <a:ea typeface="仿宋_GB2312" pitchFamily="49" charset="-122"/>
              </a:rPr>
              <a:t>⑤OA</a:t>
            </a:r>
            <a:r>
              <a:rPr lang="zh-CN" altLang="zh-CN" sz="2400" smtClean="0">
                <a:latin typeface="仿宋_GB2312" pitchFamily="49" charset="-122"/>
                <a:ea typeface="仿宋_GB2312" pitchFamily="49" charset="-122"/>
              </a:rPr>
              <a:t>设备方面的标准化，主要包括各种</a:t>
            </a:r>
            <a:r>
              <a:rPr lang="en-US" altLang="zh-CN" sz="2400" smtClean="0">
                <a:latin typeface="仿宋_GB2312" pitchFamily="49" charset="-122"/>
                <a:ea typeface="仿宋_GB2312" pitchFamily="49" charset="-122"/>
              </a:rPr>
              <a:t>OA</a:t>
            </a:r>
            <a:r>
              <a:rPr lang="zh-CN" altLang="zh-CN" sz="2400" smtClean="0">
                <a:latin typeface="仿宋_GB2312" pitchFamily="49" charset="-122"/>
                <a:ea typeface="仿宋_GB2312" pitchFamily="49" charset="-122"/>
              </a:rPr>
              <a:t>设备，如各种录音、录像、传真、打印、复印和电子信箱等设备的标准化。</a:t>
            </a:r>
          </a:p>
          <a:p>
            <a:endParaRPr lang="zh-CN" altLang="en-US" sz="2400" smtClean="0">
              <a:latin typeface="仿宋_GB2312" pitchFamily="49" charset="-122"/>
              <a:ea typeface="仿宋_GB2312" pitchFamily="49" charset="-122"/>
            </a:endParaRPr>
          </a:p>
        </p:txBody>
      </p:sp>
      <p:sp>
        <p:nvSpPr>
          <p:cNvPr id="7680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27373397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normAutofit fontScale="90000"/>
          </a:bodyPr>
          <a:lstStyle/>
          <a:p>
            <a:r>
              <a:rPr lang="zh-CN" altLang="zh-CN" dirty="0" smtClean="0">
                <a:ea typeface="宋体" charset="-122"/>
              </a:rPr>
              <a:t>十、电子卡（</a:t>
            </a:r>
            <a:r>
              <a:rPr lang="en-US" altLang="zh-CN" dirty="0" smtClean="0">
                <a:ea typeface="宋体" charset="-122"/>
              </a:rPr>
              <a:t>IC</a:t>
            </a:r>
            <a:r>
              <a:rPr lang="zh-CN" altLang="zh-CN" dirty="0" smtClean="0">
                <a:ea typeface="宋体" charset="-122"/>
              </a:rPr>
              <a:t>卡）标准化</a:t>
            </a:r>
          </a:p>
        </p:txBody>
      </p:sp>
      <p:grpSp>
        <p:nvGrpSpPr>
          <p:cNvPr id="77826" name="组合 22"/>
          <p:cNvGrpSpPr>
            <a:grpSpLocks/>
          </p:cNvGrpSpPr>
          <p:nvPr/>
        </p:nvGrpSpPr>
        <p:grpSpPr bwMode="auto">
          <a:xfrm>
            <a:off x="827088" y="1412875"/>
            <a:ext cx="2409825" cy="4606925"/>
            <a:chOff x="649288" y="3228206"/>
            <a:chExt cx="2587625" cy="2791594"/>
          </a:xfrm>
        </p:grpSpPr>
        <p:sp>
          <p:nvSpPr>
            <p:cNvPr id="34" name="AutoShape 13"/>
            <p:cNvSpPr>
              <a:spLocks noChangeArrowheads="1"/>
            </p:cNvSpPr>
            <p:nvPr/>
          </p:nvSpPr>
          <p:spPr bwMode="gray">
            <a:xfrm>
              <a:off x="649288" y="3522564"/>
              <a:ext cx="2587625" cy="2497236"/>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77844" name="AutoShape 14"/>
            <p:cNvSpPr>
              <a:spLocks noChangeArrowheads="1"/>
            </p:cNvSpPr>
            <p:nvPr/>
          </p:nvSpPr>
          <p:spPr bwMode="ltGray">
            <a:xfrm>
              <a:off x="803962" y="3228206"/>
              <a:ext cx="2355850" cy="523875"/>
            </a:xfrm>
            <a:prstGeom prst="roundRect">
              <a:avLst>
                <a:gd name="adj" fmla="val 16667"/>
              </a:avLst>
            </a:prstGeom>
            <a:solidFill>
              <a:srgbClr val="A8D02A"/>
            </a:solidFill>
            <a:ln w="38100" algn="ctr">
              <a:solidFill>
                <a:srgbClr val="FFFFFF">
                  <a:alpha val="70195"/>
                </a:srgbClr>
              </a:solidFill>
              <a:round/>
              <a:headEnd/>
              <a:tailEnd/>
            </a:ln>
          </p:spPr>
          <p:txBody>
            <a:bodyPr wrap="none" anchor="ctr"/>
            <a:lstStyle/>
            <a:p>
              <a:endParaRPr lang="zh-CN" altLang="en-US">
                <a:solidFill>
                  <a:srgbClr val="000000"/>
                </a:solidFill>
                <a:latin typeface="Verdana" pitchFamily="34" charset="0"/>
              </a:endParaRPr>
            </a:p>
          </p:txBody>
        </p:sp>
        <p:sp>
          <p:nvSpPr>
            <p:cNvPr id="77845" name="AutoShape 15"/>
            <p:cNvSpPr>
              <a:spLocks noChangeArrowheads="1"/>
            </p:cNvSpPr>
            <p:nvPr/>
          </p:nvSpPr>
          <p:spPr bwMode="ltGray">
            <a:xfrm>
              <a:off x="803962" y="3228206"/>
              <a:ext cx="2273300" cy="125412"/>
            </a:xfrm>
            <a:prstGeom prst="roundRect">
              <a:avLst>
                <a:gd name="adj" fmla="val 28356"/>
              </a:avLst>
            </a:prstGeom>
            <a:gradFill rotWithShape="1">
              <a:gsLst>
                <a:gs pos="0">
                  <a:srgbClr val="FFFFFF">
                    <a:alpha val="70000"/>
                  </a:srgbClr>
                </a:gs>
                <a:gs pos="100000">
                  <a:srgbClr val="A8D02A">
                    <a:alpha val="70000"/>
                  </a:srgbClr>
                </a:gs>
              </a:gsLst>
              <a:lin ang="5400000" scaled="1"/>
            </a:gradFill>
            <a:ln w="9525" algn="ctr">
              <a:noFill/>
              <a:round/>
              <a:headEnd/>
              <a:tailEnd/>
            </a:ln>
          </p:spPr>
          <p:txBody>
            <a:bodyPr wrap="none" anchor="ctr"/>
            <a:lstStyle/>
            <a:p>
              <a:endParaRPr lang="zh-CN" altLang="en-US">
                <a:solidFill>
                  <a:srgbClr val="000000"/>
                </a:solidFill>
                <a:latin typeface="Verdana" pitchFamily="34" charset="0"/>
              </a:endParaRPr>
            </a:p>
          </p:txBody>
        </p:sp>
        <p:sp>
          <p:nvSpPr>
            <p:cNvPr id="77846" name="Rectangle 16"/>
            <p:cNvSpPr>
              <a:spLocks noChangeArrowheads="1"/>
            </p:cNvSpPr>
            <p:nvPr/>
          </p:nvSpPr>
          <p:spPr bwMode="black">
            <a:xfrm>
              <a:off x="958635" y="3359104"/>
              <a:ext cx="1933419" cy="279743"/>
            </a:xfrm>
            <a:prstGeom prst="rect">
              <a:avLst/>
            </a:prstGeom>
            <a:noFill/>
            <a:ln w="9525" algn="ctr">
              <a:noFill/>
              <a:miter lim="800000"/>
              <a:headEnd/>
              <a:tailEnd/>
            </a:ln>
          </p:spPr>
          <p:txBody>
            <a:bodyPr>
              <a:spAutoFit/>
            </a:bodyPr>
            <a:lstStyle/>
            <a:p>
              <a:pPr algn="ctr"/>
              <a:r>
                <a:rPr lang="zh-CN" altLang="zh-CN" sz="2400" b="1">
                  <a:latin typeface="仿宋_GB2312" pitchFamily="49" charset="-122"/>
                  <a:ea typeface="仿宋_GB2312" pitchFamily="49" charset="-122"/>
                </a:rPr>
                <a:t>硬件标准化</a:t>
              </a:r>
              <a:endParaRPr lang="en-US" altLang="zh-CN" sz="2400" b="1">
                <a:solidFill>
                  <a:srgbClr val="FFFFFF"/>
                </a:solidFill>
                <a:latin typeface="仿宋_GB2312" pitchFamily="49" charset="-122"/>
                <a:ea typeface="仿宋_GB2312" pitchFamily="49" charset="-122"/>
                <a:cs typeface="Arial" charset="0"/>
              </a:endParaRPr>
            </a:p>
          </p:txBody>
        </p:sp>
        <p:sp>
          <p:nvSpPr>
            <p:cNvPr id="77847" name="Text Box 18"/>
            <p:cNvSpPr txBox="1">
              <a:spLocks noChangeArrowheads="1"/>
            </p:cNvSpPr>
            <p:nvPr/>
          </p:nvSpPr>
          <p:spPr bwMode="gray">
            <a:xfrm>
              <a:off x="881298" y="3969963"/>
              <a:ext cx="2262188" cy="1398713"/>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主要包括卡的物理特性和形状、卡的外部端子位置、数量与电气特性等</a:t>
              </a:r>
              <a:endParaRPr lang="en-US" altLang="zh-CN" sz="2400" b="1">
                <a:solidFill>
                  <a:srgbClr val="000000"/>
                </a:solidFill>
                <a:latin typeface="仿宋_GB2312" pitchFamily="49" charset="-122"/>
                <a:ea typeface="仿宋_GB2312" pitchFamily="49" charset="-122"/>
                <a:cs typeface="Arial" charset="0"/>
              </a:endParaRPr>
            </a:p>
          </p:txBody>
        </p:sp>
      </p:grpSp>
      <p:grpSp>
        <p:nvGrpSpPr>
          <p:cNvPr id="77827" name="组合 25"/>
          <p:cNvGrpSpPr>
            <a:grpSpLocks/>
          </p:cNvGrpSpPr>
          <p:nvPr/>
        </p:nvGrpSpPr>
        <p:grpSpPr bwMode="auto">
          <a:xfrm>
            <a:off x="3348038" y="1484313"/>
            <a:ext cx="2519362" cy="4537075"/>
            <a:chOff x="3411538" y="3271838"/>
            <a:chExt cx="2587625" cy="2747962"/>
          </a:xfrm>
        </p:grpSpPr>
        <p:sp>
          <p:nvSpPr>
            <p:cNvPr id="24" name="AutoShape 3"/>
            <p:cNvSpPr>
              <a:spLocks noChangeArrowheads="1"/>
            </p:cNvSpPr>
            <p:nvPr/>
          </p:nvSpPr>
          <p:spPr bwMode="gray">
            <a:xfrm>
              <a:off x="3411538" y="3522789"/>
              <a:ext cx="2587625" cy="249701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grpSp>
          <p:nvGrpSpPr>
            <p:cNvPr id="77838" name="Group 9"/>
            <p:cNvGrpSpPr>
              <a:grpSpLocks/>
            </p:cNvGrpSpPr>
            <p:nvPr/>
          </p:nvGrpSpPr>
          <p:grpSpPr bwMode="auto">
            <a:xfrm>
              <a:off x="3522663" y="3271838"/>
              <a:ext cx="2355850" cy="523875"/>
              <a:chOff x="2140" y="2071"/>
              <a:chExt cx="1484" cy="330"/>
            </a:xfrm>
          </p:grpSpPr>
          <p:sp>
            <p:nvSpPr>
              <p:cNvPr id="77841" name="AutoShape 10"/>
              <p:cNvSpPr>
                <a:spLocks noChangeArrowheads="1"/>
              </p:cNvSpPr>
              <p:nvPr/>
            </p:nvSpPr>
            <p:spPr bwMode="ltGray">
              <a:xfrm>
                <a:off x="2140" y="2071"/>
                <a:ext cx="1484" cy="330"/>
              </a:xfrm>
              <a:prstGeom prst="roundRect">
                <a:avLst>
                  <a:gd name="adj" fmla="val 16667"/>
                </a:avLst>
              </a:prstGeom>
              <a:solidFill>
                <a:srgbClr val="5CB1FE"/>
              </a:solidFill>
              <a:ln w="38100" algn="ctr">
                <a:solidFill>
                  <a:srgbClr val="FFFFFF">
                    <a:alpha val="70195"/>
                  </a:srgbClr>
                </a:solidFill>
                <a:round/>
                <a:headEnd/>
                <a:tailEnd/>
              </a:ln>
            </p:spPr>
            <p:txBody>
              <a:bodyPr wrap="none" anchor="ctr"/>
              <a:lstStyle/>
              <a:p>
                <a:endParaRPr lang="zh-CN" altLang="en-US">
                  <a:solidFill>
                    <a:srgbClr val="000000"/>
                  </a:solidFill>
                  <a:latin typeface="Verdana" pitchFamily="34" charset="0"/>
                </a:endParaRPr>
              </a:p>
            </p:txBody>
          </p:sp>
          <p:sp>
            <p:nvSpPr>
              <p:cNvPr id="77842"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rgbClr val="5CB1FE">
                      <a:alpha val="70000"/>
                    </a:srgbClr>
                  </a:gs>
                </a:gsLst>
                <a:lin ang="5400000" scaled="1"/>
              </a:gradFill>
              <a:ln w="9525" algn="ctr">
                <a:noFill/>
                <a:round/>
                <a:headEnd/>
                <a:tailEnd/>
              </a:ln>
            </p:spPr>
            <p:txBody>
              <a:bodyPr wrap="none" anchor="ctr"/>
              <a:lstStyle/>
              <a:p>
                <a:endParaRPr lang="zh-CN" altLang="en-US">
                  <a:solidFill>
                    <a:srgbClr val="000000"/>
                  </a:solidFill>
                  <a:latin typeface="Verdana" pitchFamily="34" charset="0"/>
                </a:endParaRPr>
              </a:p>
            </p:txBody>
          </p:sp>
        </p:grpSp>
        <p:sp>
          <p:nvSpPr>
            <p:cNvPr id="77839" name="Rectangle 12"/>
            <p:cNvSpPr>
              <a:spLocks noChangeArrowheads="1"/>
            </p:cNvSpPr>
            <p:nvPr/>
          </p:nvSpPr>
          <p:spPr bwMode="black">
            <a:xfrm>
              <a:off x="3559402" y="3402693"/>
              <a:ext cx="2401606" cy="279651"/>
            </a:xfrm>
            <a:prstGeom prst="rect">
              <a:avLst/>
            </a:prstGeom>
            <a:noFill/>
            <a:ln w="9525" algn="ctr">
              <a:noFill/>
              <a:miter lim="800000"/>
              <a:headEnd/>
              <a:tailEnd/>
            </a:ln>
          </p:spPr>
          <p:txBody>
            <a:bodyPr wrap="none">
              <a:spAutoFit/>
            </a:bodyPr>
            <a:lstStyle/>
            <a:p>
              <a:pPr algn="ctr"/>
              <a:r>
                <a:rPr lang="zh-CN" altLang="zh-CN" sz="2400" b="1">
                  <a:latin typeface="仿宋_GB2312" pitchFamily="49" charset="-122"/>
                  <a:ea typeface="仿宋_GB2312" pitchFamily="49" charset="-122"/>
                </a:rPr>
                <a:t>信息交换标准化</a:t>
              </a:r>
              <a:endParaRPr lang="en-US" altLang="zh-CN" sz="2400" b="1">
                <a:solidFill>
                  <a:srgbClr val="FFFFFF"/>
                </a:solidFill>
                <a:latin typeface="仿宋_GB2312" pitchFamily="49" charset="-122"/>
                <a:ea typeface="仿宋_GB2312" pitchFamily="49" charset="-122"/>
                <a:cs typeface="Arial" charset="0"/>
              </a:endParaRPr>
            </a:p>
          </p:txBody>
        </p:sp>
        <p:sp>
          <p:nvSpPr>
            <p:cNvPr id="77840" name="Text Box 19"/>
            <p:cNvSpPr txBox="1">
              <a:spLocks noChangeArrowheads="1"/>
            </p:cNvSpPr>
            <p:nvPr/>
          </p:nvSpPr>
          <p:spPr bwMode="gray">
            <a:xfrm>
              <a:off x="3559402" y="3969733"/>
              <a:ext cx="2291896" cy="1398254"/>
            </a:xfrm>
            <a:prstGeom prst="rect">
              <a:avLst/>
            </a:prstGeom>
            <a:noFill/>
            <a:ln w="9525" algn="ctr">
              <a:noFill/>
              <a:miter lim="800000"/>
              <a:headEnd/>
              <a:tailEnd/>
            </a:ln>
          </p:spPr>
          <p:txBody>
            <a:bodyPr>
              <a:spAutoFit/>
            </a:bodyPr>
            <a:lstStyle/>
            <a:p>
              <a:pPr>
                <a:spcBef>
                  <a:spcPct val="50000"/>
                </a:spcBef>
              </a:pPr>
              <a:r>
                <a:rPr lang="en-US" altLang="zh-CN" sz="2400" b="1">
                  <a:latin typeface="仿宋_GB2312" pitchFamily="49" charset="-122"/>
                  <a:ea typeface="仿宋_GB2312" pitchFamily="49" charset="-122"/>
                </a:rPr>
                <a:t>IC</a:t>
              </a:r>
              <a:r>
                <a:rPr lang="zh-CN" altLang="zh-CN" sz="2400" b="1">
                  <a:latin typeface="仿宋_GB2312" pitchFamily="49" charset="-122"/>
                  <a:ea typeface="仿宋_GB2312" pitchFamily="49" charset="-122"/>
                </a:rPr>
                <a:t>卡与终端设备之间的信息交换标准化，主要包括各种通信规程和通信协议等</a:t>
              </a:r>
              <a:endParaRPr lang="en-US" altLang="zh-CN" sz="2400" b="1">
                <a:solidFill>
                  <a:srgbClr val="000000"/>
                </a:solidFill>
                <a:latin typeface="仿宋_GB2312" pitchFamily="49" charset="-122"/>
                <a:ea typeface="仿宋_GB2312" pitchFamily="49" charset="-122"/>
                <a:cs typeface="Arial" charset="0"/>
              </a:endParaRPr>
            </a:p>
          </p:txBody>
        </p:sp>
      </p:grpSp>
      <p:grpSp>
        <p:nvGrpSpPr>
          <p:cNvPr id="77828" name="组合 29"/>
          <p:cNvGrpSpPr>
            <a:grpSpLocks/>
          </p:cNvGrpSpPr>
          <p:nvPr/>
        </p:nvGrpSpPr>
        <p:grpSpPr bwMode="auto">
          <a:xfrm>
            <a:off x="6011863" y="1557338"/>
            <a:ext cx="2393950" cy="4440237"/>
            <a:chOff x="6084168" y="3271838"/>
            <a:chExt cx="2587625" cy="2726307"/>
          </a:xfrm>
        </p:grpSpPr>
        <p:sp>
          <p:nvSpPr>
            <p:cNvPr id="25" name="AutoShape 4"/>
            <p:cNvSpPr>
              <a:spLocks noChangeArrowheads="1"/>
            </p:cNvSpPr>
            <p:nvPr/>
          </p:nvSpPr>
          <p:spPr bwMode="gray">
            <a:xfrm>
              <a:off x="6084168" y="3500898"/>
              <a:ext cx="2587625" cy="2497247"/>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grpSp>
          <p:nvGrpSpPr>
            <p:cNvPr id="77831" name="组合 28"/>
            <p:cNvGrpSpPr>
              <a:grpSpLocks/>
            </p:cNvGrpSpPr>
            <p:nvPr/>
          </p:nvGrpSpPr>
          <p:grpSpPr bwMode="auto">
            <a:xfrm>
              <a:off x="6162022" y="3271838"/>
              <a:ext cx="2491371" cy="2533409"/>
              <a:chOff x="6162022" y="3271838"/>
              <a:chExt cx="2491371" cy="2533409"/>
            </a:xfrm>
          </p:grpSpPr>
          <p:grpSp>
            <p:nvGrpSpPr>
              <p:cNvPr id="77832" name="Group 5"/>
              <p:cNvGrpSpPr>
                <a:grpSpLocks/>
              </p:cNvGrpSpPr>
              <p:nvPr/>
            </p:nvGrpSpPr>
            <p:grpSpPr bwMode="auto">
              <a:xfrm>
                <a:off x="6162675" y="3271838"/>
                <a:ext cx="2355850" cy="523875"/>
                <a:chOff x="3868" y="2071"/>
                <a:chExt cx="1484" cy="330"/>
              </a:xfrm>
            </p:grpSpPr>
            <p:sp>
              <p:nvSpPr>
                <p:cNvPr id="77835" name="AutoShape 6"/>
                <p:cNvSpPr>
                  <a:spLocks noChangeArrowheads="1"/>
                </p:cNvSpPr>
                <p:nvPr/>
              </p:nvSpPr>
              <p:spPr bwMode="ltGray">
                <a:xfrm>
                  <a:off x="3868" y="2071"/>
                  <a:ext cx="1484" cy="330"/>
                </a:xfrm>
                <a:prstGeom prst="roundRect">
                  <a:avLst>
                    <a:gd name="adj" fmla="val 16667"/>
                  </a:avLst>
                </a:prstGeom>
                <a:solidFill>
                  <a:srgbClr val="FFC319"/>
                </a:solidFill>
                <a:ln w="38100" algn="ctr">
                  <a:solidFill>
                    <a:srgbClr val="FFFFFF">
                      <a:alpha val="70195"/>
                    </a:srgbClr>
                  </a:solidFill>
                  <a:round/>
                  <a:headEnd/>
                  <a:tailEnd/>
                </a:ln>
              </p:spPr>
              <p:txBody>
                <a:bodyPr wrap="none" anchor="ctr"/>
                <a:lstStyle/>
                <a:p>
                  <a:endParaRPr lang="zh-CN" altLang="en-US">
                    <a:solidFill>
                      <a:srgbClr val="000000"/>
                    </a:solidFill>
                    <a:latin typeface="Verdana" pitchFamily="34" charset="0"/>
                  </a:endParaRPr>
                </a:p>
              </p:txBody>
            </p:sp>
            <p:sp>
              <p:nvSpPr>
                <p:cNvPr id="77836" name="AutoShape 7"/>
                <p:cNvSpPr>
                  <a:spLocks noChangeArrowheads="1"/>
                </p:cNvSpPr>
                <p:nvPr/>
              </p:nvSpPr>
              <p:spPr bwMode="ltGray">
                <a:xfrm>
                  <a:off x="3917" y="2071"/>
                  <a:ext cx="1432" cy="134"/>
                </a:xfrm>
                <a:prstGeom prst="roundRect">
                  <a:avLst>
                    <a:gd name="adj" fmla="val 28356"/>
                  </a:avLst>
                </a:prstGeom>
                <a:gradFill rotWithShape="1">
                  <a:gsLst>
                    <a:gs pos="0">
                      <a:srgbClr val="FFFFFF">
                        <a:alpha val="70000"/>
                      </a:srgbClr>
                    </a:gs>
                    <a:gs pos="100000">
                      <a:srgbClr val="FFC319">
                        <a:alpha val="70000"/>
                      </a:srgbClr>
                    </a:gs>
                  </a:gsLst>
                  <a:lin ang="5400000" scaled="1"/>
                </a:gradFill>
                <a:ln w="9525" algn="ctr">
                  <a:noFill/>
                  <a:round/>
                  <a:headEnd/>
                  <a:tailEnd/>
                </a:ln>
              </p:spPr>
              <p:txBody>
                <a:bodyPr wrap="none" anchor="ctr"/>
                <a:lstStyle/>
                <a:p>
                  <a:endParaRPr lang="zh-CN" altLang="en-US">
                    <a:solidFill>
                      <a:srgbClr val="000000"/>
                    </a:solidFill>
                    <a:latin typeface="Verdana" pitchFamily="34" charset="0"/>
                  </a:endParaRPr>
                </a:p>
              </p:txBody>
            </p:sp>
          </p:grpSp>
          <p:sp>
            <p:nvSpPr>
              <p:cNvPr id="77833" name="Rectangle 8"/>
              <p:cNvSpPr>
                <a:spLocks noChangeArrowheads="1"/>
              </p:cNvSpPr>
              <p:nvPr/>
            </p:nvSpPr>
            <p:spPr bwMode="black">
              <a:xfrm>
                <a:off x="6329994" y="3404443"/>
                <a:ext cx="2277157" cy="283391"/>
              </a:xfrm>
              <a:prstGeom prst="rect">
                <a:avLst/>
              </a:prstGeom>
              <a:noFill/>
              <a:ln w="9525" algn="ctr">
                <a:noFill/>
                <a:miter lim="800000"/>
                <a:headEnd/>
                <a:tailEnd/>
              </a:ln>
            </p:spPr>
            <p:txBody>
              <a:bodyPr wrap="none">
                <a:spAutoFit/>
              </a:bodyPr>
              <a:lstStyle/>
              <a:p>
                <a:pPr algn="ctr"/>
                <a:r>
                  <a:rPr lang="zh-CN" altLang="zh-CN" sz="2400" b="1">
                    <a:latin typeface="仿宋_GB2312" pitchFamily="49" charset="-122"/>
                    <a:ea typeface="仿宋_GB2312" pitchFamily="49" charset="-122"/>
                  </a:rPr>
                  <a:t>安全保密标准化</a:t>
                </a:r>
                <a:endParaRPr lang="en-US" altLang="zh-CN" sz="2400" b="1">
                  <a:solidFill>
                    <a:srgbClr val="FFFFFF"/>
                  </a:solidFill>
                  <a:latin typeface="仿宋_GB2312" pitchFamily="49" charset="-122"/>
                  <a:ea typeface="仿宋_GB2312" pitchFamily="49" charset="-122"/>
                  <a:cs typeface="Arial" charset="0"/>
                </a:endParaRPr>
              </a:p>
            </p:txBody>
          </p:sp>
          <p:sp>
            <p:nvSpPr>
              <p:cNvPr id="77834" name="Text Box 20"/>
              <p:cNvSpPr txBox="1">
                <a:spLocks noChangeArrowheads="1"/>
              </p:cNvSpPr>
              <p:nvPr/>
            </p:nvSpPr>
            <p:spPr bwMode="gray">
              <a:xfrm>
                <a:off x="6162022" y="3934865"/>
                <a:ext cx="2491371" cy="1870382"/>
              </a:xfrm>
              <a:prstGeom prst="rect">
                <a:avLst/>
              </a:prstGeom>
              <a:noFill/>
              <a:ln w="9525" algn="ctr">
                <a:noFill/>
                <a:miter lim="800000"/>
                <a:headEnd/>
                <a:tailEnd/>
              </a:ln>
            </p:spPr>
            <p:txBody>
              <a:bodyPr>
                <a:spAutoFit/>
              </a:bodyPr>
              <a:lstStyle/>
              <a:p>
                <a:pPr>
                  <a:spcBef>
                    <a:spcPct val="50000"/>
                  </a:spcBef>
                </a:pPr>
                <a:r>
                  <a:rPr lang="zh-CN" altLang="zh-CN" sz="2400" b="1">
                    <a:latin typeface="仿宋_GB2312" pitchFamily="49" charset="-122"/>
                    <a:ea typeface="仿宋_GB2312" pitchFamily="49" charset="-122"/>
                  </a:rPr>
                  <a:t>主要包括各种保密对策，如生命周期保密对策、交易过程保密对策和应用中的保密对策等方面内容。</a:t>
                </a:r>
                <a:endParaRPr lang="en-US" altLang="zh-CN" sz="2400" b="1">
                  <a:solidFill>
                    <a:srgbClr val="000000"/>
                  </a:solidFill>
                  <a:latin typeface="仿宋_GB2312" pitchFamily="49" charset="-122"/>
                  <a:ea typeface="仿宋_GB2312" pitchFamily="49" charset="-122"/>
                  <a:cs typeface="Arial" charset="0"/>
                </a:endParaRPr>
              </a:p>
            </p:txBody>
          </p:sp>
        </p:grpSp>
      </p:grpSp>
      <p:sp>
        <p:nvSpPr>
          <p:cNvPr id="77829" name="日期占位符 32"/>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99067989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a:xfrm>
            <a:off x="0" y="0"/>
            <a:ext cx="5076056" cy="968375"/>
          </a:xfrm>
        </p:spPr>
        <p:txBody>
          <a:bodyPr>
            <a:normAutofit fontScale="90000"/>
          </a:bodyPr>
          <a:lstStyle/>
          <a:p>
            <a:r>
              <a:rPr lang="zh-CN" altLang="zh-CN" dirty="0" smtClean="0">
                <a:ea typeface="宋体" charset="-122"/>
              </a:rPr>
              <a:t>十一、家庭信息系统标准化</a:t>
            </a:r>
            <a:endParaRPr lang="zh-CN" altLang="en-US" dirty="0" smtClean="0">
              <a:ea typeface="宋体" charset="-122"/>
            </a:endParaRPr>
          </a:p>
        </p:txBody>
      </p:sp>
      <p:sp>
        <p:nvSpPr>
          <p:cNvPr id="78850" name="内容占位符 2"/>
          <p:cNvSpPr>
            <a:spLocks noGrp="1"/>
          </p:cNvSpPr>
          <p:nvPr>
            <p:ph idx="1"/>
          </p:nvPr>
        </p:nvSpPr>
        <p:spPr/>
        <p:txBody>
          <a:bodyPr>
            <a:normAutofit fontScale="85000" lnSpcReduction="10000"/>
          </a:bodyPr>
          <a:lstStyle/>
          <a:p>
            <a:r>
              <a:rPr lang="zh-CN" altLang="zh-CN" sz="2400" smtClean="0">
                <a:latin typeface="仿宋_GB2312" pitchFamily="49" charset="-122"/>
                <a:ea typeface="仿宋_GB2312" pitchFamily="49" charset="-122"/>
              </a:rPr>
              <a:t>①基础设施的标准化，主要包括各种家用计算机、家用电器、家用电缆、多孔插座的通用性、互换性和扩展性等方面内容。</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②构成要素的标准化，主要包括各种接口的要求和传送媒体等方面内容。</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③同外部网络连接的标准化，主要指同各种遥控设备、个人计算机通信网、卫星</a:t>
            </a:r>
            <a:r>
              <a:rPr lang="en-US" altLang="zh-CN" sz="2400" smtClean="0">
                <a:latin typeface="仿宋_GB2312" pitchFamily="49" charset="-122"/>
                <a:ea typeface="仿宋_GB2312" pitchFamily="49" charset="-122"/>
              </a:rPr>
              <a:t>ISDN</a:t>
            </a:r>
            <a:r>
              <a:rPr lang="zh-CN" altLang="zh-CN" sz="2400" smtClean="0">
                <a:latin typeface="仿宋_GB2312" pitchFamily="49" charset="-122"/>
                <a:ea typeface="仿宋_GB2312" pitchFamily="49" charset="-122"/>
              </a:rPr>
              <a:t>通信网等外部网络的连接，首先要在其接口构成、物理特性、电器特性和逻辑特性等方面开展标准化。</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④人</a:t>
            </a:r>
            <a:r>
              <a:rPr lang="en-US" altLang="zh-CN" sz="2400" smtClean="0">
                <a:latin typeface="仿宋_GB2312" pitchFamily="49" charset="-122"/>
                <a:ea typeface="仿宋_GB2312" pitchFamily="49" charset="-122"/>
              </a:rPr>
              <a:t>-</a:t>
            </a:r>
            <a:r>
              <a:rPr lang="zh-CN" altLang="zh-CN" sz="2400" smtClean="0">
                <a:latin typeface="仿宋_GB2312" pitchFamily="49" charset="-122"/>
                <a:ea typeface="仿宋_GB2312" pitchFamily="49" charset="-122"/>
              </a:rPr>
              <a:t>机连接方面的标准化，主要包括操作程序、输入方式和显示方法等方面的标准化。</a:t>
            </a:r>
          </a:p>
          <a:p>
            <a:pPr>
              <a:buFont typeface="Wingdings" pitchFamily="2" charset="2"/>
              <a:buNone/>
            </a:pPr>
            <a:endParaRPr lang="zh-CN" altLang="en-US" smtClean="0">
              <a:ea typeface="宋体" charset="-122"/>
            </a:endParaRPr>
          </a:p>
        </p:txBody>
      </p:sp>
      <p:sp>
        <p:nvSpPr>
          <p:cNvPr id="7885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71184433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1" y="0"/>
            <a:ext cx="5080794" cy="944563"/>
          </a:xfrm>
        </p:spPr>
        <p:txBody>
          <a:bodyPr>
            <a:normAutofit fontScale="90000"/>
          </a:bodyPr>
          <a:lstStyle/>
          <a:p>
            <a:r>
              <a:rPr lang="zh-CN" altLang="zh-CN" dirty="0" smtClean="0">
                <a:ea typeface="宋体" charset="-122"/>
              </a:rPr>
              <a:t>十二、信息系统硬件标准化</a:t>
            </a:r>
          </a:p>
        </p:txBody>
      </p:sp>
      <p:sp>
        <p:nvSpPr>
          <p:cNvPr id="79874" name="Line 3"/>
          <p:cNvSpPr>
            <a:spLocks noChangeShapeType="1"/>
          </p:cNvSpPr>
          <p:nvPr/>
        </p:nvSpPr>
        <p:spPr bwMode="gray">
          <a:xfrm>
            <a:off x="2362200" y="48545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 name="Rectangle 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9876" name="Text Box 5"/>
          <p:cNvSpPr txBox="1">
            <a:spLocks noChangeArrowheads="1"/>
          </p:cNvSpPr>
          <p:nvPr/>
        </p:nvSpPr>
        <p:spPr bwMode="gray">
          <a:xfrm>
            <a:off x="2133600" y="43211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4</a:t>
            </a:r>
          </a:p>
        </p:txBody>
      </p:sp>
      <p:sp>
        <p:nvSpPr>
          <p:cNvPr id="79877" name="Line 6"/>
          <p:cNvSpPr>
            <a:spLocks noChangeShapeType="1"/>
          </p:cNvSpPr>
          <p:nvPr/>
        </p:nvSpPr>
        <p:spPr bwMode="gray">
          <a:xfrm>
            <a:off x="2362200" y="23399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0" name="Rectangle 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9879" name="Text Box 8"/>
          <p:cNvSpPr txBox="1">
            <a:spLocks noChangeArrowheads="1"/>
          </p:cNvSpPr>
          <p:nvPr/>
        </p:nvSpPr>
        <p:spPr bwMode="gray">
          <a:xfrm>
            <a:off x="2916238" y="1773238"/>
            <a:ext cx="3570287" cy="461962"/>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各种信息技术产品的分类</a:t>
            </a:r>
            <a:endParaRPr lang="en-US" altLang="zh-CN" sz="2400" b="1">
              <a:latin typeface="仿宋_GB2312" pitchFamily="49" charset="-122"/>
              <a:ea typeface="仿宋_GB2312" pitchFamily="49" charset="-122"/>
              <a:cs typeface="Arial" charset="0"/>
            </a:endParaRPr>
          </a:p>
        </p:txBody>
      </p:sp>
      <p:sp>
        <p:nvSpPr>
          <p:cNvPr id="79880" name="Text Box 9"/>
          <p:cNvSpPr txBox="1">
            <a:spLocks noChangeArrowheads="1"/>
          </p:cNvSpPr>
          <p:nvPr/>
        </p:nvSpPr>
        <p:spPr bwMode="gray">
          <a:xfrm>
            <a:off x="2133600" y="18065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1</a:t>
            </a:r>
          </a:p>
        </p:txBody>
      </p:sp>
      <p:sp>
        <p:nvSpPr>
          <p:cNvPr id="79881" name="Line 10"/>
          <p:cNvSpPr>
            <a:spLocks noChangeShapeType="1"/>
          </p:cNvSpPr>
          <p:nvPr/>
        </p:nvSpPr>
        <p:spPr bwMode="gray">
          <a:xfrm>
            <a:off x="2362200" y="31781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4" name="Rectangle 1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9883" name="Text Box 12"/>
          <p:cNvSpPr txBox="1">
            <a:spLocks noChangeArrowheads="1"/>
          </p:cNvSpPr>
          <p:nvPr/>
        </p:nvSpPr>
        <p:spPr bwMode="gray">
          <a:xfrm>
            <a:off x="2133600" y="26447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2</a:t>
            </a:r>
          </a:p>
        </p:txBody>
      </p:sp>
      <p:sp>
        <p:nvSpPr>
          <p:cNvPr id="79884" name="Line 13"/>
          <p:cNvSpPr>
            <a:spLocks noChangeShapeType="1"/>
          </p:cNvSpPr>
          <p:nvPr/>
        </p:nvSpPr>
        <p:spPr bwMode="gray">
          <a:xfrm>
            <a:off x="2363788" y="4014788"/>
            <a:ext cx="4799012" cy="1587"/>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7" name="Rectangle 1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9886" name="Text Box 15"/>
          <p:cNvSpPr txBox="1">
            <a:spLocks noChangeArrowheads="1"/>
          </p:cNvSpPr>
          <p:nvPr/>
        </p:nvSpPr>
        <p:spPr bwMode="gray">
          <a:xfrm>
            <a:off x="2133600" y="34829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3</a:t>
            </a:r>
          </a:p>
        </p:txBody>
      </p:sp>
      <p:sp>
        <p:nvSpPr>
          <p:cNvPr id="79887" name="Line 16"/>
          <p:cNvSpPr>
            <a:spLocks noChangeShapeType="1"/>
          </p:cNvSpPr>
          <p:nvPr/>
        </p:nvSpPr>
        <p:spPr bwMode="gray">
          <a:xfrm>
            <a:off x="2362200" y="5715000"/>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20" name="Rectangle 17"/>
          <p:cNvSpPr>
            <a:spLocks noChangeArrowheads="1"/>
          </p:cNvSpPr>
          <p:nvPr/>
        </p:nvSpPr>
        <p:spPr bwMode="ltGray">
          <a:xfrm rot="3419336">
            <a:off x="2078037" y="5138738"/>
            <a:ext cx="479425" cy="520700"/>
          </a:xfrm>
          <a:prstGeom prst="rect">
            <a:avLst/>
          </a:prstGeom>
          <a:gradFill rotWithShape="1">
            <a:gsLst>
              <a:gs pos="0">
                <a:schemeClr val="tx2"/>
              </a:gs>
              <a:gs pos="100000">
                <a:schemeClr val="tx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tx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9889" name="Text Box 18"/>
          <p:cNvSpPr txBox="1">
            <a:spLocks noChangeArrowheads="1"/>
          </p:cNvSpPr>
          <p:nvPr/>
        </p:nvSpPr>
        <p:spPr bwMode="gray">
          <a:xfrm>
            <a:off x="2133600" y="5181600"/>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5</a:t>
            </a:r>
          </a:p>
        </p:txBody>
      </p:sp>
      <p:sp>
        <p:nvSpPr>
          <p:cNvPr id="79890" name="Text Box 19"/>
          <p:cNvSpPr txBox="1">
            <a:spLocks noChangeArrowheads="1"/>
          </p:cNvSpPr>
          <p:nvPr/>
        </p:nvSpPr>
        <p:spPr bwMode="gray">
          <a:xfrm>
            <a:off x="2987675" y="2636838"/>
            <a:ext cx="4186238" cy="461962"/>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各种信息技术产品的技术要求</a:t>
            </a:r>
            <a:endParaRPr lang="en-US" altLang="zh-CN" sz="2400" b="1">
              <a:latin typeface="仿宋_GB2312" pitchFamily="49" charset="-122"/>
              <a:ea typeface="仿宋_GB2312" pitchFamily="49" charset="-122"/>
              <a:cs typeface="Arial" charset="0"/>
            </a:endParaRPr>
          </a:p>
        </p:txBody>
      </p:sp>
      <p:sp>
        <p:nvSpPr>
          <p:cNvPr id="79891" name="Text Box 20"/>
          <p:cNvSpPr txBox="1">
            <a:spLocks noChangeArrowheads="1"/>
          </p:cNvSpPr>
          <p:nvPr/>
        </p:nvSpPr>
        <p:spPr bwMode="gray">
          <a:xfrm>
            <a:off x="2987675" y="3500438"/>
            <a:ext cx="4186238" cy="461962"/>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各种信息技术产品的试验方法</a:t>
            </a:r>
            <a:endParaRPr lang="en-US" altLang="zh-CN" sz="2400" b="1">
              <a:latin typeface="仿宋_GB2312" pitchFamily="49" charset="-122"/>
              <a:ea typeface="仿宋_GB2312" pitchFamily="49" charset="-122"/>
              <a:cs typeface="Arial" charset="0"/>
            </a:endParaRPr>
          </a:p>
        </p:txBody>
      </p:sp>
      <p:sp>
        <p:nvSpPr>
          <p:cNvPr id="79892" name="Text Box 21"/>
          <p:cNvSpPr txBox="1">
            <a:spLocks noChangeArrowheads="1"/>
          </p:cNvSpPr>
          <p:nvPr/>
        </p:nvSpPr>
        <p:spPr bwMode="gray">
          <a:xfrm>
            <a:off x="2987675" y="4292600"/>
            <a:ext cx="4186238" cy="461963"/>
          </a:xfrm>
          <a:prstGeom prst="rect">
            <a:avLst/>
          </a:prstGeom>
          <a:noFill/>
          <a:ln w="9525" algn="ctr">
            <a:noFill/>
            <a:miter lim="800000"/>
            <a:headEnd/>
            <a:tailEnd/>
          </a:ln>
        </p:spPr>
        <p:txBody>
          <a:bodyPr wrap="none">
            <a:spAutoFit/>
          </a:bodyPr>
          <a:lstStyle/>
          <a:p>
            <a:pPr eaLnBrk="0" hangingPunct="0"/>
            <a:r>
              <a:rPr lang="zh-CN" altLang="zh-CN" sz="2400" b="1">
                <a:latin typeface="仿宋_GB2312" pitchFamily="49" charset="-122"/>
                <a:ea typeface="仿宋_GB2312" pitchFamily="49" charset="-122"/>
              </a:rPr>
              <a:t>各种信息技术产品的检验规则</a:t>
            </a:r>
            <a:endParaRPr lang="en-US" altLang="zh-CN" sz="2400" b="1">
              <a:latin typeface="仿宋_GB2312" pitchFamily="49" charset="-122"/>
              <a:ea typeface="仿宋_GB2312" pitchFamily="49" charset="-122"/>
              <a:cs typeface="Arial" charset="0"/>
            </a:endParaRPr>
          </a:p>
        </p:txBody>
      </p:sp>
      <p:sp>
        <p:nvSpPr>
          <p:cNvPr id="79893" name="Text Box 22"/>
          <p:cNvSpPr txBox="1">
            <a:spLocks noChangeArrowheads="1"/>
          </p:cNvSpPr>
          <p:nvPr/>
        </p:nvSpPr>
        <p:spPr bwMode="gray">
          <a:xfrm>
            <a:off x="2987675" y="4941888"/>
            <a:ext cx="4105275" cy="830262"/>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各种信息技术产品的标志、包装、运输和贮存</a:t>
            </a:r>
            <a:endParaRPr lang="en-US" altLang="zh-CN" sz="2400" b="1">
              <a:latin typeface="仿宋_GB2312" pitchFamily="49" charset="-122"/>
              <a:ea typeface="仿宋_GB2312" pitchFamily="49" charset="-122"/>
              <a:cs typeface="Arial" charset="0"/>
            </a:endParaRPr>
          </a:p>
        </p:txBody>
      </p:sp>
      <p:sp>
        <p:nvSpPr>
          <p:cNvPr id="79894" name="日期占位符 22"/>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367236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04</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第四章   商标权</a:t>
            </a:r>
            <a:r>
              <a:rPr lang="zh-CN" altLang="en-US" dirty="0"/>
              <a:t>法律</a:t>
            </a:r>
            <a:r>
              <a:rPr lang="zh-CN" altLang="en-US" dirty="0" smtClean="0"/>
              <a:t>制度</a:t>
            </a:r>
            <a:endParaRPr lang="en-US" altLang="zh-CN" dirty="0"/>
          </a:p>
        </p:txBody>
      </p:sp>
    </p:spTree>
    <p:custDataLst>
      <p:tags r:id="rId1"/>
    </p:custDataLst>
    <p:extLst>
      <p:ext uri="{BB962C8B-B14F-4D97-AF65-F5344CB8AC3E}">
        <p14:creationId xmlns:p14="http://schemas.microsoft.com/office/powerpoint/2010/main" val="20802674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1"/>
          <p:cNvSpPr>
            <a:spLocks noGrp="1"/>
          </p:cNvSpPr>
          <p:nvPr>
            <p:ph type="title"/>
          </p:nvPr>
        </p:nvSpPr>
        <p:spPr>
          <a:xfrm>
            <a:off x="1" y="1"/>
            <a:ext cx="5148064" cy="980727"/>
          </a:xfrm>
        </p:spPr>
        <p:txBody>
          <a:bodyPr>
            <a:normAutofit/>
          </a:bodyPr>
          <a:lstStyle/>
          <a:p>
            <a:r>
              <a:rPr lang="zh-CN" altLang="zh-CN" sz="3200" dirty="0" smtClean="0">
                <a:ea typeface="宋体" charset="-122"/>
              </a:rPr>
              <a:t>十三、计算机集成化制造系统（</a:t>
            </a:r>
            <a:r>
              <a:rPr lang="en-US" altLang="zh-CN" sz="3200" dirty="0" smtClean="0">
                <a:ea typeface="宋体" charset="-122"/>
              </a:rPr>
              <a:t>CIMS</a:t>
            </a:r>
            <a:r>
              <a:rPr lang="zh-CN" altLang="zh-CN" sz="3200" dirty="0" smtClean="0">
                <a:ea typeface="宋体" charset="-122"/>
              </a:rPr>
              <a:t>）标准化</a:t>
            </a:r>
            <a:endParaRPr lang="zh-CN" altLang="en-US" sz="3200" dirty="0" smtClean="0">
              <a:ea typeface="宋体" charset="-122"/>
            </a:endParaRPr>
          </a:p>
        </p:txBody>
      </p:sp>
      <p:sp>
        <p:nvSpPr>
          <p:cNvPr id="80898" name="内容占位符 2"/>
          <p:cNvSpPr>
            <a:spLocks noGrp="1"/>
          </p:cNvSpPr>
          <p:nvPr>
            <p:ph idx="1"/>
          </p:nvPr>
        </p:nvSpPr>
        <p:spPr/>
        <p:txBody>
          <a:bodyPr>
            <a:normAutofit fontScale="92500" lnSpcReduction="20000"/>
          </a:bodyPr>
          <a:lstStyle/>
          <a:p>
            <a:r>
              <a:rPr lang="en-US" altLang="zh-CN" smtClean="0">
                <a:latin typeface="仿宋_GB2312" pitchFamily="49" charset="-122"/>
                <a:ea typeface="仿宋_GB2312" pitchFamily="49" charset="-122"/>
              </a:rPr>
              <a:t>CIMS</a:t>
            </a:r>
            <a:r>
              <a:rPr lang="zh-CN" altLang="zh-CN" smtClean="0">
                <a:latin typeface="仿宋_GB2312" pitchFamily="49" charset="-122"/>
                <a:ea typeface="仿宋_GB2312" pitchFamily="49" charset="-122"/>
              </a:rPr>
              <a:t>标准化主要涉及物理设备控制、工业机器人、制造数据和语言、体系结构和通信、制造系统和单元安全等方面内容。</a:t>
            </a:r>
          </a:p>
          <a:p>
            <a:r>
              <a:rPr lang="zh-CN" altLang="zh-CN" smtClean="0">
                <a:latin typeface="仿宋_GB2312" pitchFamily="49" charset="-122"/>
                <a:ea typeface="仿宋_GB2312" pitchFamily="49" charset="-122"/>
              </a:rPr>
              <a:t>《工业自动化系统与集成产品数据的表示与交换》简称</a:t>
            </a:r>
            <a:r>
              <a:rPr lang="en-US" altLang="zh-CN" smtClean="0">
                <a:latin typeface="仿宋_GB2312" pitchFamily="49" charset="-122"/>
                <a:ea typeface="仿宋_GB2312" pitchFamily="49" charset="-122"/>
              </a:rPr>
              <a:t>STEP</a:t>
            </a:r>
            <a:r>
              <a:rPr lang="zh-CN" altLang="zh-CN" smtClean="0">
                <a:latin typeface="仿宋_GB2312" pitchFamily="49" charset="-122"/>
                <a:ea typeface="仿宋_GB2312" pitchFamily="49" charset="-122"/>
              </a:rPr>
              <a:t>是</a:t>
            </a:r>
            <a:r>
              <a:rPr lang="en-US" altLang="zh-CN" smtClean="0">
                <a:latin typeface="仿宋_GB2312" pitchFamily="49" charset="-122"/>
                <a:ea typeface="仿宋_GB2312" pitchFamily="49" charset="-122"/>
              </a:rPr>
              <a:t>CIMS</a:t>
            </a:r>
            <a:r>
              <a:rPr lang="zh-CN" altLang="zh-CN" smtClean="0">
                <a:latin typeface="仿宋_GB2312" pitchFamily="49" charset="-122"/>
                <a:ea typeface="仿宋_GB2312" pitchFamily="49" charset="-122"/>
              </a:rPr>
              <a:t>的关键标准</a:t>
            </a:r>
            <a:endParaRPr lang="en-US" altLang="zh-CN" smtClean="0">
              <a:latin typeface="仿宋_GB2312" pitchFamily="49" charset="-122"/>
              <a:ea typeface="仿宋_GB2312" pitchFamily="49" charset="-122"/>
            </a:endParaRPr>
          </a:p>
          <a:p>
            <a:r>
              <a:rPr lang="zh-CN" altLang="zh-CN" smtClean="0">
                <a:latin typeface="仿宋_GB2312" pitchFamily="49" charset="-122"/>
                <a:ea typeface="仿宋_GB2312" pitchFamily="49" charset="-122"/>
              </a:rPr>
              <a:t>目前，</a:t>
            </a:r>
            <a:r>
              <a:rPr lang="en-US" altLang="zh-CN" smtClean="0">
                <a:latin typeface="仿宋_GB2312" pitchFamily="49" charset="-122"/>
                <a:ea typeface="仿宋_GB2312" pitchFamily="49" charset="-122"/>
              </a:rPr>
              <a:t>STEP</a:t>
            </a:r>
            <a:r>
              <a:rPr lang="zh-CN" altLang="zh-CN" smtClean="0">
                <a:latin typeface="仿宋_GB2312" pitchFamily="49" charset="-122"/>
                <a:ea typeface="仿宋_GB2312" pitchFamily="49" charset="-122"/>
              </a:rPr>
              <a:t>标准化主要包括</a:t>
            </a:r>
            <a:r>
              <a:rPr lang="en-US" altLang="zh-CN" smtClean="0">
                <a:latin typeface="仿宋_GB2312" pitchFamily="49" charset="-122"/>
                <a:ea typeface="仿宋_GB2312" pitchFamily="49" charset="-122"/>
              </a:rPr>
              <a:t>Express</a:t>
            </a:r>
            <a:r>
              <a:rPr lang="zh-CN" altLang="zh-CN" smtClean="0">
                <a:latin typeface="仿宋_GB2312" pitchFamily="49" charset="-122"/>
                <a:ea typeface="仿宋_GB2312" pitchFamily="49" charset="-122"/>
              </a:rPr>
              <a:t>语言、集成资源、应用协议、实现方法和一致性测试等方面内容。由于</a:t>
            </a:r>
            <a:r>
              <a:rPr lang="en-US" altLang="zh-CN" smtClean="0">
                <a:latin typeface="仿宋_GB2312" pitchFamily="49" charset="-122"/>
                <a:ea typeface="仿宋_GB2312" pitchFamily="49" charset="-122"/>
              </a:rPr>
              <a:t>STEP</a:t>
            </a:r>
            <a:r>
              <a:rPr lang="zh-CN" altLang="zh-CN" smtClean="0">
                <a:latin typeface="仿宋_GB2312" pitchFamily="49" charset="-122"/>
                <a:ea typeface="仿宋_GB2312" pitchFamily="49" charset="-122"/>
              </a:rPr>
              <a:t>具有经济便宜、数据范围广、精度高、易于集成、便于扩充、有良好的层次性、技术先进和有广阔的应用前景等一系列优点，所以受到国际社会的普遍重视。</a:t>
            </a:r>
          </a:p>
          <a:p>
            <a:endParaRPr lang="zh-CN" altLang="en-US" smtClean="0">
              <a:ea typeface="宋体" charset="-122"/>
            </a:endParaRPr>
          </a:p>
        </p:txBody>
      </p:sp>
      <p:sp>
        <p:nvSpPr>
          <p:cNvPr id="8089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68157962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1" y="0"/>
            <a:ext cx="5076056" cy="980727"/>
          </a:xfrm>
        </p:spPr>
        <p:txBody>
          <a:bodyPr>
            <a:normAutofit/>
          </a:bodyPr>
          <a:lstStyle/>
          <a:p>
            <a:r>
              <a:rPr lang="zh-CN" altLang="zh-CN" sz="3200" dirty="0" smtClean="0">
                <a:ea typeface="宋体" charset="-122"/>
              </a:rPr>
              <a:t>十四、信息系统安全与保密标准化</a:t>
            </a:r>
          </a:p>
        </p:txBody>
      </p:sp>
      <p:sp>
        <p:nvSpPr>
          <p:cNvPr id="81922"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81923" name="Group 4"/>
          <p:cNvGrpSpPr>
            <a:grpSpLocks/>
          </p:cNvGrpSpPr>
          <p:nvPr/>
        </p:nvGrpSpPr>
        <p:grpSpPr bwMode="auto">
          <a:xfrm>
            <a:off x="2555875" y="1557338"/>
            <a:ext cx="5114925" cy="457200"/>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81963"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81924" name="Group 9"/>
          <p:cNvGrpSpPr>
            <a:grpSpLocks/>
          </p:cNvGrpSpPr>
          <p:nvPr/>
        </p:nvGrpSpPr>
        <p:grpSpPr bwMode="auto">
          <a:xfrm>
            <a:off x="2555875" y="2205038"/>
            <a:ext cx="5114925" cy="457200"/>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81959"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81925" name="Group 14"/>
          <p:cNvGrpSpPr>
            <a:grpSpLocks/>
          </p:cNvGrpSpPr>
          <p:nvPr/>
        </p:nvGrpSpPr>
        <p:grpSpPr bwMode="auto">
          <a:xfrm>
            <a:off x="2555875" y="2852738"/>
            <a:ext cx="5114925" cy="457200"/>
            <a:chOff x="1296" y="1908"/>
            <a:chExt cx="3222" cy="288"/>
          </a:xfrm>
        </p:grpSpPr>
        <p:sp>
          <p:nvSpPr>
            <p:cNvPr id="323599" name="Oval 15"/>
            <p:cNvSpPr>
              <a:spLocks noChangeArrowheads="1"/>
            </p:cNvSpPr>
            <p:nvPr/>
          </p:nvSpPr>
          <p:spPr bwMode="gray">
            <a:xfrm>
              <a:off x="1296" y="1974"/>
              <a:ext cx="144" cy="144"/>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81955" name="Group 16"/>
            <p:cNvGrpSpPr>
              <a:grpSpLocks/>
            </p:cNvGrpSpPr>
            <p:nvPr/>
          </p:nvGrpSpPr>
          <p:grpSpPr bwMode="auto">
            <a:xfrm>
              <a:off x="1440" y="1908"/>
              <a:ext cx="3078" cy="288"/>
              <a:chOff x="1536" y="1470"/>
              <a:chExt cx="3078" cy="288"/>
            </a:xfrm>
          </p:grpSpPr>
          <p:sp>
            <p:nvSpPr>
              <p:cNvPr id="323601" name="Line 1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02" name="AutoShape 1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81926" name="Group 19"/>
          <p:cNvGrpSpPr>
            <a:grpSpLocks/>
          </p:cNvGrpSpPr>
          <p:nvPr/>
        </p:nvGrpSpPr>
        <p:grpSpPr bwMode="auto">
          <a:xfrm>
            <a:off x="2555875" y="3500438"/>
            <a:ext cx="5114925" cy="457200"/>
            <a:chOff x="1296" y="2256"/>
            <a:chExt cx="3222" cy="288"/>
          </a:xfrm>
        </p:grpSpPr>
        <p:sp>
          <p:nvSpPr>
            <p:cNvPr id="323604"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81951" name="Group 21"/>
            <p:cNvGrpSpPr>
              <a:grpSpLocks/>
            </p:cNvGrpSpPr>
            <p:nvPr/>
          </p:nvGrpSpPr>
          <p:grpSpPr bwMode="auto">
            <a:xfrm>
              <a:off x="1440" y="2256"/>
              <a:ext cx="3078" cy="288"/>
              <a:chOff x="1536" y="1470"/>
              <a:chExt cx="3078" cy="288"/>
            </a:xfrm>
          </p:grpSpPr>
          <p:sp>
            <p:nvSpPr>
              <p:cNvPr id="323606" name="Line 2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07"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81927" name="Group 24"/>
          <p:cNvGrpSpPr>
            <a:grpSpLocks/>
          </p:cNvGrpSpPr>
          <p:nvPr/>
        </p:nvGrpSpPr>
        <p:grpSpPr bwMode="auto">
          <a:xfrm>
            <a:off x="2555875" y="4149725"/>
            <a:ext cx="5114925" cy="457200"/>
            <a:chOff x="1296" y="2598"/>
            <a:chExt cx="3222" cy="288"/>
          </a:xfrm>
        </p:grpSpPr>
        <p:sp>
          <p:nvSpPr>
            <p:cNvPr id="323609" name="Oval 25"/>
            <p:cNvSpPr>
              <a:spLocks noChangeArrowheads="1"/>
            </p:cNvSpPr>
            <p:nvPr/>
          </p:nvSpPr>
          <p:spPr bwMode="gray">
            <a:xfrm>
              <a:off x="1296" y="2661"/>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81947" name="Group 26"/>
            <p:cNvGrpSpPr>
              <a:grpSpLocks/>
            </p:cNvGrpSpPr>
            <p:nvPr/>
          </p:nvGrpSpPr>
          <p:grpSpPr bwMode="auto">
            <a:xfrm>
              <a:off x="1440" y="2598"/>
              <a:ext cx="3078" cy="288"/>
              <a:chOff x="1536" y="1470"/>
              <a:chExt cx="3078" cy="288"/>
            </a:xfrm>
          </p:grpSpPr>
          <p:sp>
            <p:nvSpPr>
              <p:cNvPr id="323611" name="Line 2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12" name="AutoShape 2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81928" name="Rectangle 29"/>
          <p:cNvSpPr>
            <a:spLocks noChangeArrowheads="1"/>
          </p:cNvSpPr>
          <p:nvPr/>
        </p:nvSpPr>
        <p:spPr bwMode="gray">
          <a:xfrm>
            <a:off x="3132138" y="1557338"/>
            <a:ext cx="4176712" cy="460375"/>
          </a:xfrm>
          <a:prstGeom prst="rect">
            <a:avLst/>
          </a:prstGeom>
          <a:noFill/>
          <a:ln w="9525">
            <a:noFill/>
            <a:miter lim="800000"/>
            <a:headEnd/>
            <a:tailEnd/>
          </a:ln>
        </p:spPr>
        <p:txBody>
          <a:bodyPr>
            <a:spAutoFit/>
          </a:bodyPr>
          <a:lstStyle/>
          <a:p>
            <a:r>
              <a:rPr lang="zh-CN" altLang="zh-CN" sz="2400">
                <a:latin typeface="仿宋_GB2312" pitchFamily="49" charset="-122"/>
                <a:ea typeface="仿宋_GB2312" pitchFamily="49" charset="-122"/>
              </a:rPr>
              <a:t>①数据传输</a:t>
            </a:r>
          </a:p>
        </p:txBody>
      </p:sp>
      <p:sp>
        <p:nvSpPr>
          <p:cNvPr id="81929" name="Rectangle 30"/>
          <p:cNvSpPr>
            <a:spLocks noChangeArrowheads="1"/>
          </p:cNvSpPr>
          <p:nvPr/>
        </p:nvSpPr>
        <p:spPr bwMode="gray">
          <a:xfrm>
            <a:off x="3132138" y="2205038"/>
            <a:ext cx="3455987" cy="461962"/>
          </a:xfrm>
          <a:prstGeom prst="rect">
            <a:avLst/>
          </a:prstGeom>
          <a:noFill/>
          <a:ln w="9525">
            <a:noFill/>
            <a:miter lim="800000"/>
            <a:headEnd/>
            <a:tailEnd/>
          </a:ln>
        </p:spPr>
        <p:txBody>
          <a:bodyPr>
            <a:spAutoFit/>
          </a:bodyPr>
          <a:lstStyle/>
          <a:p>
            <a:r>
              <a:rPr lang="zh-CN" altLang="zh-CN" sz="2400">
                <a:latin typeface="仿宋_GB2312" pitchFamily="49" charset="-122"/>
                <a:ea typeface="仿宋_GB2312" pitchFamily="49" charset="-122"/>
              </a:rPr>
              <a:t>②数据存贮和存取</a:t>
            </a:r>
          </a:p>
        </p:txBody>
      </p:sp>
      <p:sp>
        <p:nvSpPr>
          <p:cNvPr id="81930" name="Rectangle 31"/>
          <p:cNvSpPr>
            <a:spLocks noChangeArrowheads="1"/>
          </p:cNvSpPr>
          <p:nvPr/>
        </p:nvSpPr>
        <p:spPr bwMode="gray">
          <a:xfrm>
            <a:off x="3132138" y="2852738"/>
            <a:ext cx="2646362" cy="461962"/>
          </a:xfrm>
          <a:prstGeom prst="rect">
            <a:avLst/>
          </a:prstGeom>
          <a:noFill/>
          <a:ln w="9525">
            <a:noFill/>
            <a:miter lim="800000"/>
            <a:headEnd/>
            <a:tailEnd/>
          </a:ln>
        </p:spPr>
        <p:txBody>
          <a:bodyPr wrap="none">
            <a:spAutoFit/>
          </a:bodyPr>
          <a:lstStyle/>
          <a:p>
            <a:r>
              <a:rPr lang="zh-CN" altLang="zh-CN" sz="2400">
                <a:latin typeface="仿宋_GB2312" pitchFamily="49" charset="-122"/>
                <a:ea typeface="仿宋_GB2312" pitchFamily="49" charset="-122"/>
              </a:rPr>
              <a:t>③数据完整性鉴别</a:t>
            </a:r>
          </a:p>
        </p:txBody>
      </p:sp>
      <p:sp>
        <p:nvSpPr>
          <p:cNvPr id="81931" name="Rectangle 32"/>
          <p:cNvSpPr>
            <a:spLocks noChangeArrowheads="1"/>
          </p:cNvSpPr>
          <p:nvPr/>
        </p:nvSpPr>
        <p:spPr bwMode="gray">
          <a:xfrm>
            <a:off x="3132138" y="3500438"/>
            <a:ext cx="2663825" cy="461962"/>
          </a:xfrm>
          <a:prstGeom prst="rect">
            <a:avLst/>
          </a:prstGeom>
          <a:noFill/>
          <a:ln w="9525">
            <a:noFill/>
            <a:miter lim="800000"/>
            <a:headEnd/>
            <a:tailEnd/>
          </a:ln>
        </p:spPr>
        <p:txBody>
          <a:bodyPr>
            <a:spAutoFit/>
          </a:bodyPr>
          <a:lstStyle/>
          <a:p>
            <a:r>
              <a:rPr lang="zh-CN" altLang="zh-CN" sz="2400">
                <a:latin typeface="仿宋_GB2312" pitchFamily="49" charset="-122"/>
                <a:ea typeface="仿宋_GB2312" pitchFamily="49" charset="-122"/>
              </a:rPr>
              <a:t>④密钥和数字签名</a:t>
            </a:r>
          </a:p>
        </p:txBody>
      </p:sp>
      <p:sp>
        <p:nvSpPr>
          <p:cNvPr id="81932" name="Rectangle 33"/>
          <p:cNvSpPr>
            <a:spLocks noChangeArrowheads="1"/>
          </p:cNvSpPr>
          <p:nvPr/>
        </p:nvSpPr>
        <p:spPr bwMode="gray">
          <a:xfrm>
            <a:off x="3132138" y="4149725"/>
            <a:ext cx="2646362" cy="460375"/>
          </a:xfrm>
          <a:prstGeom prst="rect">
            <a:avLst/>
          </a:prstGeom>
          <a:noFill/>
          <a:ln w="9525">
            <a:noFill/>
            <a:miter lim="800000"/>
            <a:headEnd/>
            <a:tailEnd/>
          </a:ln>
        </p:spPr>
        <p:txBody>
          <a:bodyPr wrap="none">
            <a:spAutoFit/>
          </a:bodyPr>
          <a:lstStyle/>
          <a:p>
            <a:r>
              <a:rPr lang="zh-CN" altLang="zh-CN" sz="2400">
                <a:latin typeface="仿宋_GB2312" pitchFamily="49" charset="-122"/>
                <a:ea typeface="仿宋_GB2312" pitchFamily="49" charset="-122"/>
              </a:rPr>
              <a:t>⑤系统的物理安全</a:t>
            </a:r>
          </a:p>
        </p:txBody>
      </p:sp>
      <p:grpSp>
        <p:nvGrpSpPr>
          <p:cNvPr id="81933" name="Group 4"/>
          <p:cNvGrpSpPr>
            <a:grpSpLocks/>
          </p:cNvGrpSpPr>
          <p:nvPr/>
        </p:nvGrpSpPr>
        <p:grpSpPr bwMode="auto">
          <a:xfrm>
            <a:off x="2555875" y="4941888"/>
            <a:ext cx="5114925" cy="457200"/>
            <a:chOff x="1296" y="1224"/>
            <a:chExt cx="3222" cy="288"/>
          </a:xfrm>
        </p:grpSpPr>
        <p:sp>
          <p:nvSpPr>
            <p:cNvPr id="35"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81943" name="Group 6"/>
            <p:cNvGrpSpPr>
              <a:grpSpLocks/>
            </p:cNvGrpSpPr>
            <p:nvPr/>
          </p:nvGrpSpPr>
          <p:grpSpPr bwMode="auto">
            <a:xfrm>
              <a:off x="1440" y="1224"/>
              <a:ext cx="3078" cy="288"/>
              <a:chOff x="1536" y="1470"/>
              <a:chExt cx="3078" cy="288"/>
            </a:xfrm>
          </p:grpSpPr>
          <p:sp>
            <p:nvSpPr>
              <p:cNvPr id="37"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8"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81934" name="TextBox 39"/>
          <p:cNvSpPr txBox="1">
            <a:spLocks noChangeArrowheads="1"/>
          </p:cNvSpPr>
          <p:nvPr/>
        </p:nvSpPr>
        <p:spPr bwMode="auto">
          <a:xfrm>
            <a:off x="3132138" y="4941888"/>
            <a:ext cx="3600450" cy="460375"/>
          </a:xfrm>
          <a:prstGeom prst="rect">
            <a:avLst/>
          </a:prstGeom>
          <a:noFill/>
          <a:ln w="9525">
            <a:noFill/>
            <a:miter lim="800000"/>
            <a:headEnd/>
            <a:tailEnd/>
          </a:ln>
        </p:spPr>
        <p:txBody>
          <a:bodyPr>
            <a:spAutoFit/>
          </a:bodyPr>
          <a:lstStyle/>
          <a:p>
            <a:r>
              <a:rPr lang="zh-CN" altLang="zh-CN" sz="2400">
                <a:latin typeface="仿宋_GB2312" pitchFamily="49" charset="-122"/>
                <a:ea typeface="仿宋_GB2312" pitchFamily="49" charset="-122"/>
              </a:rPr>
              <a:t>⑥系统安全与保密的管理</a:t>
            </a:r>
            <a:endParaRPr lang="zh-CN" altLang="en-US">
              <a:latin typeface="仿宋_GB2312" pitchFamily="49" charset="-122"/>
              <a:ea typeface="仿宋_GB2312" pitchFamily="49" charset="-122"/>
            </a:endParaRPr>
          </a:p>
        </p:txBody>
      </p:sp>
      <p:grpSp>
        <p:nvGrpSpPr>
          <p:cNvPr id="81935" name="Group 19"/>
          <p:cNvGrpSpPr>
            <a:grpSpLocks/>
          </p:cNvGrpSpPr>
          <p:nvPr/>
        </p:nvGrpSpPr>
        <p:grpSpPr bwMode="auto">
          <a:xfrm>
            <a:off x="2555875" y="5589588"/>
            <a:ext cx="5114925" cy="457200"/>
            <a:chOff x="1296" y="2256"/>
            <a:chExt cx="3222" cy="288"/>
          </a:xfrm>
        </p:grpSpPr>
        <p:sp>
          <p:nvSpPr>
            <p:cNvPr id="42"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81939" name="Group 21"/>
            <p:cNvGrpSpPr>
              <a:grpSpLocks/>
            </p:cNvGrpSpPr>
            <p:nvPr/>
          </p:nvGrpSpPr>
          <p:grpSpPr bwMode="auto">
            <a:xfrm>
              <a:off x="1440" y="2256"/>
              <a:ext cx="3078" cy="288"/>
              <a:chOff x="1536" y="1470"/>
              <a:chExt cx="3078" cy="288"/>
            </a:xfrm>
          </p:grpSpPr>
          <p:sp>
            <p:nvSpPr>
              <p:cNvPr id="44" name="Line 2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45"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81936" name="TextBox 45"/>
          <p:cNvSpPr txBox="1">
            <a:spLocks noChangeArrowheads="1"/>
          </p:cNvSpPr>
          <p:nvPr/>
        </p:nvSpPr>
        <p:spPr bwMode="auto">
          <a:xfrm>
            <a:off x="2987675" y="5589588"/>
            <a:ext cx="5184775" cy="461962"/>
          </a:xfrm>
          <a:prstGeom prst="rect">
            <a:avLst/>
          </a:prstGeom>
          <a:noFill/>
          <a:ln w="9525">
            <a:noFill/>
            <a:miter lim="800000"/>
            <a:headEnd/>
            <a:tailEnd/>
          </a:ln>
        </p:spPr>
        <p:txBody>
          <a:bodyPr>
            <a:spAutoFit/>
          </a:bodyPr>
          <a:lstStyle/>
          <a:p>
            <a:r>
              <a:rPr lang="zh-CN" altLang="zh-CN" sz="2400">
                <a:latin typeface="仿宋_GB2312" pitchFamily="49" charset="-122"/>
                <a:ea typeface="仿宋_GB2312" pitchFamily="49" charset="-122"/>
              </a:rPr>
              <a:t>⑦</a:t>
            </a:r>
            <a:r>
              <a:rPr lang="zh-CN" altLang="en-US" sz="2400">
                <a:latin typeface="仿宋_GB2312" pitchFamily="49" charset="-122"/>
                <a:ea typeface="仿宋_GB2312" pitchFamily="49" charset="-122"/>
              </a:rPr>
              <a:t>系统可靠性评价方法和试验评价</a:t>
            </a:r>
          </a:p>
        </p:txBody>
      </p:sp>
      <p:sp>
        <p:nvSpPr>
          <p:cNvPr id="81937" name="日期占位符 46"/>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0092337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5631" y="1"/>
            <a:ext cx="5070425" cy="905668"/>
          </a:xfrm>
        </p:spPr>
        <p:txBody>
          <a:bodyPr>
            <a:normAutofit fontScale="90000"/>
          </a:bodyPr>
          <a:lstStyle/>
          <a:p>
            <a:r>
              <a:rPr lang="zh-CN" altLang="zh-CN" dirty="0" smtClean="0">
                <a:ea typeface="宋体" charset="-122"/>
              </a:rPr>
              <a:t>第四节</a:t>
            </a:r>
            <a:r>
              <a:rPr lang="en-US" altLang="zh-CN" dirty="0" smtClean="0">
                <a:ea typeface="宋体" charset="-122"/>
              </a:rPr>
              <a:t>  </a:t>
            </a:r>
            <a:r>
              <a:rPr lang="zh-CN" altLang="zh-CN" dirty="0" smtClean="0">
                <a:ea typeface="宋体" charset="-122"/>
              </a:rPr>
              <a:t>信息技术标准的制定与实施</a:t>
            </a:r>
          </a:p>
        </p:txBody>
      </p:sp>
      <p:sp>
        <p:nvSpPr>
          <p:cNvPr id="82946"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82947" name="Group 4"/>
          <p:cNvGrpSpPr>
            <a:grpSpLocks/>
          </p:cNvGrpSpPr>
          <p:nvPr/>
        </p:nvGrpSpPr>
        <p:grpSpPr bwMode="auto">
          <a:xfrm>
            <a:off x="2057400" y="2019300"/>
            <a:ext cx="5114925" cy="457200"/>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82957"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grpSp>
        <p:nvGrpSpPr>
          <p:cNvPr id="82948" name="Group 9"/>
          <p:cNvGrpSpPr>
            <a:grpSpLocks/>
          </p:cNvGrpSpPr>
          <p:nvPr/>
        </p:nvGrpSpPr>
        <p:grpSpPr bwMode="auto">
          <a:xfrm>
            <a:off x="2057400" y="2705100"/>
            <a:ext cx="5114925" cy="457200"/>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82953"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sp>
        <p:nvSpPr>
          <p:cNvPr id="82949" name="Rectangle 29"/>
          <p:cNvSpPr>
            <a:spLocks noChangeArrowheads="1"/>
          </p:cNvSpPr>
          <p:nvPr/>
        </p:nvSpPr>
        <p:spPr bwMode="gray">
          <a:xfrm>
            <a:off x="2771775" y="2060575"/>
            <a:ext cx="3587750" cy="461963"/>
          </a:xfrm>
          <a:prstGeom prst="rect">
            <a:avLst/>
          </a:prstGeom>
          <a:noFill/>
          <a:ln w="9525">
            <a:noFill/>
            <a:miter lim="800000"/>
            <a:headEnd/>
            <a:tailEnd/>
          </a:ln>
        </p:spPr>
        <p:txBody>
          <a:bodyPr wrap="none">
            <a:spAutoFit/>
          </a:bodyPr>
          <a:lstStyle/>
          <a:p>
            <a:r>
              <a:rPr lang="zh-CN" altLang="zh-CN" sz="2400" b="1">
                <a:latin typeface="Verdana" pitchFamily="34" charset="0"/>
              </a:rPr>
              <a:t>一、信息技术标准的制定</a:t>
            </a:r>
            <a:endParaRPr lang="zh-CN" altLang="zh-CN" sz="2400">
              <a:latin typeface="Verdana" pitchFamily="34" charset="0"/>
            </a:endParaRPr>
          </a:p>
        </p:txBody>
      </p:sp>
      <p:sp>
        <p:nvSpPr>
          <p:cNvPr id="82950" name="Rectangle 30"/>
          <p:cNvSpPr>
            <a:spLocks noChangeArrowheads="1"/>
          </p:cNvSpPr>
          <p:nvPr/>
        </p:nvSpPr>
        <p:spPr bwMode="gray">
          <a:xfrm>
            <a:off x="2771775" y="2781300"/>
            <a:ext cx="3587750" cy="461963"/>
          </a:xfrm>
          <a:prstGeom prst="rect">
            <a:avLst/>
          </a:prstGeom>
          <a:noFill/>
          <a:ln w="9525">
            <a:noFill/>
            <a:miter lim="800000"/>
            <a:headEnd/>
            <a:tailEnd/>
          </a:ln>
        </p:spPr>
        <p:txBody>
          <a:bodyPr wrap="none">
            <a:spAutoFit/>
          </a:bodyPr>
          <a:lstStyle/>
          <a:p>
            <a:r>
              <a:rPr lang="zh-CN" altLang="zh-CN" sz="2400" b="1">
                <a:latin typeface="Verdana" pitchFamily="34" charset="0"/>
              </a:rPr>
              <a:t>二、信息技术标准的实施</a:t>
            </a:r>
            <a:endParaRPr lang="zh-CN" altLang="zh-CN" sz="2400">
              <a:latin typeface="Verdana" pitchFamily="34" charset="0"/>
            </a:endParaRPr>
          </a:p>
        </p:txBody>
      </p:sp>
      <p:sp>
        <p:nvSpPr>
          <p:cNvPr id="82951" name="日期占位符 15"/>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400634849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876" y="188640"/>
            <a:ext cx="6480175" cy="563562"/>
          </a:xfrm>
        </p:spPr>
        <p:txBody>
          <a:bodyPr>
            <a:normAutofit/>
          </a:bodyPr>
          <a:lstStyle/>
          <a:p>
            <a:r>
              <a:rPr lang="zh-CN" altLang="zh-CN" sz="3200" b="1" dirty="0" smtClean="0">
                <a:ea typeface="宋体" charset="-122"/>
              </a:rPr>
              <a:t>一、信息技术标准的制定</a:t>
            </a:r>
          </a:p>
        </p:txBody>
      </p:sp>
      <p:grpSp>
        <p:nvGrpSpPr>
          <p:cNvPr id="2" name="Group 3"/>
          <p:cNvGrpSpPr>
            <a:grpSpLocks/>
          </p:cNvGrpSpPr>
          <p:nvPr/>
        </p:nvGrpSpPr>
        <p:grpSpPr bwMode="auto">
          <a:xfrm>
            <a:off x="2195513" y="1557338"/>
            <a:ext cx="6424612" cy="1301750"/>
            <a:chOff x="912" y="1008"/>
            <a:chExt cx="3984" cy="912"/>
          </a:xfrm>
        </p:grpSpPr>
        <p:sp>
          <p:nvSpPr>
            <p:cNvPr id="4198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83987" name="Group 5"/>
            <p:cNvGrpSpPr>
              <a:grpSpLocks/>
            </p:cNvGrpSpPr>
            <p:nvPr/>
          </p:nvGrpSpPr>
          <p:grpSpPr bwMode="auto">
            <a:xfrm>
              <a:off x="984" y="1092"/>
              <a:ext cx="783" cy="746"/>
              <a:chOff x="984" y="1092"/>
              <a:chExt cx="783" cy="746"/>
            </a:xfrm>
          </p:grpSpPr>
          <p:sp>
            <p:nvSpPr>
              <p:cNvPr id="41990" name="AutoShape 6"/>
              <p:cNvSpPr>
                <a:spLocks noChangeArrowheads="1"/>
              </p:cNvSpPr>
              <p:nvPr/>
            </p:nvSpPr>
            <p:spPr bwMode="gray">
              <a:xfrm>
                <a:off x="999" y="1093"/>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1" name="Freeform 7"/>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2" name="Text Box 8"/>
              <p:cNvSpPr txBox="1">
                <a:spLocks noChangeArrowheads="1"/>
              </p:cNvSpPr>
              <p:nvPr/>
            </p:nvSpPr>
            <p:spPr bwMode="gray">
              <a:xfrm>
                <a:off x="984" y="1295"/>
                <a:ext cx="784"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（一）</a:t>
                </a:r>
              </a:p>
            </p:txBody>
          </p:sp>
        </p:grpSp>
        <p:sp>
          <p:nvSpPr>
            <p:cNvPr id="83988" name="Text Box 9"/>
            <p:cNvSpPr txBox="1">
              <a:spLocks noChangeArrowheads="1"/>
            </p:cNvSpPr>
            <p:nvPr/>
          </p:nvSpPr>
          <p:spPr bwMode="gray">
            <a:xfrm>
              <a:off x="1894" y="1311"/>
              <a:ext cx="2928" cy="323"/>
            </a:xfrm>
            <a:prstGeom prst="rect">
              <a:avLst/>
            </a:prstGeom>
            <a:noFill/>
            <a:ln w="9525" algn="ctr">
              <a:noFill/>
              <a:miter lim="800000"/>
              <a:headEnd/>
              <a:tailEnd/>
            </a:ln>
          </p:spPr>
          <p:txBody>
            <a:bodyPr>
              <a:spAutoFit/>
            </a:bodyPr>
            <a:lstStyle/>
            <a:p>
              <a:r>
                <a:rPr lang="zh-CN" altLang="zh-CN" sz="2400" b="1">
                  <a:latin typeface="Verdana" pitchFamily="34" charset="0"/>
                  <a:hlinkClick r:id="rId2" action="ppaction://hlinksldjump"/>
                </a:rPr>
                <a:t>制定信息技术标准的主要对象</a:t>
              </a:r>
              <a:endParaRPr lang="zh-CN" altLang="zh-CN" sz="2400">
                <a:latin typeface="Verdana" pitchFamily="34" charset="0"/>
              </a:endParaRPr>
            </a:p>
          </p:txBody>
        </p:sp>
      </p:grpSp>
      <p:grpSp>
        <p:nvGrpSpPr>
          <p:cNvPr id="4" name="Group 10"/>
          <p:cNvGrpSpPr>
            <a:grpSpLocks/>
          </p:cNvGrpSpPr>
          <p:nvPr/>
        </p:nvGrpSpPr>
        <p:grpSpPr bwMode="auto">
          <a:xfrm>
            <a:off x="2124075" y="3284538"/>
            <a:ext cx="6424613" cy="1303337"/>
            <a:chOff x="912" y="2016"/>
            <a:chExt cx="3984" cy="912"/>
          </a:xfrm>
        </p:grpSpPr>
        <p:sp>
          <p:nvSpPr>
            <p:cNvPr id="4199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83981" name="Group 12"/>
            <p:cNvGrpSpPr>
              <a:grpSpLocks/>
            </p:cNvGrpSpPr>
            <p:nvPr/>
          </p:nvGrpSpPr>
          <p:grpSpPr bwMode="auto">
            <a:xfrm>
              <a:off x="984" y="2100"/>
              <a:ext cx="783" cy="746"/>
              <a:chOff x="984" y="2100"/>
              <a:chExt cx="783" cy="746"/>
            </a:xfrm>
          </p:grpSpPr>
          <p:sp>
            <p:nvSpPr>
              <p:cNvPr id="41997" name="AutoShape 13"/>
              <p:cNvSpPr>
                <a:spLocks noChangeArrowheads="1"/>
              </p:cNvSpPr>
              <p:nvPr/>
            </p:nvSpPr>
            <p:spPr bwMode="gray">
              <a:xfrm>
                <a:off x="999" y="2100"/>
                <a:ext cx="769"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Freeform 14"/>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9" name="Text Box 15"/>
              <p:cNvSpPr txBox="1">
                <a:spLocks noChangeArrowheads="1"/>
              </p:cNvSpPr>
              <p:nvPr/>
            </p:nvSpPr>
            <p:spPr bwMode="gray">
              <a:xfrm>
                <a:off x="984" y="2304"/>
                <a:ext cx="784"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（二）</a:t>
                </a:r>
              </a:p>
            </p:txBody>
          </p:sp>
        </p:grpSp>
        <p:sp>
          <p:nvSpPr>
            <p:cNvPr id="83982" name="Text Box 16"/>
            <p:cNvSpPr txBox="1">
              <a:spLocks noChangeArrowheads="1"/>
            </p:cNvSpPr>
            <p:nvPr/>
          </p:nvSpPr>
          <p:spPr bwMode="gray">
            <a:xfrm>
              <a:off x="1894" y="2268"/>
              <a:ext cx="2928" cy="323"/>
            </a:xfrm>
            <a:prstGeom prst="rect">
              <a:avLst/>
            </a:prstGeom>
            <a:noFill/>
            <a:ln w="9525" algn="ctr">
              <a:noFill/>
              <a:miter lim="800000"/>
              <a:headEnd/>
              <a:tailEnd/>
            </a:ln>
          </p:spPr>
          <p:txBody>
            <a:bodyPr>
              <a:spAutoFit/>
            </a:bodyPr>
            <a:lstStyle/>
            <a:p>
              <a:r>
                <a:rPr lang="zh-CN" altLang="zh-CN" sz="2400" b="1">
                  <a:latin typeface="Verdana" pitchFamily="34" charset="0"/>
                  <a:hlinkClick r:id="rId3" action="ppaction://hlinksldjump"/>
                </a:rPr>
                <a:t>制定信息技术标准的程序</a:t>
              </a:r>
              <a:endParaRPr lang="zh-CN" altLang="zh-CN" sz="2400">
                <a:latin typeface="Verdana" pitchFamily="34" charset="0"/>
              </a:endParaRPr>
            </a:p>
          </p:txBody>
        </p:sp>
      </p:grpSp>
      <p:grpSp>
        <p:nvGrpSpPr>
          <p:cNvPr id="6" name="Group 17"/>
          <p:cNvGrpSpPr>
            <a:grpSpLocks/>
          </p:cNvGrpSpPr>
          <p:nvPr/>
        </p:nvGrpSpPr>
        <p:grpSpPr bwMode="auto">
          <a:xfrm>
            <a:off x="2195513" y="4868863"/>
            <a:ext cx="6351587" cy="1303337"/>
            <a:chOff x="912" y="3036"/>
            <a:chExt cx="3984" cy="912"/>
          </a:xfrm>
        </p:grpSpPr>
        <p:sp>
          <p:nvSpPr>
            <p:cNvPr id="4200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83975" name="Group 19"/>
            <p:cNvGrpSpPr>
              <a:grpSpLocks/>
            </p:cNvGrpSpPr>
            <p:nvPr/>
          </p:nvGrpSpPr>
          <p:grpSpPr bwMode="auto">
            <a:xfrm>
              <a:off x="979" y="3120"/>
              <a:ext cx="792" cy="746"/>
              <a:chOff x="979" y="3120"/>
              <a:chExt cx="792" cy="746"/>
            </a:xfrm>
          </p:grpSpPr>
          <p:sp>
            <p:nvSpPr>
              <p:cNvPr id="42004" name="AutoShape 20"/>
              <p:cNvSpPr>
                <a:spLocks noChangeArrowheads="1"/>
              </p:cNvSpPr>
              <p:nvPr/>
            </p:nvSpPr>
            <p:spPr bwMode="gray">
              <a:xfrm>
                <a:off x="999" y="3120"/>
                <a:ext cx="769"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5" name="Freeform 21"/>
              <p:cNvSpPr>
                <a:spLocks/>
              </p:cNvSpPr>
              <p:nvPr/>
            </p:nvSpPr>
            <p:spPr bwMode="gray">
              <a:xfrm>
                <a:off x="1046"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2006" name="Text Box 22"/>
              <p:cNvSpPr txBox="1">
                <a:spLocks noChangeArrowheads="1"/>
              </p:cNvSpPr>
              <p:nvPr/>
            </p:nvSpPr>
            <p:spPr bwMode="gray">
              <a:xfrm>
                <a:off x="979" y="3324"/>
                <a:ext cx="793"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（三）</a:t>
                </a:r>
              </a:p>
            </p:txBody>
          </p:sp>
        </p:grpSp>
        <p:sp>
          <p:nvSpPr>
            <p:cNvPr id="83976" name="Text Box 23"/>
            <p:cNvSpPr txBox="1">
              <a:spLocks noChangeArrowheads="1"/>
            </p:cNvSpPr>
            <p:nvPr/>
          </p:nvSpPr>
          <p:spPr bwMode="gray">
            <a:xfrm>
              <a:off x="1860" y="3339"/>
              <a:ext cx="2928" cy="323"/>
            </a:xfrm>
            <a:prstGeom prst="rect">
              <a:avLst/>
            </a:prstGeom>
            <a:noFill/>
            <a:ln w="9525" algn="ctr">
              <a:noFill/>
              <a:miter lim="800000"/>
              <a:headEnd/>
              <a:tailEnd/>
            </a:ln>
          </p:spPr>
          <p:txBody>
            <a:bodyPr>
              <a:spAutoFit/>
            </a:bodyPr>
            <a:lstStyle/>
            <a:p>
              <a:r>
                <a:rPr lang="zh-CN" altLang="zh-CN" sz="2400" b="1">
                  <a:latin typeface="Verdana" pitchFamily="34" charset="0"/>
                  <a:hlinkClick r:id="rId4" action="ppaction://hlinksldjump"/>
                </a:rPr>
                <a:t>信息技术标准的分级</a:t>
              </a:r>
              <a:endParaRPr lang="zh-CN" altLang="zh-CN" sz="2400">
                <a:latin typeface="Verdana" pitchFamily="34" charset="0"/>
              </a:endParaRPr>
            </a:p>
          </p:txBody>
        </p:sp>
      </p:grpSp>
      <p:sp>
        <p:nvSpPr>
          <p:cNvPr id="83973" name="日期占位符 2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9221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标题 1"/>
          <p:cNvSpPr>
            <a:spLocks noGrp="1"/>
          </p:cNvSpPr>
          <p:nvPr>
            <p:ph type="title"/>
          </p:nvPr>
        </p:nvSpPr>
        <p:spPr>
          <a:xfrm>
            <a:off x="0" y="0"/>
            <a:ext cx="7164388" cy="968375"/>
          </a:xfrm>
        </p:spPr>
        <p:txBody>
          <a:bodyPr>
            <a:noAutofit/>
          </a:bodyPr>
          <a:lstStyle/>
          <a:p>
            <a:r>
              <a:rPr lang="zh-CN" altLang="zh-CN" sz="2400" b="1" dirty="0" smtClean="0">
                <a:ea typeface="宋体" charset="-122"/>
              </a:rPr>
              <a:t>（一）制定信息技术标准的主要对象</a:t>
            </a:r>
            <a:endParaRPr lang="zh-CN" altLang="en-US" sz="2400" b="1" dirty="0" smtClean="0">
              <a:ea typeface="宋体" charset="-122"/>
            </a:endParaRPr>
          </a:p>
        </p:txBody>
      </p:sp>
      <p:sp>
        <p:nvSpPr>
          <p:cNvPr id="84994" name="内容占位符 2"/>
          <p:cNvSpPr>
            <a:spLocks noGrp="1"/>
          </p:cNvSpPr>
          <p:nvPr>
            <p:ph idx="1"/>
          </p:nvPr>
        </p:nvSpPr>
        <p:spPr/>
        <p:txBody>
          <a:bodyPr>
            <a:normAutofit fontScale="92500" lnSpcReduction="10000"/>
          </a:bodyPr>
          <a:lstStyle/>
          <a:p>
            <a:r>
              <a:rPr lang="zh-CN" altLang="zh-CN" sz="2400" smtClean="0">
                <a:latin typeface="仿宋_GB2312" pitchFamily="49" charset="-122"/>
                <a:ea typeface="仿宋_GB2312" pitchFamily="49" charset="-122"/>
              </a:rPr>
              <a:t>标准化对象一般可分为两大类：一类是标准化的具体对象，即需要制定标准的具体事物；另一类是标准化的总体对象，即各种具体对象的总和所构成的整体</a:t>
            </a:r>
            <a:r>
              <a:rPr lang="zh-CN" altLang="en-US" sz="2400" smtClean="0">
                <a:latin typeface="仿宋_GB2312" pitchFamily="49" charset="-122"/>
                <a:ea typeface="仿宋_GB2312" pitchFamily="49" charset="-122"/>
              </a:rPr>
              <a:t>。</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主要包括：①信息技术通用语言，包含术语、代码、条码、字符集、数据元表示、文件格式和图形符号等；②信息技术设备通用试验和检验方法；③信息技术设备通用技术条件和要求；④各种媒体的性能、尺寸和格式；⑤网络技术和开放系统互联；⑥各种通信接口和连接器；⑦计算机软件和程序设计语言；⑧信息技术安全、保密和可靠性；⑨信息系统通用管理技术要求。</a:t>
            </a:r>
          </a:p>
          <a:p>
            <a:endParaRPr lang="zh-CN" altLang="en-US" sz="2400" smtClean="0">
              <a:latin typeface="仿宋_GB2312" pitchFamily="49" charset="-122"/>
              <a:ea typeface="仿宋_GB2312" pitchFamily="49" charset="-122"/>
            </a:endParaRPr>
          </a:p>
        </p:txBody>
      </p:sp>
      <p:sp>
        <p:nvSpPr>
          <p:cNvPr id="4" name="左箭头 3">
            <a:hlinkClick r:id="rId2" action="ppaction://hlinksldjump"/>
          </p:cNvPr>
          <p:cNvSpPr/>
          <p:nvPr/>
        </p:nvSpPr>
        <p:spPr>
          <a:xfrm>
            <a:off x="7235825" y="5876925"/>
            <a:ext cx="792163" cy="504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4996"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67781936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组合 48"/>
          <p:cNvGrpSpPr>
            <a:grpSpLocks/>
          </p:cNvGrpSpPr>
          <p:nvPr/>
        </p:nvGrpSpPr>
        <p:grpSpPr bwMode="auto">
          <a:xfrm>
            <a:off x="1187450" y="1844675"/>
            <a:ext cx="7443788" cy="4464050"/>
            <a:chOff x="1015262" y="1556792"/>
            <a:chExt cx="7442938" cy="4464496"/>
          </a:xfrm>
        </p:grpSpPr>
        <p:pic>
          <p:nvPicPr>
            <p:cNvPr id="86043" name="Picture 49" descr="arrow_metal01"/>
            <p:cNvPicPr>
              <a:picLocks noChangeAspect="1" noChangeArrowheads="1"/>
            </p:cNvPicPr>
            <p:nvPr/>
          </p:nvPicPr>
          <p:blipFill>
            <a:blip r:embed="rId2">
              <a:lum contrast="6000"/>
            </a:blip>
            <a:srcRect/>
            <a:stretch>
              <a:fillRect/>
            </a:stretch>
          </p:blipFill>
          <p:spPr bwMode="auto">
            <a:xfrm>
              <a:off x="1015262" y="1556792"/>
              <a:ext cx="2592288" cy="4464496"/>
            </a:xfrm>
            <a:prstGeom prst="rect">
              <a:avLst/>
            </a:prstGeom>
            <a:noFill/>
            <a:ln w="9525">
              <a:noFill/>
              <a:miter lim="800000"/>
              <a:headEnd/>
              <a:tailEnd/>
            </a:ln>
          </p:spPr>
        </p:pic>
        <p:sp>
          <p:nvSpPr>
            <p:cNvPr id="86044" name="Line 2"/>
            <p:cNvSpPr>
              <a:spLocks noChangeShapeType="1"/>
            </p:cNvSpPr>
            <p:nvPr/>
          </p:nvSpPr>
          <p:spPr bwMode="black">
            <a:xfrm>
              <a:off x="2928938" y="5543550"/>
              <a:ext cx="4800600" cy="0"/>
            </a:xfrm>
            <a:prstGeom prst="line">
              <a:avLst/>
            </a:prstGeom>
            <a:noFill/>
            <a:ln w="28575" cap="rnd">
              <a:solidFill>
                <a:srgbClr val="000000"/>
              </a:solidFill>
              <a:prstDash val="sysDot"/>
              <a:round/>
              <a:headEnd/>
              <a:tailEnd/>
            </a:ln>
          </p:spPr>
          <p:txBody>
            <a:bodyPr/>
            <a:lstStyle/>
            <a:p>
              <a:endParaRPr lang="zh-CN" altLang="en-US"/>
            </a:p>
          </p:txBody>
        </p:sp>
        <p:sp>
          <p:nvSpPr>
            <p:cNvPr id="86045" name="Rectangle 3"/>
            <p:cNvSpPr>
              <a:spLocks noChangeArrowheads="1"/>
            </p:cNvSpPr>
            <p:nvPr/>
          </p:nvSpPr>
          <p:spPr bwMode="black">
            <a:xfrm>
              <a:off x="3247510" y="5157192"/>
              <a:ext cx="4752528" cy="461665"/>
            </a:xfrm>
            <a:prstGeom prst="rect">
              <a:avLst/>
            </a:prstGeom>
            <a:noFill/>
            <a:ln w="9525">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a:t>
              </a:r>
              <a:r>
                <a:rPr lang="en-US" altLang="zh-CN" sz="2400" b="1">
                  <a:latin typeface="仿宋_GB2312" pitchFamily="49" charset="-122"/>
                  <a:ea typeface="仿宋_GB2312" pitchFamily="49" charset="-122"/>
                </a:rPr>
                <a:t>2</a:t>
              </a:r>
              <a:r>
                <a:rPr lang="zh-CN" altLang="zh-CN" sz="2400" b="1">
                  <a:latin typeface="仿宋_GB2312" pitchFamily="49" charset="-122"/>
                  <a:ea typeface="仿宋_GB2312" pitchFamily="49" charset="-122"/>
                </a:rPr>
                <a:t>）起草标准草案征求意见稿</a:t>
              </a:r>
              <a:endParaRPr lang="en-US" altLang="zh-CN" sz="2400" b="1">
                <a:solidFill>
                  <a:srgbClr val="000000"/>
                </a:solidFill>
                <a:latin typeface="仿宋_GB2312" pitchFamily="49" charset="-122"/>
                <a:ea typeface="仿宋_GB2312" pitchFamily="49" charset="-122"/>
              </a:endParaRPr>
            </a:p>
          </p:txBody>
        </p:sp>
        <p:sp>
          <p:nvSpPr>
            <p:cNvPr id="86046" name="Line 4"/>
            <p:cNvSpPr>
              <a:spLocks noChangeShapeType="1"/>
            </p:cNvSpPr>
            <p:nvPr/>
          </p:nvSpPr>
          <p:spPr bwMode="black">
            <a:xfrm>
              <a:off x="2971800" y="2743200"/>
              <a:ext cx="4800600" cy="0"/>
            </a:xfrm>
            <a:prstGeom prst="line">
              <a:avLst/>
            </a:prstGeom>
            <a:noFill/>
            <a:ln w="28575" cap="rnd">
              <a:solidFill>
                <a:srgbClr val="000000"/>
              </a:solidFill>
              <a:prstDash val="sysDot"/>
              <a:round/>
              <a:headEnd/>
              <a:tailEnd/>
            </a:ln>
          </p:spPr>
          <p:txBody>
            <a:bodyPr/>
            <a:lstStyle/>
            <a:p>
              <a:endParaRPr lang="zh-CN" altLang="en-US"/>
            </a:p>
          </p:txBody>
        </p:sp>
        <p:sp>
          <p:nvSpPr>
            <p:cNvPr id="86047" name="Rectangle 8"/>
            <p:cNvSpPr>
              <a:spLocks noChangeArrowheads="1"/>
            </p:cNvSpPr>
            <p:nvPr/>
          </p:nvSpPr>
          <p:spPr bwMode="black">
            <a:xfrm>
              <a:off x="3657600" y="2362200"/>
              <a:ext cx="3552825" cy="461665"/>
            </a:xfrm>
            <a:prstGeom prst="rect">
              <a:avLst/>
            </a:prstGeom>
            <a:noFill/>
            <a:ln w="9525">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a:t>
              </a:r>
              <a:r>
                <a:rPr lang="en-US" altLang="zh-CN" sz="2400" b="1">
                  <a:latin typeface="仿宋_GB2312" pitchFamily="49" charset="-122"/>
                  <a:ea typeface="仿宋_GB2312" pitchFamily="49" charset="-122"/>
                </a:rPr>
                <a:t>6</a:t>
              </a:r>
              <a:r>
                <a:rPr lang="zh-CN" altLang="zh-CN" sz="2400" b="1">
                  <a:latin typeface="仿宋_GB2312" pitchFamily="49" charset="-122"/>
                  <a:ea typeface="仿宋_GB2312" pitchFamily="49" charset="-122"/>
                </a:rPr>
                <a:t>）标准草案的报批</a:t>
              </a:r>
              <a:endParaRPr lang="en-US" altLang="zh-CN" sz="2400" b="1">
                <a:solidFill>
                  <a:srgbClr val="000000"/>
                </a:solidFill>
                <a:latin typeface="仿宋_GB2312" pitchFamily="49" charset="-122"/>
                <a:ea typeface="仿宋_GB2312" pitchFamily="49" charset="-122"/>
              </a:endParaRPr>
            </a:p>
          </p:txBody>
        </p:sp>
        <p:sp>
          <p:nvSpPr>
            <p:cNvPr id="86048" name="Line 9"/>
            <p:cNvSpPr>
              <a:spLocks noChangeShapeType="1"/>
            </p:cNvSpPr>
            <p:nvPr/>
          </p:nvSpPr>
          <p:spPr bwMode="black">
            <a:xfrm>
              <a:off x="3462338" y="3429000"/>
              <a:ext cx="4800600" cy="0"/>
            </a:xfrm>
            <a:prstGeom prst="line">
              <a:avLst/>
            </a:prstGeom>
            <a:noFill/>
            <a:ln w="28575" cap="rnd">
              <a:solidFill>
                <a:srgbClr val="000000"/>
              </a:solidFill>
              <a:prstDash val="sysDot"/>
              <a:round/>
              <a:headEnd/>
              <a:tailEnd/>
            </a:ln>
          </p:spPr>
          <p:txBody>
            <a:bodyPr/>
            <a:lstStyle/>
            <a:p>
              <a:endParaRPr lang="zh-CN" altLang="en-US"/>
            </a:p>
          </p:txBody>
        </p:sp>
        <p:sp>
          <p:nvSpPr>
            <p:cNvPr id="86049" name="Rectangle 10"/>
            <p:cNvSpPr>
              <a:spLocks noChangeArrowheads="1"/>
            </p:cNvSpPr>
            <p:nvPr/>
          </p:nvSpPr>
          <p:spPr bwMode="black">
            <a:xfrm>
              <a:off x="3895582" y="2996952"/>
              <a:ext cx="3552825" cy="461665"/>
            </a:xfrm>
            <a:prstGeom prst="rect">
              <a:avLst/>
            </a:prstGeom>
            <a:noFill/>
            <a:ln w="9525">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a:t>
              </a:r>
              <a:r>
                <a:rPr lang="en-US" altLang="zh-CN" sz="2400" b="1">
                  <a:latin typeface="仿宋_GB2312" pitchFamily="49" charset="-122"/>
                  <a:ea typeface="仿宋_GB2312" pitchFamily="49" charset="-122"/>
                </a:rPr>
                <a:t>5</a:t>
              </a:r>
              <a:r>
                <a:rPr lang="zh-CN" altLang="zh-CN" sz="2400" b="1">
                  <a:latin typeface="仿宋_GB2312" pitchFamily="49" charset="-122"/>
                  <a:ea typeface="仿宋_GB2312" pitchFamily="49" charset="-122"/>
                </a:rPr>
                <a:t>）标准草案的送审</a:t>
              </a:r>
              <a:endParaRPr lang="en-US" altLang="zh-CN" sz="2400" b="1">
                <a:solidFill>
                  <a:srgbClr val="000000"/>
                </a:solidFill>
                <a:latin typeface="仿宋_GB2312" pitchFamily="49" charset="-122"/>
                <a:ea typeface="仿宋_GB2312" pitchFamily="49" charset="-122"/>
              </a:endParaRPr>
            </a:p>
          </p:txBody>
        </p:sp>
        <p:sp>
          <p:nvSpPr>
            <p:cNvPr id="86050" name="Line 11"/>
            <p:cNvSpPr>
              <a:spLocks noChangeShapeType="1"/>
            </p:cNvSpPr>
            <p:nvPr/>
          </p:nvSpPr>
          <p:spPr bwMode="black">
            <a:xfrm>
              <a:off x="3657600" y="4154488"/>
              <a:ext cx="4800600" cy="0"/>
            </a:xfrm>
            <a:prstGeom prst="line">
              <a:avLst/>
            </a:prstGeom>
            <a:noFill/>
            <a:ln w="28575" cap="rnd">
              <a:solidFill>
                <a:srgbClr val="000000"/>
              </a:solidFill>
              <a:prstDash val="sysDot"/>
              <a:round/>
              <a:headEnd/>
              <a:tailEnd/>
            </a:ln>
          </p:spPr>
          <p:txBody>
            <a:bodyPr/>
            <a:lstStyle/>
            <a:p>
              <a:endParaRPr lang="zh-CN" altLang="en-US"/>
            </a:p>
          </p:txBody>
        </p:sp>
        <p:sp>
          <p:nvSpPr>
            <p:cNvPr id="86051" name="Rectangle 12"/>
            <p:cNvSpPr>
              <a:spLocks noChangeArrowheads="1"/>
            </p:cNvSpPr>
            <p:nvPr/>
          </p:nvSpPr>
          <p:spPr bwMode="black">
            <a:xfrm>
              <a:off x="4343400" y="3773488"/>
              <a:ext cx="3552825" cy="461665"/>
            </a:xfrm>
            <a:prstGeom prst="rect">
              <a:avLst/>
            </a:prstGeom>
            <a:noFill/>
            <a:ln w="9525">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a:t>
              </a:r>
              <a:r>
                <a:rPr lang="en-US" altLang="zh-CN" sz="2400" b="1">
                  <a:latin typeface="仿宋_GB2312" pitchFamily="49" charset="-122"/>
                  <a:ea typeface="仿宋_GB2312" pitchFamily="49" charset="-122"/>
                </a:rPr>
                <a:t>4</a:t>
              </a:r>
              <a:r>
                <a:rPr lang="zh-CN" altLang="zh-CN" sz="2400" b="1">
                  <a:latin typeface="仿宋_GB2312" pitchFamily="49" charset="-122"/>
                  <a:ea typeface="仿宋_GB2312" pitchFamily="49" charset="-122"/>
                </a:rPr>
                <a:t>）实验验证</a:t>
              </a:r>
              <a:endParaRPr lang="en-US" altLang="zh-CN" sz="2400" b="1">
                <a:solidFill>
                  <a:srgbClr val="000000"/>
                </a:solidFill>
                <a:latin typeface="仿宋_GB2312" pitchFamily="49" charset="-122"/>
                <a:ea typeface="仿宋_GB2312" pitchFamily="49" charset="-122"/>
              </a:endParaRPr>
            </a:p>
          </p:txBody>
        </p:sp>
        <p:sp>
          <p:nvSpPr>
            <p:cNvPr id="86052" name="Line 13"/>
            <p:cNvSpPr>
              <a:spLocks noChangeShapeType="1"/>
            </p:cNvSpPr>
            <p:nvPr/>
          </p:nvSpPr>
          <p:spPr bwMode="black">
            <a:xfrm>
              <a:off x="3462338" y="4876800"/>
              <a:ext cx="4800600" cy="0"/>
            </a:xfrm>
            <a:prstGeom prst="line">
              <a:avLst/>
            </a:prstGeom>
            <a:noFill/>
            <a:ln w="28575" cap="rnd">
              <a:solidFill>
                <a:srgbClr val="000000"/>
              </a:solidFill>
              <a:prstDash val="sysDot"/>
              <a:round/>
              <a:headEnd/>
              <a:tailEnd/>
            </a:ln>
          </p:spPr>
          <p:txBody>
            <a:bodyPr/>
            <a:lstStyle/>
            <a:p>
              <a:endParaRPr lang="zh-CN" altLang="en-US"/>
            </a:p>
          </p:txBody>
        </p:sp>
        <p:sp>
          <p:nvSpPr>
            <p:cNvPr id="86053" name="Rectangle 14"/>
            <p:cNvSpPr>
              <a:spLocks noChangeArrowheads="1"/>
            </p:cNvSpPr>
            <p:nvPr/>
          </p:nvSpPr>
          <p:spPr bwMode="black">
            <a:xfrm>
              <a:off x="3823574" y="4365104"/>
              <a:ext cx="3552825" cy="461665"/>
            </a:xfrm>
            <a:prstGeom prst="rect">
              <a:avLst/>
            </a:prstGeom>
            <a:noFill/>
            <a:ln w="9525">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a:t>
              </a:r>
              <a:r>
                <a:rPr lang="en-US" altLang="zh-CN" sz="2400" b="1">
                  <a:latin typeface="仿宋_GB2312" pitchFamily="49" charset="-122"/>
                  <a:ea typeface="仿宋_GB2312" pitchFamily="49" charset="-122"/>
                </a:rPr>
                <a:t>3</a:t>
              </a:r>
              <a:r>
                <a:rPr lang="zh-CN" altLang="zh-CN" sz="2400" b="1">
                  <a:latin typeface="仿宋_GB2312" pitchFamily="49" charset="-122"/>
                  <a:ea typeface="仿宋_GB2312" pitchFamily="49" charset="-122"/>
                </a:rPr>
                <a:t>）广泛征求意见</a:t>
              </a:r>
              <a:endParaRPr lang="en-US" altLang="zh-CN" sz="2400" b="1">
                <a:solidFill>
                  <a:srgbClr val="000000"/>
                </a:solidFill>
                <a:latin typeface="仿宋_GB2312" pitchFamily="49" charset="-122"/>
                <a:ea typeface="仿宋_GB2312" pitchFamily="49" charset="-122"/>
              </a:endParaRPr>
            </a:p>
          </p:txBody>
        </p:sp>
        <p:grpSp>
          <p:nvGrpSpPr>
            <p:cNvPr id="86054" name="Group 94"/>
            <p:cNvGrpSpPr>
              <a:grpSpLocks/>
            </p:cNvGrpSpPr>
            <p:nvPr/>
          </p:nvGrpSpPr>
          <p:grpSpPr bwMode="auto">
            <a:xfrm>
              <a:off x="2790825" y="2362200"/>
              <a:ext cx="393700" cy="393700"/>
              <a:chOff x="2543" y="1006"/>
              <a:chExt cx="416" cy="416"/>
            </a:xfrm>
          </p:grpSpPr>
          <p:sp>
            <p:nvSpPr>
              <p:cNvPr id="63" name="Oval 52"/>
              <p:cNvSpPr>
                <a:spLocks noChangeArrowheads="1"/>
              </p:cNvSpPr>
              <p:nvPr/>
            </p:nvSpPr>
            <p:spPr bwMode="gray">
              <a:xfrm>
                <a:off x="2544"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grpSp>
            <p:nvGrpSpPr>
              <p:cNvPr id="86089" name="Group 53"/>
              <p:cNvGrpSpPr>
                <a:grpSpLocks/>
              </p:cNvGrpSpPr>
              <p:nvPr/>
            </p:nvGrpSpPr>
            <p:grpSpPr bwMode="auto">
              <a:xfrm rot="-2288454">
                <a:off x="2578" y="1034"/>
                <a:ext cx="348" cy="356"/>
                <a:chOff x="887" y="2040"/>
                <a:chExt cx="433" cy="422"/>
              </a:xfrm>
            </p:grpSpPr>
            <p:pic>
              <p:nvPicPr>
                <p:cNvPr id="86091" name="Picture 54" descr="circuler_1"/>
                <p:cNvPicPr>
                  <a:picLocks noChangeAspect="1" noChangeArrowheads="1"/>
                </p:cNvPicPr>
                <p:nvPr/>
              </p:nvPicPr>
              <p:blipFill>
                <a:blip r:embed="rId3"/>
                <a:srcRect/>
                <a:stretch>
                  <a:fillRect/>
                </a:stretch>
              </p:blipFill>
              <p:spPr bwMode="gray">
                <a:xfrm>
                  <a:off x="887" y="2040"/>
                  <a:ext cx="430" cy="420"/>
                </a:xfrm>
                <a:prstGeom prst="rect">
                  <a:avLst/>
                </a:prstGeom>
                <a:noFill/>
                <a:ln w="9525">
                  <a:noFill/>
                  <a:miter lim="800000"/>
                  <a:headEnd/>
                  <a:tailEnd/>
                </a:ln>
              </p:spPr>
            </p:pic>
            <p:sp>
              <p:nvSpPr>
                <p:cNvPr id="67" name="Oval 55"/>
                <p:cNvSpPr>
                  <a:spLocks noChangeArrowheads="1"/>
                </p:cNvSpPr>
                <p:nvPr/>
              </p:nvSpPr>
              <p:spPr bwMode="gray">
                <a:xfrm>
                  <a:off x="887" y="2040"/>
                  <a:ext cx="433" cy="422"/>
                </a:xfrm>
                <a:prstGeom prst="ellipse">
                  <a:avLst/>
                </a:prstGeom>
                <a:gradFill rotWithShape="1">
                  <a:gsLst>
                    <a:gs pos="0">
                      <a:srgbClr val="3CC2B5">
                        <a:gamma/>
                        <a:shade val="34902"/>
                        <a:invGamma/>
                        <a:alpha val="89999"/>
                      </a:srgbClr>
                    </a:gs>
                    <a:gs pos="50000">
                      <a:srgbClr val="3CC2B5">
                        <a:alpha val="75000"/>
                      </a:srgbClr>
                    </a:gs>
                    <a:gs pos="100000">
                      <a:srgbClr val="3CC2B5">
                        <a:gamma/>
                        <a:shade val="34902"/>
                        <a:invGamma/>
                        <a:alpha val="89999"/>
                      </a:srgbClr>
                    </a:gs>
                  </a:gsLst>
                  <a:lin ang="18900000" scaled="1"/>
                </a:gradFill>
                <a:ln w="9525" algn="ctr">
                  <a:noFill/>
                  <a:round/>
                  <a:headEnd/>
                  <a:tailEnd/>
                </a:ln>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pic>
              <p:nvPicPr>
                <p:cNvPr id="86095" name="Picture 56" descr="Picture2"/>
                <p:cNvPicPr>
                  <a:picLocks noChangeAspect="1" noChangeArrowheads="1"/>
                </p:cNvPicPr>
                <p:nvPr/>
              </p:nvPicPr>
              <p:blipFill>
                <a:blip r:embed="rId4"/>
                <a:srcRect/>
                <a:stretch>
                  <a:fillRect/>
                </a:stretch>
              </p:blipFill>
              <p:spPr bwMode="gray">
                <a:xfrm>
                  <a:off x="930" y="2044"/>
                  <a:ext cx="345" cy="149"/>
                </a:xfrm>
                <a:prstGeom prst="rect">
                  <a:avLst/>
                </a:prstGeom>
                <a:noFill/>
                <a:ln w="9525">
                  <a:noFill/>
                  <a:miter lim="800000"/>
                  <a:headEnd/>
                  <a:tailEnd/>
                </a:ln>
              </p:spPr>
            </p:pic>
          </p:grpSp>
          <p:pic>
            <p:nvPicPr>
              <p:cNvPr id="86090" name="Picture 57"/>
              <p:cNvPicPr>
                <a:picLocks noChangeAspect="1" noChangeArrowheads="1"/>
              </p:cNvPicPr>
              <p:nvPr/>
            </p:nvPicPr>
            <p:blipFill>
              <a:blip r:embed="rId5"/>
              <a:srcRect l="12015" t="9302" r="12404" b="12598"/>
              <a:stretch>
                <a:fillRect/>
              </a:stretch>
            </p:blipFill>
            <p:spPr bwMode="gray">
              <a:xfrm>
                <a:off x="2570" y="1020"/>
                <a:ext cx="359" cy="370"/>
              </a:xfrm>
              <a:prstGeom prst="rect">
                <a:avLst/>
              </a:prstGeom>
              <a:noFill/>
              <a:ln w="9525">
                <a:noFill/>
                <a:miter lim="800000"/>
                <a:headEnd/>
                <a:tailEnd/>
              </a:ln>
            </p:spPr>
          </p:pic>
        </p:grpSp>
        <p:grpSp>
          <p:nvGrpSpPr>
            <p:cNvPr id="86055" name="Group 93"/>
            <p:cNvGrpSpPr>
              <a:grpSpLocks/>
            </p:cNvGrpSpPr>
            <p:nvPr/>
          </p:nvGrpSpPr>
          <p:grpSpPr bwMode="auto">
            <a:xfrm>
              <a:off x="3325813" y="3049588"/>
              <a:ext cx="393700" cy="393700"/>
              <a:chOff x="3071" y="1006"/>
              <a:chExt cx="416" cy="416"/>
            </a:xfrm>
          </p:grpSpPr>
          <p:sp>
            <p:nvSpPr>
              <p:cNvPr id="70" name="Oval 62"/>
              <p:cNvSpPr>
                <a:spLocks noChangeArrowheads="1"/>
              </p:cNvSpPr>
              <p:nvPr/>
            </p:nvSpPr>
            <p:spPr bwMode="gray">
              <a:xfrm>
                <a:off x="3072"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grpSp>
            <p:nvGrpSpPr>
              <p:cNvPr id="86081" name="Group 63"/>
              <p:cNvGrpSpPr>
                <a:grpSpLocks/>
              </p:cNvGrpSpPr>
              <p:nvPr/>
            </p:nvGrpSpPr>
            <p:grpSpPr bwMode="auto">
              <a:xfrm rot="-2288454">
                <a:off x="3106" y="1034"/>
                <a:ext cx="348" cy="356"/>
                <a:chOff x="887" y="2040"/>
                <a:chExt cx="433" cy="422"/>
              </a:xfrm>
            </p:grpSpPr>
            <p:pic>
              <p:nvPicPr>
                <p:cNvPr id="86083" name="Picture 64" descr="circuler_1"/>
                <p:cNvPicPr>
                  <a:picLocks noChangeAspect="1" noChangeArrowheads="1"/>
                </p:cNvPicPr>
                <p:nvPr/>
              </p:nvPicPr>
              <p:blipFill>
                <a:blip r:embed="rId3"/>
                <a:srcRect/>
                <a:stretch>
                  <a:fillRect/>
                </a:stretch>
              </p:blipFill>
              <p:spPr bwMode="gray">
                <a:xfrm>
                  <a:off x="887" y="2040"/>
                  <a:ext cx="430" cy="420"/>
                </a:xfrm>
                <a:prstGeom prst="rect">
                  <a:avLst/>
                </a:prstGeom>
                <a:noFill/>
                <a:ln w="9525">
                  <a:noFill/>
                  <a:miter lim="800000"/>
                  <a:headEnd/>
                  <a:tailEnd/>
                </a:ln>
              </p:spPr>
            </p:pic>
            <p:sp>
              <p:nvSpPr>
                <p:cNvPr id="74" name="Oval 65"/>
                <p:cNvSpPr>
                  <a:spLocks noChangeArrowheads="1"/>
                </p:cNvSpPr>
                <p:nvPr/>
              </p:nvSpPr>
              <p:spPr bwMode="gray">
                <a:xfrm>
                  <a:off x="887" y="2040"/>
                  <a:ext cx="433" cy="422"/>
                </a:xfrm>
                <a:prstGeom prst="ellipse">
                  <a:avLst/>
                </a:prstGeom>
                <a:gradFill rotWithShape="1">
                  <a:gsLst>
                    <a:gs pos="0">
                      <a:srgbClr val="81A551">
                        <a:gamma/>
                        <a:shade val="34902"/>
                        <a:invGamma/>
                        <a:alpha val="89999"/>
                      </a:srgbClr>
                    </a:gs>
                    <a:gs pos="50000">
                      <a:srgbClr val="81A551">
                        <a:alpha val="75000"/>
                      </a:srgbClr>
                    </a:gs>
                    <a:gs pos="100000">
                      <a:srgbClr val="81A551">
                        <a:gamma/>
                        <a:shade val="34902"/>
                        <a:invGamma/>
                        <a:alpha val="89999"/>
                      </a:srgbClr>
                    </a:gs>
                  </a:gsLst>
                  <a:lin ang="18900000" scaled="1"/>
                </a:gradFill>
                <a:ln w="9525" algn="ctr">
                  <a:noFill/>
                  <a:round/>
                  <a:headEnd/>
                  <a:tailEnd/>
                </a:ln>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pic>
              <p:nvPicPr>
                <p:cNvPr id="86087" name="Picture 66" descr="Picture2"/>
                <p:cNvPicPr>
                  <a:picLocks noChangeAspect="1" noChangeArrowheads="1"/>
                </p:cNvPicPr>
                <p:nvPr/>
              </p:nvPicPr>
              <p:blipFill>
                <a:blip r:embed="rId4"/>
                <a:srcRect/>
                <a:stretch>
                  <a:fillRect/>
                </a:stretch>
              </p:blipFill>
              <p:spPr bwMode="gray">
                <a:xfrm>
                  <a:off x="930" y="2044"/>
                  <a:ext cx="345" cy="149"/>
                </a:xfrm>
                <a:prstGeom prst="rect">
                  <a:avLst/>
                </a:prstGeom>
                <a:noFill/>
                <a:ln w="9525">
                  <a:noFill/>
                  <a:miter lim="800000"/>
                  <a:headEnd/>
                  <a:tailEnd/>
                </a:ln>
              </p:spPr>
            </p:pic>
          </p:grpSp>
          <p:pic>
            <p:nvPicPr>
              <p:cNvPr id="86082" name="Picture 86"/>
              <p:cNvPicPr>
                <a:picLocks noChangeAspect="1" noChangeArrowheads="1"/>
              </p:cNvPicPr>
              <p:nvPr/>
            </p:nvPicPr>
            <p:blipFill>
              <a:blip r:embed="rId5"/>
              <a:srcRect l="12015" t="9302" r="12404" b="12598"/>
              <a:stretch>
                <a:fillRect/>
              </a:stretch>
            </p:blipFill>
            <p:spPr bwMode="gray">
              <a:xfrm>
                <a:off x="3098" y="1020"/>
                <a:ext cx="359" cy="370"/>
              </a:xfrm>
              <a:prstGeom prst="rect">
                <a:avLst/>
              </a:prstGeom>
              <a:noFill/>
              <a:ln w="9525">
                <a:noFill/>
                <a:miter lim="800000"/>
                <a:headEnd/>
                <a:tailEnd/>
              </a:ln>
            </p:spPr>
          </p:pic>
        </p:grpSp>
        <p:grpSp>
          <p:nvGrpSpPr>
            <p:cNvPr id="86056" name="Group 92"/>
            <p:cNvGrpSpPr>
              <a:grpSpLocks/>
            </p:cNvGrpSpPr>
            <p:nvPr/>
          </p:nvGrpSpPr>
          <p:grpSpPr bwMode="auto">
            <a:xfrm>
              <a:off x="3494088" y="3771900"/>
              <a:ext cx="393700" cy="393700"/>
              <a:chOff x="3647" y="1006"/>
              <a:chExt cx="416" cy="416"/>
            </a:xfrm>
          </p:grpSpPr>
          <p:sp>
            <p:nvSpPr>
              <p:cNvPr id="77" name="Oval 67"/>
              <p:cNvSpPr>
                <a:spLocks noChangeArrowheads="1"/>
              </p:cNvSpPr>
              <p:nvPr/>
            </p:nvSpPr>
            <p:spPr bwMode="gray">
              <a:xfrm>
                <a:off x="3648"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grpSp>
            <p:nvGrpSpPr>
              <p:cNvPr id="86073" name="Group 68"/>
              <p:cNvGrpSpPr>
                <a:grpSpLocks/>
              </p:cNvGrpSpPr>
              <p:nvPr/>
            </p:nvGrpSpPr>
            <p:grpSpPr bwMode="auto">
              <a:xfrm rot="-2288454">
                <a:off x="3682" y="1034"/>
                <a:ext cx="348" cy="356"/>
                <a:chOff x="887" y="2040"/>
                <a:chExt cx="433" cy="422"/>
              </a:xfrm>
            </p:grpSpPr>
            <p:pic>
              <p:nvPicPr>
                <p:cNvPr id="86075" name="Picture 69" descr="circuler_1"/>
                <p:cNvPicPr>
                  <a:picLocks noChangeAspect="1" noChangeArrowheads="1"/>
                </p:cNvPicPr>
                <p:nvPr/>
              </p:nvPicPr>
              <p:blipFill>
                <a:blip r:embed="rId3"/>
                <a:srcRect/>
                <a:stretch>
                  <a:fillRect/>
                </a:stretch>
              </p:blipFill>
              <p:spPr bwMode="gray">
                <a:xfrm>
                  <a:off x="887" y="2040"/>
                  <a:ext cx="430" cy="420"/>
                </a:xfrm>
                <a:prstGeom prst="rect">
                  <a:avLst/>
                </a:prstGeom>
                <a:noFill/>
                <a:ln w="9525">
                  <a:noFill/>
                  <a:miter lim="800000"/>
                  <a:headEnd/>
                  <a:tailEnd/>
                </a:ln>
              </p:spPr>
            </p:pic>
            <p:sp>
              <p:nvSpPr>
                <p:cNvPr id="81" name="Oval 70"/>
                <p:cNvSpPr>
                  <a:spLocks noChangeArrowheads="1"/>
                </p:cNvSpPr>
                <p:nvPr/>
              </p:nvSpPr>
              <p:spPr bwMode="gray">
                <a:xfrm>
                  <a:off x="887" y="2040"/>
                  <a:ext cx="433" cy="422"/>
                </a:xfrm>
                <a:prstGeom prst="ellipse">
                  <a:avLst/>
                </a:prstGeom>
                <a:gradFill rotWithShape="1">
                  <a:gsLst>
                    <a:gs pos="0">
                      <a:srgbClr val="F1B50D">
                        <a:gamma/>
                        <a:shade val="34902"/>
                        <a:invGamma/>
                        <a:alpha val="89999"/>
                      </a:srgbClr>
                    </a:gs>
                    <a:gs pos="50000">
                      <a:srgbClr val="F1B50D">
                        <a:alpha val="75000"/>
                      </a:srgbClr>
                    </a:gs>
                    <a:gs pos="100000">
                      <a:srgbClr val="F1B50D">
                        <a:gamma/>
                        <a:shade val="34902"/>
                        <a:invGamma/>
                        <a:alpha val="89999"/>
                      </a:srgbClr>
                    </a:gs>
                  </a:gsLst>
                  <a:lin ang="18900000" scaled="1"/>
                </a:gradFill>
                <a:ln w="9525" algn="ctr">
                  <a:noFill/>
                  <a:round/>
                  <a:headEnd/>
                  <a:tailEnd/>
                </a:ln>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pic>
              <p:nvPicPr>
                <p:cNvPr id="86079" name="Picture 71" descr="Picture2"/>
                <p:cNvPicPr>
                  <a:picLocks noChangeAspect="1" noChangeArrowheads="1"/>
                </p:cNvPicPr>
                <p:nvPr/>
              </p:nvPicPr>
              <p:blipFill>
                <a:blip r:embed="rId4"/>
                <a:srcRect/>
                <a:stretch>
                  <a:fillRect/>
                </a:stretch>
              </p:blipFill>
              <p:spPr bwMode="gray">
                <a:xfrm>
                  <a:off x="930" y="2044"/>
                  <a:ext cx="345" cy="149"/>
                </a:xfrm>
                <a:prstGeom prst="rect">
                  <a:avLst/>
                </a:prstGeom>
                <a:noFill/>
                <a:ln w="9525">
                  <a:noFill/>
                  <a:miter lim="800000"/>
                  <a:headEnd/>
                  <a:tailEnd/>
                </a:ln>
              </p:spPr>
            </p:pic>
          </p:grpSp>
          <p:pic>
            <p:nvPicPr>
              <p:cNvPr id="86074" name="Picture 87"/>
              <p:cNvPicPr>
                <a:picLocks noChangeAspect="1" noChangeArrowheads="1"/>
              </p:cNvPicPr>
              <p:nvPr/>
            </p:nvPicPr>
            <p:blipFill>
              <a:blip r:embed="rId5"/>
              <a:srcRect l="12015" t="9302" r="12404" b="12598"/>
              <a:stretch>
                <a:fillRect/>
              </a:stretch>
            </p:blipFill>
            <p:spPr bwMode="gray">
              <a:xfrm>
                <a:off x="3676" y="1020"/>
                <a:ext cx="359" cy="370"/>
              </a:xfrm>
              <a:prstGeom prst="rect">
                <a:avLst/>
              </a:prstGeom>
              <a:noFill/>
              <a:ln w="9525">
                <a:noFill/>
                <a:miter lim="800000"/>
                <a:headEnd/>
                <a:tailEnd/>
              </a:ln>
            </p:spPr>
          </p:pic>
        </p:grpSp>
        <p:grpSp>
          <p:nvGrpSpPr>
            <p:cNvPr id="86057" name="Group 91"/>
            <p:cNvGrpSpPr>
              <a:grpSpLocks/>
            </p:cNvGrpSpPr>
            <p:nvPr/>
          </p:nvGrpSpPr>
          <p:grpSpPr bwMode="auto">
            <a:xfrm>
              <a:off x="3276600" y="4484688"/>
              <a:ext cx="393700" cy="393700"/>
              <a:chOff x="4213" y="1006"/>
              <a:chExt cx="416" cy="416"/>
            </a:xfrm>
          </p:grpSpPr>
          <p:sp>
            <p:nvSpPr>
              <p:cNvPr id="84" name="Oval 72"/>
              <p:cNvSpPr>
                <a:spLocks noChangeArrowheads="1"/>
              </p:cNvSpPr>
              <p:nvPr/>
            </p:nvSpPr>
            <p:spPr bwMode="gray">
              <a:xfrm>
                <a:off x="4214"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grpSp>
            <p:nvGrpSpPr>
              <p:cNvPr id="86066" name="Group 73"/>
              <p:cNvGrpSpPr>
                <a:grpSpLocks/>
              </p:cNvGrpSpPr>
              <p:nvPr/>
            </p:nvGrpSpPr>
            <p:grpSpPr bwMode="auto">
              <a:xfrm rot="-2288454">
                <a:off x="4248" y="1034"/>
                <a:ext cx="348" cy="356"/>
                <a:chOff x="887" y="2040"/>
                <a:chExt cx="433" cy="422"/>
              </a:xfrm>
            </p:grpSpPr>
            <p:pic>
              <p:nvPicPr>
                <p:cNvPr id="86067" name="Picture 74" descr="circuler_1"/>
                <p:cNvPicPr>
                  <a:picLocks noChangeAspect="1" noChangeArrowheads="1"/>
                </p:cNvPicPr>
                <p:nvPr/>
              </p:nvPicPr>
              <p:blipFill>
                <a:blip r:embed="rId3"/>
                <a:srcRect/>
                <a:stretch>
                  <a:fillRect/>
                </a:stretch>
              </p:blipFill>
              <p:spPr bwMode="gray">
                <a:xfrm>
                  <a:off x="887" y="2040"/>
                  <a:ext cx="430" cy="420"/>
                </a:xfrm>
                <a:prstGeom prst="rect">
                  <a:avLst/>
                </a:prstGeom>
                <a:noFill/>
                <a:ln w="9525">
                  <a:noFill/>
                  <a:miter lim="800000"/>
                  <a:headEnd/>
                  <a:tailEnd/>
                </a:ln>
              </p:spPr>
            </p:pic>
            <p:sp>
              <p:nvSpPr>
                <p:cNvPr id="88" name="Oval 75"/>
                <p:cNvSpPr>
                  <a:spLocks noChangeArrowheads="1"/>
                </p:cNvSpPr>
                <p:nvPr/>
              </p:nvSpPr>
              <p:spPr bwMode="gray">
                <a:xfrm>
                  <a:off x="887" y="2040"/>
                  <a:ext cx="433" cy="422"/>
                </a:xfrm>
                <a:prstGeom prst="ellipse">
                  <a:avLst/>
                </a:prstGeom>
                <a:gradFill rotWithShape="1">
                  <a:gsLst>
                    <a:gs pos="0">
                      <a:srgbClr val="15ACE1">
                        <a:gamma/>
                        <a:shade val="34902"/>
                        <a:invGamma/>
                        <a:alpha val="89999"/>
                      </a:srgbClr>
                    </a:gs>
                    <a:gs pos="50000">
                      <a:srgbClr val="15ACE1">
                        <a:alpha val="75000"/>
                      </a:srgbClr>
                    </a:gs>
                    <a:gs pos="100000">
                      <a:srgbClr val="15ACE1">
                        <a:gamma/>
                        <a:shade val="34902"/>
                        <a:invGamma/>
                        <a:alpha val="89999"/>
                      </a:srgbClr>
                    </a:gs>
                  </a:gsLst>
                  <a:lin ang="18900000" scaled="1"/>
                </a:gradFill>
                <a:ln w="9525" algn="ctr">
                  <a:noFill/>
                  <a:round/>
                  <a:headEnd/>
                  <a:tailEnd/>
                </a:ln>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pic>
              <p:nvPicPr>
                <p:cNvPr id="86071" name="Picture 76" descr="Picture2"/>
                <p:cNvPicPr>
                  <a:picLocks noChangeAspect="1" noChangeArrowheads="1"/>
                </p:cNvPicPr>
                <p:nvPr/>
              </p:nvPicPr>
              <p:blipFill>
                <a:blip r:embed="rId4"/>
                <a:srcRect/>
                <a:stretch>
                  <a:fillRect/>
                </a:stretch>
              </p:blipFill>
              <p:spPr bwMode="gray">
                <a:xfrm>
                  <a:off x="930" y="2044"/>
                  <a:ext cx="345" cy="149"/>
                </a:xfrm>
                <a:prstGeom prst="rect">
                  <a:avLst/>
                </a:prstGeom>
                <a:noFill/>
                <a:ln w="9525">
                  <a:noFill/>
                  <a:miter lim="800000"/>
                  <a:headEnd/>
                  <a:tailEnd/>
                </a:ln>
              </p:spPr>
            </p:pic>
          </p:grpSp>
        </p:grpSp>
        <p:grpSp>
          <p:nvGrpSpPr>
            <p:cNvPr id="86058" name="Group 90"/>
            <p:cNvGrpSpPr>
              <a:grpSpLocks/>
            </p:cNvGrpSpPr>
            <p:nvPr/>
          </p:nvGrpSpPr>
          <p:grpSpPr bwMode="auto">
            <a:xfrm>
              <a:off x="2732088" y="5148263"/>
              <a:ext cx="393700" cy="393700"/>
              <a:chOff x="4803" y="1006"/>
              <a:chExt cx="416" cy="416"/>
            </a:xfrm>
          </p:grpSpPr>
          <p:sp>
            <p:nvSpPr>
              <p:cNvPr id="91" name="Oval 81"/>
              <p:cNvSpPr>
                <a:spLocks noChangeArrowheads="1"/>
              </p:cNvSpPr>
              <p:nvPr/>
            </p:nvSpPr>
            <p:spPr bwMode="gray">
              <a:xfrm>
                <a:off x="4804"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grpSp>
            <p:nvGrpSpPr>
              <p:cNvPr id="86060" name="Group 82"/>
              <p:cNvGrpSpPr>
                <a:grpSpLocks/>
              </p:cNvGrpSpPr>
              <p:nvPr/>
            </p:nvGrpSpPr>
            <p:grpSpPr bwMode="auto">
              <a:xfrm rot="-2288454">
                <a:off x="4838" y="1034"/>
                <a:ext cx="347" cy="356"/>
                <a:chOff x="887" y="2040"/>
                <a:chExt cx="432" cy="422"/>
              </a:xfrm>
            </p:grpSpPr>
            <p:pic>
              <p:nvPicPr>
                <p:cNvPr id="86062" name="Picture 83" descr="circuler_1"/>
                <p:cNvPicPr>
                  <a:picLocks noChangeAspect="1" noChangeArrowheads="1"/>
                </p:cNvPicPr>
                <p:nvPr/>
              </p:nvPicPr>
              <p:blipFill>
                <a:blip r:embed="rId3"/>
                <a:srcRect/>
                <a:stretch>
                  <a:fillRect/>
                </a:stretch>
              </p:blipFill>
              <p:spPr bwMode="gray">
                <a:xfrm>
                  <a:off x="887" y="2040"/>
                  <a:ext cx="430" cy="420"/>
                </a:xfrm>
                <a:prstGeom prst="rect">
                  <a:avLst/>
                </a:prstGeom>
                <a:noFill/>
                <a:ln w="9525">
                  <a:noFill/>
                  <a:miter lim="800000"/>
                  <a:headEnd/>
                  <a:tailEnd/>
                </a:ln>
              </p:spPr>
            </p:pic>
            <p:sp>
              <p:nvSpPr>
                <p:cNvPr id="86063" name="Oval 84"/>
                <p:cNvSpPr>
                  <a:spLocks noChangeArrowheads="1"/>
                </p:cNvSpPr>
                <p:nvPr/>
              </p:nvSpPr>
              <p:spPr bwMode="gray">
                <a:xfrm>
                  <a:off x="887" y="2040"/>
                  <a:ext cx="432" cy="422"/>
                </a:xfrm>
                <a:prstGeom prst="ellipse">
                  <a:avLst/>
                </a:prstGeom>
                <a:solidFill>
                  <a:srgbClr val="FB4F2D">
                    <a:alpha val="74901"/>
                  </a:srgbClr>
                </a:solidFill>
                <a:ln w="9525" algn="ctr">
                  <a:noFill/>
                  <a:round/>
                  <a:headEnd/>
                  <a:tailEnd/>
                </a:ln>
              </p:spPr>
              <p:txBody>
                <a:bodyPr wrap="none" anchor="ctr"/>
                <a:lstStyle/>
                <a:p>
                  <a:endParaRPr lang="zh-CN" altLang="en-US" b="1">
                    <a:solidFill>
                      <a:srgbClr val="000000"/>
                    </a:solidFill>
                    <a:latin typeface="Verdana" pitchFamily="34" charset="0"/>
                  </a:endParaRPr>
                </a:p>
              </p:txBody>
            </p:sp>
            <p:pic>
              <p:nvPicPr>
                <p:cNvPr id="86064" name="Picture 85" descr="Picture2"/>
                <p:cNvPicPr>
                  <a:picLocks noChangeAspect="1" noChangeArrowheads="1"/>
                </p:cNvPicPr>
                <p:nvPr/>
              </p:nvPicPr>
              <p:blipFill>
                <a:blip r:embed="rId4"/>
                <a:srcRect/>
                <a:stretch>
                  <a:fillRect/>
                </a:stretch>
              </p:blipFill>
              <p:spPr bwMode="gray">
                <a:xfrm>
                  <a:off x="929" y="2044"/>
                  <a:ext cx="345" cy="149"/>
                </a:xfrm>
                <a:prstGeom prst="rect">
                  <a:avLst/>
                </a:prstGeom>
                <a:noFill/>
                <a:ln w="9525">
                  <a:noFill/>
                  <a:miter lim="800000"/>
                  <a:headEnd/>
                  <a:tailEnd/>
                </a:ln>
              </p:spPr>
            </p:pic>
          </p:grpSp>
          <p:pic>
            <p:nvPicPr>
              <p:cNvPr id="86061" name="Picture 89"/>
              <p:cNvPicPr>
                <a:picLocks noChangeAspect="1" noChangeArrowheads="1"/>
              </p:cNvPicPr>
              <p:nvPr/>
            </p:nvPicPr>
            <p:blipFill>
              <a:blip r:embed="rId5"/>
              <a:srcRect l="12015" t="9302" r="12404" b="12598"/>
              <a:stretch>
                <a:fillRect/>
              </a:stretch>
            </p:blipFill>
            <p:spPr bwMode="gray">
              <a:xfrm>
                <a:off x="4830" y="1020"/>
                <a:ext cx="359" cy="370"/>
              </a:xfrm>
              <a:prstGeom prst="rect">
                <a:avLst/>
              </a:prstGeom>
              <a:noFill/>
              <a:ln w="9525">
                <a:noFill/>
                <a:miter lim="800000"/>
                <a:headEnd/>
                <a:tailEnd/>
              </a:ln>
            </p:spPr>
          </p:pic>
        </p:grpSp>
      </p:grpSp>
      <p:sp>
        <p:nvSpPr>
          <p:cNvPr id="86018" name="TextBox 47"/>
          <p:cNvSpPr txBox="1">
            <a:spLocks noChangeArrowheads="1"/>
          </p:cNvSpPr>
          <p:nvPr/>
        </p:nvSpPr>
        <p:spPr bwMode="auto">
          <a:xfrm>
            <a:off x="-30641" y="188640"/>
            <a:ext cx="6265863" cy="523220"/>
          </a:xfrm>
          <a:prstGeom prst="rect">
            <a:avLst/>
          </a:prstGeom>
          <a:noFill/>
          <a:ln w="9525">
            <a:noFill/>
            <a:miter lim="800000"/>
            <a:headEnd/>
            <a:tailEnd/>
          </a:ln>
        </p:spPr>
        <p:txBody>
          <a:bodyPr>
            <a:spAutoFit/>
          </a:bodyPr>
          <a:lstStyle/>
          <a:p>
            <a:r>
              <a:rPr lang="zh-CN" altLang="en-US" sz="2800" b="1" dirty="0">
                <a:solidFill>
                  <a:schemeClr val="bg1"/>
                </a:solidFill>
                <a:latin typeface="Verdana" pitchFamily="34" charset="0"/>
              </a:rPr>
              <a:t>（</a:t>
            </a:r>
            <a:r>
              <a:rPr lang="zh-CN" altLang="zh-CN" sz="2800" b="1" dirty="0">
                <a:solidFill>
                  <a:schemeClr val="bg1"/>
                </a:solidFill>
                <a:latin typeface="Verdana" pitchFamily="34" charset="0"/>
              </a:rPr>
              <a:t>二）制定信息技术标准的</a:t>
            </a:r>
            <a:r>
              <a:rPr lang="zh-CN" altLang="zh-CN" sz="2800" b="1" dirty="0" smtClean="0">
                <a:solidFill>
                  <a:schemeClr val="bg1"/>
                </a:solidFill>
                <a:latin typeface="Verdana" pitchFamily="34" charset="0"/>
              </a:rPr>
              <a:t>程序</a:t>
            </a:r>
            <a:endParaRPr lang="zh-CN" altLang="en-US" dirty="0">
              <a:latin typeface="Verdana" pitchFamily="34" charset="0"/>
            </a:endParaRPr>
          </a:p>
        </p:txBody>
      </p:sp>
      <p:grpSp>
        <p:nvGrpSpPr>
          <p:cNvPr id="86019" name="组合 50"/>
          <p:cNvGrpSpPr>
            <a:grpSpLocks/>
          </p:cNvGrpSpPr>
          <p:nvPr/>
        </p:nvGrpSpPr>
        <p:grpSpPr bwMode="auto">
          <a:xfrm>
            <a:off x="2484438" y="5949950"/>
            <a:ext cx="4986337" cy="460375"/>
            <a:chOff x="3276600" y="4484688"/>
            <a:chExt cx="4986338" cy="461665"/>
          </a:xfrm>
        </p:grpSpPr>
        <p:sp>
          <p:nvSpPr>
            <p:cNvPr id="86032" name="Line 13"/>
            <p:cNvSpPr>
              <a:spLocks noChangeShapeType="1"/>
            </p:cNvSpPr>
            <p:nvPr/>
          </p:nvSpPr>
          <p:spPr bwMode="black">
            <a:xfrm>
              <a:off x="3462338" y="4876800"/>
              <a:ext cx="4800600" cy="0"/>
            </a:xfrm>
            <a:prstGeom prst="line">
              <a:avLst/>
            </a:prstGeom>
            <a:noFill/>
            <a:ln w="28575" cap="rnd">
              <a:solidFill>
                <a:srgbClr val="000000"/>
              </a:solidFill>
              <a:prstDash val="sysDot"/>
              <a:round/>
              <a:headEnd/>
              <a:tailEnd/>
            </a:ln>
          </p:spPr>
          <p:txBody>
            <a:bodyPr/>
            <a:lstStyle/>
            <a:p>
              <a:endParaRPr lang="zh-CN" altLang="en-US"/>
            </a:p>
          </p:txBody>
        </p:sp>
        <p:sp>
          <p:nvSpPr>
            <p:cNvPr id="86033" name="Rectangle 14"/>
            <p:cNvSpPr>
              <a:spLocks noChangeArrowheads="1"/>
            </p:cNvSpPr>
            <p:nvPr/>
          </p:nvSpPr>
          <p:spPr bwMode="black">
            <a:xfrm>
              <a:off x="3780656" y="4484688"/>
              <a:ext cx="3552825" cy="461665"/>
            </a:xfrm>
            <a:prstGeom prst="rect">
              <a:avLst/>
            </a:prstGeom>
            <a:noFill/>
            <a:ln w="9525">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a:t>
              </a:r>
              <a:r>
                <a:rPr lang="en-US" altLang="zh-CN" sz="2400" b="1">
                  <a:latin typeface="仿宋_GB2312" pitchFamily="49" charset="-122"/>
                  <a:ea typeface="仿宋_GB2312" pitchFamily="49" charset="-122"/>
                </a:rPr>
                <a:t>1</a:t>
              </a:r>
              <a:r>
                <a:rPr lang="zh-CN" altLang="zh-CN" sz="2400" b="1">
                  <a:latin typeface="仿宋_GB2312" pitchFamily="49" charset="-122"/>
                  <a:ea typeface="仿宋_GB2312" pitchFamily="49" charset="-122"/>
                </a:rPr>
                <a:t>）计划立项</a:t>
              </a:r>
              <a:endParaRPr lang="en-US" altLang="zh-CN" sz="2400" b="1">
                <a:solidFill>
                  <a:srgbClr val="000000"/>
                </a:solidFill>
                <a:latin typeface="仿宋_GB2312" pitchFamily="49" charset="-122"/>
                <a:ea typeface="仿宋_GB2312" pitchFamily="49" charset="-122"/>
              </a:endParaRPr>
            </a:p>
          </p:txBody>
        </p:sp>
        <p:grpSp>
          <p:nvGrpSpPr>
            <p:cNvPr id="86034" name="Group 91"/>
            <p:cNvGrpSpPr>
              <a:grpSpLocks/>
            </p:cNvGrpSpPr>
            <p:nvPr/>
          </p:nvGrpSpPr>
          <p:grpSpPr bwMode="auto">
            <a:xfrm>
              <a:off x="3276600" y="4484688"/>
              <a:ext cx="393700" cy="393700"/>
              <a:chOff x="4213" y="1006"/>
              <a:chExt cx="416" cy="416"/>
            </a:xfrm>
          </p:grpSpPr>
          <p:sp>
            <p:nvSpPr>
              <p:cNvPr id="59" name="Oval 72"/>
              <p:cNvSpPr>
                <a:spLocks noChangeArrowheads="1"/>
              </p:cNvSpPr>
              <p:nvPr/>
            </p:nvSpPr>
            <p:spPr bwMode="gray">
              <a:xfrm>
                <a:off x="4213" y="1006"/>
                <a:ext cx="416" cy="415"/>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grpSp>
            <p:nvGrpSpPr>
              <p:cNvPr id="86036" name="Group 73"/>
              <p:cNvGrpSpPr>
                <a:grpSpLocks/>
              </p:cNvGrpSpPr>
              <p:nvPr/>
            </p:nvGrpSpPr>
            <p:grpSpPr bwMode="auto">
              <a:xfrm rot="-2288454">
                <a:off x="4248" y="1034"/>
                <a:ext cx="348" cy="356"/>
                <a:chOff x="887" y="2040"/>
                <a:chExt cx="433" cy="422"/>
              </a:xfrm>
            </p:grpSpPr>
            <p:pic>
              <p:nvPicPr>
                <p:cNvPr id="86038" name="Picture 74" descr="circuler_1"/>
                <p:cNvPicPr>
                  <a:picLocks noChangeAspect="1" noChangeArrowheads="1"/>
                </p:cNvPicPr>
                <p:nvPr/>
              </p:nvPicPr>
              <p:blipFill>
                <a:blip r:embed="rId3"/>
                <a:srcRect/>
                <a:stretch>
                  <a:fillRect/>
                </a:stretch>
              </p:blipFill>
              <p:spPr bwMode="gray">
                <a:xfrm>
                  <a:off x="887" y="2040"/>
                  <a:ext cx="430" cy="420"/>
                </a:xfrm>
                <a:prstGeom prst="rect">
                  <a:avLst/>
                </a:prstGeom>
                <a:noFill/>
                <a:ln w="9525">
                  <a:noFill/>
                  <a:miter lim="800000"/>
                  <a:headEnd/>
                  <a:tailEnd/>
                </a:ln>
              </p:spPr>
            </p:pic>
            <p:sp>
              <p:nvSpPr>
                <p:cNvPr id="65" name="Oval 75"/>
                <p:cNvSpPr>
                  <a:spLocks noChangeArrowheads="1"/>
                </p:cNvSpPr>
                <p:nvPr/>
              </p:nvSpPr>
              <p:spPr bwMode="gray">
                <a:xfrm>
                  <a:off x="887" y="2040"/>
                  <a:ext cx="433" cy="422"/>
                </a:xfrm>
                <a:prstGeom prst="ellipse">
                  <a:avLst/>
                </a:prstGeom>
                <a:gradFill rotWithShape="1">
                  <a:gsLst>
                    <a:gs pos="0">
                      <a:srgbClr val="15ACE1">
                        <a:gamma/>
                        <a:shade val="34902"/>
                        <a:invGamma/>
                        <a:alpha val="89999"/>
                      </a:srgbClr>
                    </a:gs>
                    <a:gs pos="50000">
                      <a:srgbClr val="15ACE1">
                        <a:alpha val="75000"/>
                      </a:srgbClr>
                    </a:gs>
                    <a:gs pos="100000">
                      <a:srgbClr val="15ACE1">
                        <a:gamma/>
                        <a:shade val="34902"/>
                        <a:invGamma/>
                        <a:alpha val="89999"/>
                      </a:srgbClr>
                    </a:gs>
                  </a:gsLst>
                  <a:lin ang="18900000" scaled="1"/>
                </a:gradFill>
                <a:ln w="9525" algn="ctr">
                  <a:noFill/>
                  <a:round/>
                  <a:headEnd/>
                  <a:tailEnd/>
                </a:ln>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pic>
              <p:nvPicPr>
                <p:cNvPr id="86042" name="Picture 76" descr="Picture2"/>
                <p:cNvPicPr>
                  <a:picLocks noChangeAspect="1" noChangeArrowheads="1"/>
                </p:cNvPicPr>
                <p:nvPr/>
              </p:nvPicPr>
              <p:blipFill>
                <a:blip r:embed="rId4"/>
                <a:srcRect/>
                <a:stretch>
                  <a:fillRect/>
                </a:stretch>
              </p:blipFill>
              <p:spPr bwMode="gray">
                <a:xfrm>
                  <a:off x="930" y="2044"/>
                  <a:ext cx="345" cy="149"/>
                </a:xfrm>
                <a:prstGeom prst="rect">
                  <a:avLst/>
                </a:prstGeom>
                <a:noFill/>
                <a:ln w="9525">
                  <a:noFill/>
                  <a:miter lim="800000"/>
                  <a:headEnd/>
                  <a:tailEnd/>
                </a:ln>
              </p:spPr>
            </p:pic>
          </p:grpSp>
          <p:pic>
            <p:nvPicPr>
              <p:cNvPr id="86037" name="Picture 88"/>
              <p:cNvPicPr>
                <a:picLocks noChangeAspect="1" noChangeArrowheads="1"/>
              </p:cNvPicPr>
              <p:nvPr/>
            </p:nvPicPr>
            <p:blipFill>
              <a:blip r:embed="rId5"/>
              <a:srcRect l="12015" t="9302" r="12404" b="12598"/>
              <a:stretch>
                <a:fillRect/>
              </a:stretch>
            </p:blipFill>
            <p:spPr bwMode="gray">
              <a:xfrm>
                <a:off x="4240" y="1020"/>
                <a:ext cx="359" cy="370"/>
              </a:xfrm>
              <a:prstGeom prst="rect">
                <a:avLst/>
              </a:prstGeom>
              <a:noFill/>
              <a:ln w="9525">
                <a:noFill/>
                <a:miter lim="800000"/>
                <a:headEnd/>
                <a:tailEnd/>
              </a:ln>
            </p:spPr>
          </p:pic>
        </p:grpSp>
      </p:grpSp>
      <p:grpSp>
        <p:nvGrpSpPr>
          <p:cNvPr id="86020" name="组合 67"/>
          <p:cNvGrpSpPr>
            <a:grpSpLocks/>
          </p:cNvGrpSpPr>
          <p:nvPr/>
        </p:nvGrpSpPr>
        <p:grpSpPr bwMode="auto">
          <a:xfrm>
            <a:off x="2627313" y="2060575"/>
            <a:ext cx="4129087" cy="461963"/>
            <a:chOff x="2732088" y="5148263"/>
            <a:chExt cx="4128889" cy="461665"/>
          </a:xfrm>
        </p:grpSpPr>
        <p:sp>
          <p:nvSpPr>
            <p:cNvPr id="86024" name="Rectangle 3"/>
            <p:cNvSpPr>
              <a:spLocks noChangeArrowheads="1"/>
            </p:cNvSpPr>
            <p:nvPr/>
          </p:nvSpPr>
          <p:spPr bwMode="black">
            <a:xfrm>
              <a:off x="3308152" y="5148263"/>
              <a:ext cx="3552825" cy="461665"/>
            </a:xfrm>
            <a:prstGeom prst="rect">
              <a:avLst/>
            </a:prstGeom>
            <a:noFill/>
            <a:ln w="9525">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a:t>
              </a:r>
              <a:r>
                <a:rPr lang="en-US" altLang="zh-CN" sz="2400" b="1">
                  <a:latin typeface="仿宋_GB2312" pitchFamily="49" charset="-122"/>
                  <a:ea typeface="仿宋_GB2312" pitchFamily="49" charset="-122"/>
                </a:rPr>
                <a:t>7</a:t>
              </a:r>
              <a:r>
                <a:rPr lang="zh-CN" altLang="zh-CN" sz="2400" b="1">
                  <a:latin typeface="仿宋_GB2312" pitchFamily="49" charset="-122"/>
                  <a:ea typeface="仿宋_GB2312" pitchFamily="49" charset="-122"/>
                </a:rPr>
                <a:t>）标准的审批和发布</a:t>
              </a:r>
              <a:endParaRPr lang="en-US" altLang="zh-CN" sz="2400" b="1">
                <a:solidFill>
                  <a:srgbClr val="000000"/>
                </a:solidFill>
                <a:latin typeface="仿宋_GB2312" pitchFamily="49" charset="-122"/>
                <a:ea typeface="仿宋_GB2312" pitchFamily="49" charset="-122"/>
              </a:endParaRPr>
            </a:p>
          </p:txBody>
        </p:sp>
        <p:grpSp>
          <p:nvGrpSpPr>
            <p:cNvPr id="86025" name="Group 90"/>
            <p:cNvGrpSpPr>
              <a:grpSpLocks/>
            </p:cNvGrpSpPr>
            <p:nvPr/>
          </p:nvGrpSpPr>
          <p:grpSpPr bwMode="auto">
            <a:xfrm>
              <a:off x="2732088" y="5148263"/>
              <a:ext cx="393700" cy="393700"/>
              <a:chOff x="4803" y="1006"/>
              <a:chExt cx="416" cy="416"/>
            </a:xfrm>
          </p:grpSpPr>
          <p:sp>
            <p:nvSpPr>
              <p:cNvPr id="72" name="Oval 81"/>
              <p:cNvSpPr>
                <a:spLocks noChangeArrowheads="1"/>
              </p:cNvSpPr>
              <p:nvPr/>
            </p:nvSpPr>
            <p:spPr bwMode="gray">
              <a:xfrm>
                <a:off x="4803" y="1006"/>
                <a:ext cx="416" cy="416"/>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rgbClr val="4D4D4D">
                    <a:alpha val="50000"/>
                  </a:srgbClr>
                </a:outerShdw>
              </a:effectLst>
            </p:spPr>
            <p:txBody>
              <a:bodyPr wrap="none" anchor="ctr"/>
              <a:lstStyle/>
              <a:p>
                <a:pPr fontAlgn="auto">
                  <a:spcBef>
                    <a:spcPts val="0"/>
                  </a:spcBef>
                  <a:spcAft>
                    <a:spcPts val="0"/>
                  </a:spcAft>
                  <a:defRPr/>
                </a:pPr>
                <a:endParaRPr lang="zh-CN" altLang="en-US" b="1">
                  <a:solidFill>
                    <a:srgbClr val="000000"/>
                  </a:solidFill>
                  <a:latin typeface="+mn-lt"/>
                  <a:ea typeface="+mn-ea"/>
                </a:endParaRPr>
              </a:p>
            </p:txBody>
          </p:sp>
          <p:grpSp>
            <p:nvGrpSpPr>
              <p:cNvPr id="86027" name="Group 82"/>
              <p:cNvGrpSpPr>
                <a:grpSpLocks/>
              </p:cNvGrpSpPr>
              <p:nvPr/>
            </p:nvGrpSpPr>
            <p:grpSpPr bwMode="auto">
              <a:xfrm rot="-2288454">
                <a:off x="4838" y="1034"/>
                <a:ext cx="348" cy="356"/>
                <a:chOff x="887" y="2040"/>
                <a:chExt cx="433" cy="422"/>
              </a:xfrm>
            </p:grpSpPr>
            <p:pic>
              <p:nvPicPr>
                <p:cNvPr id="86029" name="Picture 83" descr="circuler_1"/>
                <p:cNvPicPr>
                  <a:picLocks noChangeAspect="1" noChangeArrowheads="1"/>
                </p:cNvPicPr>
                <p:nvPr/>
              </p:nvPicPr>
              <p:blipFill>
                <a:blip r:embed="rId3"/>
                <a:srcRect/>
                <a:stretch>
                  <a:fillRect/>
                </a:stretch>
              </p:blipFill>
              <p:spPr bwMode="gray">
                <a:xfrm>
                  <a:off x="887" y="2040"/>
                  <a:ext cx="430" cy="420"/>
                </a:xfrm>
                <a:prstGeom prst="rect">
                  <a:avLst/>
                </a:prstGeom>
                <a:noFill/>
                <a:ln w="9525">
                  <a:noFill/>
                  <a:miter lim="800000"/>
                  <a:headEnd/>
                  <a:tailEnd/>
                </a:ln>
              </p:spPr>
            </p:pic>
            <p:sp>
              <p:nvSpPr>
                <p:cNvPr id="86030" name="Oval 84"/>
                <p:cNvSpPr>
                  <a:spLocks noChangeArrowheads="1"/>
                </p:cNvSpPr>
                <p:nvPr/>
              </p:nvSpPr>
              <p:spPr bwMode="gray">
                <a:xfrm>
                  <a:off x="887" y="2040"/>
                  <a:ext cx="432" cy="422"/>
                </a:xfrm>
                <a:prstGeom prst="ellipse">
                  <a:avLst/>
                </a:prstGeom>
                <a:solidFill>
                  <a:srgbClr val="FB4F2D">
                    <a:alpha val="74901"/>
                  </a:srgbClr>
                </a:solidFill>
                <a:ln w="9525" algn="ctr">
                  <a:noFill/>
                  <a:round/>
                  <a:headEnd/>
                  <a:tailEnd/>
                </a:ln>
              </p:spPr>
              <p:txBody>
                <a:bodyPr wrap="none" anchor="ctr"/>
                <a:lstStyle/>
                <a:p>
                  <a:endParaRPr lang="zh-CN" altLang="en-US" b="1">
                    <a:solidFill>
                      <a:srgbClr val="000000"/>
                    </a:solidFill>
                    <a:latin typeface="Verdana" pitchFamily="34" charset="0"/>
                  </a:endParaRPr>
                </a:p>
              </p:txBody>
            </p:sp>
            <p:pic>
              <p:nvPicPr>
                <p:cNvPr id="86031" name="Picture 85" descr="Picture2"/>
                <p:cNvPicPr>
                  <a:picLocks noChangeAspect="1" noChangeArrowheads="1"/>
                </p:cNvPicPr>
                <p:nvPr/>
              </p:nvPicPr>
              <p:blipFill>
                <a:blip r:embed="rId4"/>
                <a:srcRect/>
                <a:stretch>
                  <a:fillRect/>
                </a:stretch>
              </p:blipFill>
              <p:spPr bwMode="gray">
                <a:xfrm>
                  <a:off x="930" y="2044"/>
                  <a:ext cx="345" cy="149"/>
                </a:xfrm>
                <a:prstGeom prst="rect">
                  <a:avLst/>
                </a:prstGeom>
                <a:noFill/>
                <a:ln w="9525">
                  <a:noFill/>
                  <a:miter lim="800000"/>
                  <a:headEnd/>
                  <a:tailEnd/>
                </a:ln>
              </p:spPr>
            </p:pic>
          </p:grpSp>
          <p:pic>
            <p:nvPicPr>
              <p:cNvPr id="86028" name="Picture 89"/>
              <p:cNvPicPr>
                <a:picLocks noChangeAspect="1" noChangeArrowheads="1"/>
              </p:cNvPicPr>
              <p:nvPr/>
            </p:nvPicPr>
            <p:blipFill>
              <a:blip r:embed="rId5"/>
              <a:srcRect l="12015" t="9302" r="12404" b="12598"/>
              <a:stretch>
                <a:fillRect/>
              </a:stretch>
            </p:blipFill>
            <p:spPr bwMode="gray">
              <a:xfrm>
                <a:off x="4830" y="1020"/>
                <a:ext cx="359" cy="370"/>
              </a:xfrm>
              <a:prstGeom prst="rect">
                <a:avLst/>
              </a:prstGeom>
              <a:noFill/>
              <a:ln w="9525">
                <a:noFill/>
                <a:miter lim="800000"/>
                <a:headEnd/>
                <a:tailEnd/>
              </a:ln>
            </p:spPr>
          </p:pic>
        </p:grpSp>
      </p:grpSp>
      <p:sp>
        <p:nvSpPr>
          <p:cNvPr id="86021" name="Line 11"/>
          <p:cNvSpPr>
            <a:spLocks noChangeShapeType="1"/>
          </p:cNvSpPr>
          <p:nvPr/>
        </p:nvSpPr>
        <p:spPr bwMode="black">
          <a:xfrm>
            <a:off x="2987675" y="2492375"/>
            <a:ext cx="4800600" cy="0"/>
          </a:xfrm>
          <a:prstGeom prst="line">
            <a:avLst/>
          </a:prstGeom>
          <a:noFill/>
          <a:ln w="28575" cap="rnd">
            <a:solidFill>
              <a:srgbClr val="000000"/>
            </a:solidFill>
            <a:prstDash val="sysDot"/>
            <a:round/>
            <a:headEnd/>
            <a:tailEnd/>
          </a:ln>
        </p:spPr>
        <p:txBody>
          <a:bodyPr/>
          <a:lstStyle/>
          <a:p>
            <a:endParaRPr lang="zh-CN" altLang="en-US"/>
          </a:p>
        </p:txBody>
      </p:sp>
      <p:sp>
        <p:nvSpPr>
          <p:cNvPr id="82" name="左箭头 81">
            <a:hlinkClick r:id="rId6" action="ppaction://hlinksldjump"/>
          </p:cNvPr>
          <p:cNvSpPr/>
          <p:nvPr/>
        </p:nvSpPr>
        <p:spPr>
          <a:xfrm>
            <a:off x="7812088" y="5949950"/>
            <a:ext cx="720725" cy="503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6023" name="日期占位符 82"/>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69442077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1"/>
          <p:cNvSpPr>
            <a:spLocks noGrp="1"/>
          </p:cNvSpPr>
          <p:nvPr>
            <p:ph type="title"/>
          </p:nvPr>
        </p:nvSpPr>
        <p:spPr>
          <a:xfrm>
            <a:off x="0" y="0"/>
            <a:ext cx="5791200" cy="968375"/>
          </a:xfrm>
        </p:spPr>
        <p:txBody>
          <a:bodyPr>
            <a:normAutofit/>
          </a:bodyPr>
          <a:lstStyle/>
          <a:p>
            <a:r>
              <a:rPr lang="zh-CN" altLang="zh-CN" sz="3200" b="1" dirty="0" smtClean="0">
                <a:ea typeface="宋体" charset="-122"/>
              </a:rPr>
              <a:t>（三）信息技术标准的分级</a:t>
            </a:r>
            <a:endParaRPr lang="zh-CN" altLang="en-US" sz="3200" b="1" dirty="0" smtClean="0">
              <a:ea typeface="宋体" charset="-122"/>
            </a:endParaRPr>
          </a:p>
        </p:txBody>
      </p:sp>
      <p:sp>
        <p:nvSpPr>
          <p:cNvPr id="87042" name="内容占位符 2"/>
          <p:cNvSpPr>
            <a:spLocks noGrp="1"/>
          </p:cNvSpPr>
          <p:nvPr>
            <p:ph idx="1"/>
          </p:nvPr>
        </p:nvSpPr>
        <p:spPr/>
        <p:txBody>
          <a:bodyPr>
            <a:normAutofit fontScale="92500" lnSpcReduction="20000"/>
          </a:bodyPr>
          <a:lstStyle/>
          <a:p>
            <a:pPr algn="just"/>
            <a:r>
              <a:rPr lang="zh-CN" altLang="zh-CN" sz="2400" smtClean="0">
                <a:ea typeface="宋体" charset="-122"/>
              </a:rPr>
              <a:t>就信息技术标准而言，由于信息技术本身的特殊性，更多的是国家标准和行业标准。国家标准主要是指以下几方面的内容：互换配合和接口技术要求；通用技术语言要求；重要的通信规程和网络协议技术要求；基础元器件技术要求；通用的试验和检验方法；通用的管理技术要求。而在行业范围内需要统一的信息技术要求主要包括：信息技术产品的品种、规格、性能参数、质量指标、试验方法以及安全、卫生要求；信息技术产品的设计、生产、检验、包装、储存、运输、使用、维修方法以及生产、储存、运输过程中的安全、卫生要求；信息技术产品通用零部件的技术要求；信息技术产品的结构要素和互换配合要求。</a:t>
            </a:r>
          </a:p>
        </p:txBody>
      </p:sp>
      <p:sp>
        <p:nvSpPr>
          <p:cNvPr id="8704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03045568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3560" y="188640"/>
            <a:ext cx="6480175" cy="563562"/>
          </a:xfrm>
        </p:spPr>
        <p:txBody>
          <a:bodyPr>
            <a:normAutofit/>
          </a:bodyPr>
          <a:lstStyle/>
          <a:p>
            <a:r>
              <a:rPr lang="zh-CN" altLang="zh-CN" sz="3200" b="1" dirty="0" smtClean="0">
                <a:ea typeface="宋体" charset="-122"/>
              </a:rPr>
              <a:t>二、信息技术标准的实施</a:t>
            </a:r>
          </a:p>
        </p:txBody>
      </p:sp>
      <p:grpSp>
        <p:nvGrpSpPr>
          <p:cNvPr id="2" name="Group 3"/>
          <p:cNvGrpSpPr>
            <a:grpSpLocks/>
          </p:cNvGrpSpPr>
          <p:nvPr/>
        </p:nvGrpSpPr>
        <p:grpSpPr bwMode="auto">
          <a:xfrm>
            <a:off x="2195513" y="1557338"/>
            <a:ext cx="6424612" cy="1301750"/>
            <a:chOff x="912" y="1008"/>
            <a:chExt cx="3984" cy="912"/>
          </a:xfrm>
        </p:grpSpPr>
        <p:sp>
          <p:nvSpPr>
            <p:cNvPr id="4198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88083" name="Group 5"/>
            <p:cNvGrpSpPr>
              <a:grpSpLocks/>
            </p:cNvGrpSpPr>
            <p:nvPr/>
          </p:nvGrpSpPr>
          <p:grpSpPr bwMode="auto">
            <a:xfrm>
              <a:off x="984" y="1092"/>
              <a:ext cx="783" cy="746"/>
              <a:chOff x="984" y="1092"/>
              <a:chExt cx="783" cy="746"/>
            </a:xfrm>
          </p:grpSpPr>
          <p:sp>
            <p:nvSpPr>
              <p:cNvPr id="41990" name="AutoShape 6"/>
              <p:cNvSpPr>
                <a:spLocks noChangeArrowheads="1"/>
              </p:cNvSpPr>
              <p:nvPr/>
            </p:nvSpPr>
            <p:spPr bwMode="gray">
              <a:xfrm>
                <a:off x="999" y="1093"/>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1" name="Freeform 7"/>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2" name="Text Box 8"/>
              <p:cNvSpPr txBox="1">
                <a:spLocks noChangeArrowheads="1"/>
              </p:cNvSpPr>
              <p:nvPr/>
            </p:nvSpPr>
            <p:spPr bwMode="gray">
              <a:xfrm>
                <a:off x="984" y="1295"/>
                <a:ext cx="784"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（一）</a:t>
                </a:r>
              </a:p>
            </p:txBody>
          </p:sp>
        </p:grpSp>
        <p:sp>
          <p:nvSpPr>
            <p:cNvPr id="88084" name="Text Box 9"/>
            <p:cNvSpPr txBox="1">
              <a:spLocks noChangeArrowheads="1"/>
            </p:cNvSpPr>
            <p:nvPr/>
          </p:nvSpPr>
          <p:spPr bwMode="gray">
            <a:xfrm>
              <a:off x="1894" y="1311"/>
              <a:ext cx="2928" cy="323"/>
            </a:xfrm>
            <a:prstGeom prst="rect">
              <a:avLst/>
            </a:prstGeom>
            <a:noFill/>
            <a:ln w="9525" algn="ctr">
              <a:noFill/>
              <a:miter lim="800000"/>
              <a:headEnd/>
              <a:tailEnd/>
            </a:ln>
          </p:spPr>
          <p:txBody>
            <a:bodyPr>
              <a:spAutoFit/>
            </a:bodyPr>
            <a:lstStyle/>
            <a:p>
              <a:r>
                <a:rPr lang="zh-CN" altLang="zh-CN" sz="2400" b="1">
                  <a:latin typeface="Verdana" pitchFamily="34" charset="0"/>
                  <a:hlinkClick r:id="rId2" action="ppaction://hlinksldjump"/>
                </a:rPr>
                <a:t>强制性标准和推荐性标准</a:t>
              </a:r>
              <a:endParaRPr lang="zh-CN" altLang="zh-CN" sz="2400">
                <a:latin typeface="Verdana" pitchFamily="34" charset="0"/>
              </a:endParaRPr>
            </a:p>
          </p:txBody>
        </p:sp>
      </p:grpSp>
      <p:grpSp>
        <p:nvGrpSpPr>
          <p:cNvPr id="4" name="Group 10"/>
          <p:cNvGrpSpPr>
            <a:grpSpLocks/>
          </p:cNvGrpSpPr>
          <p:nvPr/>
        </p:nvGrpSpPr>
        <p:grpSpPr bwMode="auto">
          <a:xfrm>
            <a:off x="2124075" y="3284538"/>
            <a:ext cx="6424613" cy="1303337"/>
            <a:chOff x="912" y="2016"/>
            <a:chExt cx="3984" cy="912"/>
          </a:xfrm>
        </p:grpSpPr>
        <p:sp>
          <p:nvSpPr>
            <p:cNvPr id="4199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88077" name="Group 12"/>
            <p:cNvGrpSpPr>
              <a:grpSpLocks/>
            </p:cNvGrpSpPr>
            <p:nvPr/>
          </p:nvGrpSpPr>
          <p:grpSpPr bwMode="auto">
            <a:xfrm>
              <a:off x="984" y="2100"/>
              <a:ext cx="783" cy="746"/>
              <a:chOff x="984" y="2100"/>
              <a:chExt cx="783" cy="746"/>
            </a:xfrm>
          </p:grpSpPr>
          <p:sp>
            <p:nvSpPr>
              <p:cNvPr id="41997" name="AutoShape 13"/>
              <p:cNvSpPr>
                <a:spLocks noChangeArrowheads="1"/>
              </p:cNvSpPr>
              <p:nvPr/>
            </p:nvSpPr>
            <p:spPr bwMode="gray">
              <a:xfrm>
                <a:off x="999" y="2100"/>
                <a:ext cx="769"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Freeform 14"/>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9" name="Text Box 15"/>
              <p:cNvSpPr txBox="1">
                <a:spLocks noChangeArrowheads="1"/>
              </p:cNvSpPr>
              <p:nvPr/>
            </p:nvSpPr>
            <p:spPr bwMode="gray">
              <a:xfrm>
                <a:off x="984" y="2304"/>
                <a:ext cx="784"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（二）</a:t>
                </a:r>
              </a:p>
            </p:txBody>
          </p:sp>
        </p:grpSp>
        <p:sp>
          <p:nvSpPr>
            <p:cNvPr id="88078" name="Text Box 16"/>
            <p:cNvSpPr txBox="1">
              <a:spLocks noChangeArrowheads="1"/>
            </p:cNvSpPr>
            <p:nvPr/>
          </p:nvSpPr>
          <p:spPr bwMode="gray">
            <a:xfrm>
              <a:off x="1894" y="2268"/>
              <a:ext cx="2928" cy="323"/>
            </a:xfrm>
            <a:prstGeom prst="rect">
              <a:avLst/>
            </a:prstGeom>
            <a:noFill/>
            <a:ln w="9525" algn="ctr">
              <a:noFill/>
              <a:miter lim="800000"/>
              <a:headEnd/>
              <a:tailEnd/>
            </a:ln>
          </p:spPr>
          <p:txBody>
            <a:bodyPr>
              <a:spAutoFit/>
            </a:bodyPr>
            <a:lstStyle/>
            <a:p>
              <a:r>
                <a:rPr lang="zh-CN" altLang="zh-CN" sz="2400" b="1">
                  <a:latin typeface="Verdana" pitchFamily="34" charset="0"/>
                  <a:hlinkClick r:id="rId3" action="ppaction://hlinksldjump"/>
                </a:rPr>
                <a:t>信息技术标准的复审</a:t>
              </a:r>
              <a:endParaRPr lang="zh-CN" altLang="zh-CN" sz="2400">
                <a:latin typeface="Verdana" pitchFamily="34" charset="0"/>
              </a:endParaRPr>
            </a:p>
          </p:txBody>
        </p:sp>
      </p:grpSp>
      <p:grpSp>
        <p:nvGrpSpPr>
          <p:cNvPr id="6" name="Group 17"/>
          <p:cNvGrpSpPr>
            <a:grpSpLocks/>
          </p:cNvGrpSpPr>
          <p:nvPr/>
        </p:nvGrpSpPr>
        <p:grpSpPr bwMode="auto">
          <a:xfrm>
            <a:off x="2195513" y="4868863"/>
            <a:ext cx="6351587" cy="1303337"/>
            <a:chOff x="912" y="3036"/>
            <a:chExt cx="3984" cy="912"/>
          </a:xfrm>
        </p:grpSpPr>
        <p:sp>
          <p:nvSpPr>
            <p:cNvPr id="4200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88071" name="Group 19"/>
            <p:cNvGrpSpPr>
              <a:grpSpLocks/>
            </p:cNvGrpSpPr>
            <p:nvPr/>
          </p:nvGrpSpPr>
          <p:grpSpPr bwMode="auto">
            <a:xfrm>
              <a:off x="979" y="3120"/>
              <a:ext cx="792" cy="746"/>
              <a:chOff x="979" y="3120"/>
              <a:chExt cx="792" cy="746"/>
            </a:xfrm>
          </p:grpSpPr>
          <p:sp>
            <p:nvSpPr>
              <p:cNvPr id="42004" name="AutoShape 20"/>
              <p:cNvSpPr>
                <a:spLocks noChangeArrowheads="1"/>
              </p:cNvSpPr>
              <p:nvPr/>
            </p:nvSpPr>
            <p:spPr bwMode="gray">
              <a:xfrm>
                <a:off x="999" y="3120"/>
                <a:ext cx="769"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5" name="Freeform 21"/>
              <p:cNvSpPr>
                <a:spLocks/>
              </p:cNvSpPr>
              <p:nvPr/>
            </p:nvSpPr>
            <p:spPr bwMode="gray">
              <a:xfrm>
                <a:off x="1046"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2006" name="Text Box 22"/>
              <p:cNvSpPr txBox="1">
                <a:spLocks noChangeArrowheads="1"/>
              </p:cNvSpPr>
              <p:nvPr/>
            </p:nvSpPr>
            <p:spPr bwMode="gray">
              <a:xfrm>
                <a:off x="979" y="3324"/>
                <a:ext cx="793"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（三）</a:t>
                </a:r>
              </a:p>
            </p:txBody>
          </p:sp>
        </p:grpSp>
        <p:sp>
          <p:nvSpPr>
            <p:cNvPr id="88072" name="Text Box 23"/>
            <p:cNvSpPr txBox="1">
              <a:spLocks noChangeArrowheads="1"/>
            </p:cNvSpPr>
            <p:nvPr/>
          </p:nvSpPr>
          <p:spPr bwMode="gray">
            <a:xfrm>
              <a:off x="1860" y="3339"/>
              <a:ext cx="2928" cy="323"/>
            </a:xfrm>
            <a:prstGeom prst="rect">
              <a:avLst/>
            </a:prstGeom>
            <a:noFill/>
            <a:ln w="9525" algn="ctr">
              <a:noFill/>
              <a:miter lim="800000"/>
              <a:headEnd/>
              <a:tailEnd/>
            </a:ln>
          </p:spPr>
          <p:txBody>
            <a:bodyPr>
              <a:spAutoFit/>
            </a:bodyPr>
            <a:lstStyle/>
            <a:p>
              <a:r>
                <a:rPr lang="zh-CN" altLang="zh-CN" sz="2400" b="1">
                  <a:latin typeface="Verdana" pitchFamily="34" charset="0"/>
                  <a:hlinkClick r:id="rId4" action="ppaction://hlinksldjump"/>
                </a:rPr>
                <a:t>信息技术标准的实施监督</a:t>
              </a:r>
              <a:endParaRPr lang="zh-CN" altLang="zh-CN" sz="2400">
                <a:latin typeface="Verdana" pitchFamily="34" charset="0"/>
              </a:endParaRPr>
            </a:p>
          </p:txBody>
        </p:sp>
      </p:grpSp>
      <p:sp>
        <p:nvSpPr>
          <p:cNvPr id="88069" name="日期占位符 2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5591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标题 1"/>
          <p:cNvSpPr>
            <a:spLocks noGrp="1"/>
          </p:cNvSpPr>
          <p:nvPr>
            <p:ph type="title"/>
          </p:nvPr>
        </p:nvSpPr>
        <p:spPr>
          <a:xfrm>
            <a:off x="1" y="0"/>
            <a:ext cx="5076056" cy="968375"/>
          </a:xfrm>
        </p:spPr>
        <p:txBody>
          <a:bodyPr>
            <a:normAutofit fontScale="90000"/>
          </a:bodyPr>
          <a:lstStyle/>
          <a:p>
            <a:r>
              <a:rPr lang="zh-CN" altLang="zh-CN" dirty="0" smtClean="0">
                <a:ea typeface="宋体" charset="-122"/>
              </a:rPr>
              <a:t>（一）强制性标准和推荐性标准</a:t>
            </a:r>
            <a:endParaRPr lang="zh-CN" altLang="en-US" dirty="0" smtClean="0">
              <a:ea typeface="宋体" charset="-122"/>
            </a:endParaRPr>
          </a:p>
        </p:txBody>
      </p:sp>
      <p:sp>
        <p:nvSpPr>
          <p:cNvPr id="89090" name="内容占位符 2"/>
          <p:cNvSpPr>
            <a:spLocks noGrp="1"/>
          </p:cNvSpPr>
          <p:nvPr>
            <p:ph idx="1"/>
          </p:nvPr>
        </p:nvSpPr>
        <p:spPr>
          <a:xfrm>
            <a:off x="1692275" y="1143000"/>
            <a:ext cx="6994525" cy="5310188"/>
          </a:xfrm>
        </p:spPr>
        <p:txBody>
          <a:bodyPr>
            <a:normAutofit fontScale="92500"/>
          </a:bodyPr>
          <a:lstStyle/>
          <a:p>
            <a:r>
              <a:rPr lang="zh-CN" altLang="zh-CN" sz="2400" smtClean="0">
                <a:latin typeface="仿宋_GB2312" pitchFamily="49" charset="-122"/>
                <a:ea typeface="仿宋_GB2312" pitchFamily="49" charset="-122"/>
              </a:rPr>
              <a:t>凡是具有法律属性，在一定范围内通过法律、行政法规等手段强制执行的标准是强制性标准；其它标准是推荐性标准。</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强制性标准具有法规的特征，属于法律的范畴，有法律的约束力，违反强制性标准要受到法律的制裁。</a:t>
            </a:r>
            <a:r>
              <a:rPr lang="zh-CN" altLang="en-US" sz="2400" smtClean="0">
                <a:latin typeface="仿宋_GB2312" pitchFamily="49" charset="-122"/>
                <a:ea typeface="仿宋_GB2312" pitchFamily="49" charset="-122"/>
              </a:rPr>
              <a:t>推荐性标准</a:t>
            </a:r>
            <a:r>
              <a:rPr lang="zh-CN" altLang="zh-CN" sz="2400" smtClean="0">
                <a:latin typeface="仿宋_GB2312" pitchFamily="49" charset="-122"/>
                <a:ea typeface="仿宋_GB2312" pitchFamily="49" charset="-122"/>
              </a:rPr>
              <a:t>不具有强制性，任何单位均有权决定是否采用，违反这类标准，不构成经济或法律方面的责任。</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信息技术标准是直接为发展信息技术和信息产业服务的</a:t>
            </a:r>
            <a:r>
              <a:rPr lang="zh-CN" altLang="en-US" sz="2400" smtClean="0">
                <a:latin typeface="仿宋_GB2312" pitchFamily="49" charset="-122"/>
                <a:ea typeface="仿宋_GB2312" pitchFamily="49" charset="-122"/>
              </a:rPr>
              <a:t>。</a:t>
            </a:r>
            <a:r>
              <a:rPr lang="zh-CN" altLang="zh-CN" sz="2400" smtClean="0">
                <a:latin typeface="仿宋_GB2312" pitchFamily="49" charset="-122"/>
                <a:ea typeface="仿宋_GB2312" pitchFamily="49" charset="-122"/>
              </a:rPr>
              <a:t>从这个意义上说，绝大多数信息技术标准都应当是带有强制性的，只不过强制的程度、范围和方式不同。除了少数标准采用法律强制外，更多的信息技术标准是通过行政或经济手段来推广和实施的。</a:t>
            </a:r>
          </a:p>
          <a:p>
            <a:endParaRPr lang="zh-CN" altLang="en-US" sz="2400" smtClean="0">
              <a:latin typeface="仿宋_GB2312" pitchFamily="49" charset="-122"/>
              <a:ea typeface="仿宋_GB2312" pitchFamily="49" charset="-122"/>
            </a:endParaRPr>
          </a:p>
        </p:txBody>
      </p:sp>
      <p:sp>
        <p:nvSpPr>
          <p:cNvPr id="4" name="左箭头 3">
            <a:hlinkClick r:id="rId2" action="ppaction://hlinksldjump"/>
          </p:cNvPr>
          <p:cNvSpPr/>
          <p:nvPr/>
        </p:nvSpPr>
        <p:spPr>
          <a:xfrm>
            <a:off x="7740650" y="6237288"/>
            <a:ext cx="719138"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9092"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57091777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标题 1"/>
          <p:cNvSpPr>
            <a:spLocks noGrp="1"/>
          </p:cNvSpPr>
          <p:nvPr>
            <p:ph type="title"/>
          </p:nvPr>
        </p:nvSpPr>
        <p:spPr>
          <a:xfrm>
            <a:off x="1" y="0"/>
            <a:ext cx="5076056" cy="968375"/>
          </a:xfrm>
        </p:spPr>
        <p:txBody>
          <a:bodyPr>
            <a:normAutofit fontScale="90000"/>
          </a:bodyPr>
          <a:lstStyle/>
          <a:p>
            <a:r>
              <a:rPr lang="zh-CN" altLang="zh-CN" sz="3200" b="1" dirty="0" smtClean="0">
                <a:ea typeface="宋体" charset="-122"/>
              </a:rPr>
              <a:t>（二）信息技术标准的复审</a:t>
            </a:r>
            <a:endParaRPr lang="zh-CN" altLang="en-US" sz="3200" b="1" dirty="0" smtClean="0">
              <a:ea typeface="宋体" charset="-122"/>
            </a:endParaRPr>
          </a:p>
        </p:txBody>
      </p:sp>
      <p:sp>
        <p:nvSpPr>
          <p:cNvPr id="90114" name="内容占位符 2"/>
          <p:cNvSpPr>
            <a:spLocks noGrp="1"/>
          </p:cNvSpPr>
          <p:nvPr>
            <p:ph idx="1"/>
          </p:nvPr>
        </p:nvSpPr>
        <p:spPr/>
        <p:txBody>
          <a:bodyPr>
            <a:normAutofit lnSpcReduction="10000"/>
          </a:bodyPr>
          <a:lstStyle/>
          <a:p>
            <a:r>
              <a:rPr lang="zh-CN" altLang="zh-CN" smtClean="0">
                <a:ea typeface="宋体" charset="-122"/>
              </a:rPr>
              <a:t>根据《标准化法》的规定，标准发布实施后，制定标准的部门应根据科技的发展和经济建设的需要适时对标准进行复审，以确认现行标准继续有效或者予以修订、废止。自标准实施之日起，至标准复审重新确认、修订或废止的时间，称为标准的有效期，又称标龄。由于各国情况不同，标准有效期也不同。以</a:t>
            </a:r>
            <a:r>
              <a:rPr lang="en-US" altLang="zh-CN" smtClean="0">
                <a:ea typeface="宋体" charset="-122"/>
              </a:rPr>
              <a:t>ISO</a:t>
            </a:r>
            <a:r>
              <a:rPr lang="zh-CN" altLang="zh-CN" smtClean="0">
                <a:ea typeface="宋体" charset="-122"/>
              </a:rPr>
              <a:t>为例，</a:t>
            </a:r>
            <a:r>
              <a:rPr lang="en-US" altLang="zh-CN" smtClean="0">
                <a:ea typeface="宋体" charset="-122"/>
              </a:rPr>
              <a:t>ISO</a:t>
            </a:r>
            <a:r>
              <a:rPr lang="zh-CN" altLang="zh-CN" smtClean="0">
                <a:ea typeface="宋体" charset="-122"/>
              </a:rPr>
              <a:t>标准每</a:t>
            </a:r>
            <a:r>
              <a:rPr lang="en-US" altLang="zh-CN" smtClean="0">
                <a:ea typeface="宋体" charset="-122"/>
              </a:rPr>
              <a:t>5</a:t>
            </a:r>
            <a:r>
              <a:rPr lang="zh-CN" altLang="zh-CN" smtClean="0">
                <a:ea typeface="宋体" charset="-122"/>
              </a:rPr>
              <a:t>年复审一次，平均标龄为</a:t>
            </a:r>
            <a:r>
              <a:rPr lang="en-US" altLang="zh-CN" smtClean="0">
                <a:ea typeface="宋体" charset="-122"/>
              </a:rPr>
              <a:t>4.92</a:t>
            </a:r>
            <a:r>
              <a:rPr lang="zh-CN" altLang="zh-CN" smtClean="0">
                <a:ea typeface="宋体" charset="-122"/>
              </a:rPr>
              <a:t>年。我国在《国家标准管理办法》中规定国家标准实施</a:t>
            </a:r>
            <a:r>
              <a:rPr lang="en-US" altLang="zh-CN" smtClean="0">
                <a:ea typeface="宋体" charset="-122"/>
              </a:rPr>
              <a:t>5</a:t>
            </a:r>
            <a:r>
              <a:rPr lang="zh-CN" altLang="zh-CN" smtClean="0">
                <a:ea typeface="宋体" charset="-122"/>
              </a:rPr>
              <a:t>年，要进行复审。</a:t>
            </a:r>
          </a:p>
          <a:p>
            <a:endParaRPr lang="zh-CN" altLang="en-US" smtClean="0">
              <a:ea typeface="宋体" charset="-122"/>
            </a:endParaRPr>
          </a:p>
        </p:txBody>
      </p:sp>
      <p:sp>
        <p:nvSpPr>
          <p:cNvPr id="4" name="左箭头 3">
            <a:hlinkClick r:id="rId2" action="ppaction://hlinksldjump"/>
          </p:cNvPr>
          <p:cNvSpPr/>
          <p:nvPr/>
        </p:nvSpPr>
        <p:spPr>
          <a:xfrm>
            <a:off x="7524750" y="5949950"/>
            <a:ext cx="792163" cy="503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0116"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496485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a:ea typeface="宋体" pitchFamily="2" charset="-122"/>
              </a:rPr>
              <a:t>本章概要</a:t>
            </a:r>
            <a:endParaRPr lang="zh-CN" altLang="en-US">
              <a:solidFill>
                <a:schemeClr val="accent1"/>
              </a:solidFill>
              <a:ea typeface="宋体" pitchFamily="2" charset="-122"/>
            </a:endParaRPr>
          </a:p>
        </p:txBody>
      </p:sp>
      <p:sp>
        <p:nvSpPr>
          <p:cNvPr id="10243"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charset="0"/>
              <a:ea typeface="宋体" pitchFamily="2" charset="-122"/>
            </a:endParaRPr>
          </a:p>
        </p:txBody>
      </p:sp>
      <p:grpSp>
        <p:nvGrpSpPr>
          <p:cNvPr id="10244" name="Group 4"/>
          <p:cNvGrpSpPr>
            <a:grpSpLocks/>
          </p:cNvGrpSpPr>
          <p:nvPr/>
        </p:nvGrpSpPr>
        <p:grpSpPr bwMode="auto">
          <a:xfrm>
            <a:off x="2295872" y="1519064"/>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7"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第一节  商标概述</a:t>
              </a:r>
            </a:p>
          </p:txBody>
        </p:sp>
        <p:sp>
          <p:nvSpPr>
            <p:cNvPr id="10248" name="Text Box 8"/>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1</a:t>
              </a:r>
            </a:p>
          </p:txBody>
        </p:sp>
      </p:grpSp>
      <p:grpSp>
        <p:nvGrpSpPr>
          <p:cNvPr id="10249" name="Group 9"/>
          <p:cNvGrpSpPr>
            <a:grpSpLocks/>
          </p:cNvGrpSpPr>
          <p:nvPr/>
        </p:nvGrpSpPr>
        <p:grpSpPr bwMode="auto">
          <a:xfrm>
            <a:off x="2295872" y="2683768"/>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2" name="Text Box 12"/>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第二节  商标注册</a:t>
              </a:r>
            </a:p>
          </p:txBody>
        </p:sp>
        <p:sp>
          <p:nvSpPr>
            <p:cNvPr id="10253" name="Text Box 13"/>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2</a:t>
              </a:r>
            </a:p>
          </p:txBody>
        </p:sp>
      </p:grpSp>
      <p:grpSp>
        <p:nvGrpSpPr>
          <p:cNvPr id="26" name="Group 4"/>
          <p:cNvGrpSpPr>
            <a:grpSpLocks/>
          </p:cNvGrpSpPr>
          <p:nvPr/>
        </p:nvGrpSpPr>
        <p:grpSpPr bwMode="auto">
          <a:xfrm>
            <a:off x="2295872" y="3848472"/>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9" name="Text Box 7"/>
            <p:cNvSpPr txBox="1">
              <a:spLocks noChangeArrowheads="1"/>
            </p:cNvSpPr>
            <p:nvPr/>
          </p:nvSpPr>
          <p:spPr bwMode="gray">
            <a:xfrm>
              <a:off x="1680" y="1934"/>
              <a:ext cx="24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第三节 商标的使用管理</a:t>
              </a: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sp>
        <p:nvSpPr>
          <p:cNvPr id="24" name="TextBox 23"/>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grpSp>
        <p:nvGrpSpPr>
          <p:cNvPr id="31" name="Group 9"/>
          <p:cNvGrpSpPr>
            <a:grpSpLocks/>
          </p:cNvGrpSpPr>
          <p:nvPr/>
        </p:nvGrpSpPr>
        <p:grpSpPr bwMode="auto">
          <a:xfrm>
            <a:off x="2295872" y="5013176"/>
            <a:ext cx="4724400" cy="685800"/>
            <a:chOff x="1296" y="1824"/>
            <a:chExt cx="2976" cy="432"/>
          </a:xfrm>
        </p:grpSpPr>
        <p:sp>
          <p:nvSpPr>
            <p:cNvPr id="32"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3"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4" name="Text Box 12"/>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chemeClr val="tx1">
                      <a:lumMod val="95000"/>
                      <a:lumOff val="5000"/>
                    </a:schemeClr>
                  </a:solidFill>
                  <a:latin typeface="Arial" charset="0"/>
                  <a:ea typeface="宋体" pitchFamily="2" charset="-122"/>
                </a:rPr>
                <a:t>第四节  商标权及其保护</a:t>
              </a:r>
            </a:p>
          </p:txBody>
        </p:sp>
        <p:sp>
          <p:nvSpPr>
            <p:cNvPr id="35"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4</a:t>
              </a:r>
              <a:endParaRPr lang="en-US" altLang="zh-CN" sz="2400" dirty="0" smtClean="0">
                <a:solidFill>
                  <a:srgbClr val="FFFFFF"/>
                </a:solidFill>
                <a:latin typeface="Arial" charset="0"/>
                <a:ea typeface="宋体" pitchFamily="2" charset="-122"/>
              </a:endParaRPr>
            </a:p>
          </p:txBody>
        </p:sp>
      </p:grpSp>
    </p:spTree>
    <p:extLst>
      <p:ext uri="{BB962C8B-B14F-4D97-AF65-F5344CB8AC3E}">
        <p14:creationId xmlns:p14="http://schemas.microsoft.com/office/powerpoint/2010/main" val="1378555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upRigh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p:cNvSpPr>
          <p:nvPr>
            <p:ph type="title"/>
          </p:nvPr>
        </p:nvSpPr>
        <p:spPr>
          <a:xfrm>
            <a:off x="0" y="0"/>
            <a:ext cx="5076056" cy="980727"/>
          </a:xfrm>
        </p:spPr>
        <p:txBody>
          <a:bodyPr>
            <a:normAutofit/>
          </a:bodyPr>
          <a:lstStyle/>
          <a:p>
            <a:r>
              <a:rPr lang="zh-CN" altLang="zh-CN" sz="2400" b="1" dirty="0" smtClean="0">
                <a:ea typeface="宋体" charset="-122"/>
              </a:rPr>
              <a:t>（三）信息技术标准的实施监督</a:t>
            </a:r>
            <a:endParaRPr lang="zh-CN" altLang="en-US" sz="2400" b="1" dirty="0" smtClean="0">
              <a:ea typeface="宋体" charset="-122"/>
            </a:endParaRPr>
          </a:p>
        </p:txBody>
      </p:sp>
      <p:sp>
        <p:nvSpPr>
          <p:cNvPr id="91138" name="内容占位符 2"/>
          <p:cNvSpPr>
            <a:spLocks noGrp="1"/>
          </p:cNvSpPr>
          <p:nvPr>
            <p:ph idx="1"/>
          </p:nvPr>
        </p:nvSpPr>
        <p:spPr/>
        <p:txBody>
          <a:bodyPr/>
          <a:lstStyle/>
          <a:p>
            <a:r>
              <a:rPr lang="zh-CN" altLang="en-US" smtClean="0">
                <a:ea typeface="宋体" charset="-122"/>
              </a:rPr>
              <a:t>条例：</a:t>
            </a:r>
            <a:r>
              <a:rPr lang="zh-CN" altLang="zh-CN" smtClean="0">
                <a:ea typeface="宋体" charset="-122"/>
              </a:rPr>
              <a:t>在《标准化法》和《中华人民共和国标准化法实施条例》（以下简称《实施条例》）中，对标准的实施监督提出了相关规定。</a:t>
            </a:r>
          </a:p>
          <a:p>
            <a:r>
              <a:rPr lang="zh-CN" altLang="en-US" smtClean="0">
                <a:ea typeface="宋体" charset="-122"/>
              </a:rPr>
              <a:t>必要性：</a:t>
            </a:r>
            <a:r>
              <a:rPr lang="zh-CN" altLang="zh-CN" smtClean="0">
                <a:ea typeface="宋体" charset="-122"/>
              </a:rPr>
              <a:t>它可以督促企业严格执行标准；可以发现企业违反标准的问题，并依法给予罚处，及时纠正违法行为，保护国家和人民的利益；可以检查标准的规定是否科学、合理，反馈标准中存在的问题，及时修订标准，以促进经济技术的发展。</a:t>
            </a:r>
            <a:endParaRPr lang="zh-CN" altLang="en-US" smtClean="0">
              <a:ea typeface="宋体" charset="-122"/>
            </a:endParaRPr>
          </a:p>
        </p:txBody>
      </p:sp>
      <p:sp>
        <p:nvSpPr>
          <p:cNvPr id="9113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58545186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0" y="0"/>
            <a:ext cx="5122862" cy="980728"/>
          </a:xfrm>
        </p:spPr>
        <p:txBody>
          <a:bodyPr>
            <a:normAutofit/>
          </a:bodyPr>
          <a:lstStyle/>
          <a:p>
            <a:r>
              <a:rPr lang="zh-CN" altLang="zh-CN" sz="3200" dirty="0" smtClean="0">
                <a:ea typeface="宋体" charset="-122"/>
              </a:rPr>
              <a:t>第五节</a:t>
            </a:r>
            <a:r>
              <a:rPr lang="en-US" altLang="zh-CN" sz="3200" dirty="0" smtClean="0">
                <a:ea typeface="宋体" charset="-122"/>
              </a:rPr>
              <a:t>  </a:t>
            </a:r>
            <a:r>
              <a:rPr lang="zh-CN" altLang="zh-CN" sz="3200" dirty="0" smtClean="0">
                <a:ea typeface="宋体" charset="-122"/>
              </a:rPr>
              <a:t>违反信息技术标准的法律责任</a:t>
            </a:r>
          </a:p>
        </p:txBody>
      </p:sp>
      <p:sp>
        <p:nvSpPr>
          <p:cNvPr id="92162"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92163" name="Group 4"/>
          <p:cNvGrpSpPr>
            <a:grpSpLocks/>
          </p:cNvGrpSpPr>
          <p:nvPr/>
        </p:nvGrpSpPr>
        <p:grpSpPr bwMode="auto">
          <a:xfrm>
            <a:off x="2057400" y="1916113"/>
            <a:ext cx="5538788" cy="560387"/>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92173"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grpSp>
        <p:nvGrpSpPr>
          <p:cNvPr id="92164" name="Group 9"/>
          <p:cNvGrpSpPr>
            <a:grpSpLocks/>
          </p:cNvGrpSpPr>
          <p:nvPr/>
        </p:nvGrpSpPr>
        <p:grpSpPr bwMode="auto">
          <a:xfrm>
            <a:off x="2057400" y="2705100"/>
            <a:ext cx="5610225" cy="579438"/>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92169"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sp>
        <p:nvSpPr>
          <p:cNvPr id="92165" name="Rectangle 29"/>
          <p:cNvSpPr>
            <a:spLocks noChangeArrowheads="1"/>
          </p:cNvSpPr>
          <p:nvPr/>
        </p:nvSpPr>
        <p:spPr bwMode="gray">
          <a:xfrm>
            <a:off x="2700338" y="1989138"/>
            <a:ext cx="4205287" cy="461962"/>
          </a:xfrm>
          <a:prstGeom prst="rect">
            <a:avLst/>
          </a:prstGeom>
          <a:noFill/>
          <a:ln w="9525">
            <a:noFill/>
            <a:miter lim="800000"/>
            <a:headEnd/>
            <a:tailEnd/>
          </a:ln>
        </p:spPr>
        <p:txBody>
          <a:bodyPr wrap="none">
            <a:spAutoFit/>
          </a:bodyPr>
          <a:lstStyle/>
          <a:p>
            <a:r>
              <a:rPr lang="zh-CN" altLang="zh-CN" sz="2400" b="1">
                <a:latin typeface="Verdana" pitchFamily="34" charset="0"/>
              </a:rPr>
              <a:t>一、违反信息技术标准的行为</a:t>
            </a:r>
            <a:endParaRPr lang="zh-CN" altLang="zh-CN" sz="2400">
              <a:latin typeface="Verdana" pitchFamily="34" charset="0"/>
            </a:endParaRPr>
          </a:p>
        </p:txBody>
      </p:sp>
      <p:sp>
        <p:nvSpPr>
          <p:cNvPr id="92166" name="Rectangle 30"/>
          <p:cNvSpPr>
            <a:spLocks noChangeArrowheads="1"/>
          </p:cNvSpPr>
          <p:nvPr/>
        </p:nvSpPr>
        <p:spPr bwMode="gray">
          <a:xfrm>
            <a:off x="2555875" y="2708275"/>
            <a:ext cx="5133975" cy="461963"/>
          </a:xfrm>
          <a:prstGeom prst="rect">
            <a:avLst/>
          </a:prstGeom>
          <a:noFill/>
          <a:ln w="9525">
            <a:noFill/>
            <a:miter lim="800000"/>
            <a:headEnd/>
            <a:tailEnd/>
          </a:ln>
        </p:spPr>
        <p:txBody>
          <a:bodyPr wrap="none">
            <a:spAutoFit/>
          </a:bodyPr>
          <a:lstStyle/>
          <a:p>
            <a:r>
              <a:rPr lang="zh-CN" altLang="zh-CN" sz="2400" b="1">
                <a:latin typeface="Verdana" pitchFamily="34" charset="0"/>
              </a:rPr>
              <a:t>二、对违反信息技术标准行为的处罚</a:t>
            </a:r>
            <a:endParaRPr lang="zh-CN" altLang="zh-CN" sz="2400">
              <a:latin typeface="Verdana" pitchFamily="34" charset="0"/>
            </a:endParaRPr>
          </a:p>
        </p:txBody>
      </p:sp>
      <p:sp>
        <p:nvSpPr>
          <p:cNvPr id="92167" name="日期占位符 15"/>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108458483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标题 1"/>
          <p:cNvSpPr>
            <a:spLocks noGrp="1"/>
          </p:cNvSpPr>
          <p:nvPr>
            <p:ph type="title"/>
          </p:nvPr>
        </p:nvSpPr>
        <p:spPr>
          <a:xfrm>
            <a:off x="2934" y="260648"/>
            <a:ext cx="5791200" cy="563562"/>
          </a:xfrm>
        </p:spPr>
        <p:txBody>
          <a:bodyPr>
            <a:noAutofit/>
          </a:bodyPr>
          <a:lstStyle/>
          <a:p>
            <a:r>
              <a:rPr lang="zh-CN" altLang="zh-CN" sz="2800" dirty="0" smtClean="0">
                <a:ea typeface="宋体" charset="-122"/>
              </a:rPr>
              <a:t>一、违反信息技术标准的行为</a:t>
            </a:r>
            <a:endParaRPr lang="zh-CN" altLang="en-US" sz="2800" dirty="0" smtClean="0">
              <a:ea typeface="宋体" charset="-122"/>
            </a:endParaRPr>
          </a:p>
        </p:txBody>
      </p:sp>
      <p:sp>
        <p:nvSpPr>
          <p:cNvPr id="93186" name="内容占位符 2"/>
          <p:cNvSpPr>
            <a:spLocks noGrp="1"/>
          </p:cNvSpPr>
          <p:nvPr>
            <p:ph idx="1"/>
          </p:nvPr>
        </p:nvSpPr>
        <p:spPr/>
        <p:txBody>
          <a:bodyPr>
            <a:normAutofit lnSpcReduction="10000"/>
          </a:bodyPr>
          <a:lstStyle/>
          <a:p>
            <a:r>
              <a:rPr lang="zh-CN" altLang="zh-CN" smtClean="0">
                <a:ea typeface="宋体" charset="-122"/>
              </a:rPr>
              <a:t>（</a:t>
            </a:r>
            <a:r>
              <a:rPr lang="en-US" altLang="zh-CN" smtClean="0">
                <a:ea typeface="宋体" charset="-122"/>
              </a:rPr>
              <a:t>1</a:t>
            </a:r>
            <a:r>
              <a:rPr lang="zh-CN" altLang="zh-CN" smtClean="0">
                <a:ea typeface="宋体" charset="-122"/>
              </a:rPr>
              <a:t>）违反《标准化法》和《实施条例》有关规定</a:t>
            </a:r>
            <a:endParaRPr lang="en-US" altLang="zh-CN" smtClean="0">
              <a:ea typeface="宋体" charset="-122"/>
            </a:endParaRPr>
          </a:p>
          <a:p>
            <a:r>
              <a:rPr lang="zh-CN" altLang="zh-CN" smtClean="0">
                <a:ea typeface="宋体" charset="-122"/>
              </a:rPr>
              <a:t>（</a:t>
            </a:r>
            <a:r>
              <a:rPr lang="en-US" altLang="zh-CN" smtClean="0">
                <a:ea typeface="宋体" charset="-122"/>
              </a:rPr>
              <a:t>2</a:t>
            </a:r>
            <a:r>
              <a:rPr lang="zh-CN" altLang="zh-CN" smtClean="0">
                <a:ea typeface="宋体" charset="-122"/>
              </a:rPr>
              <a:t>）生产、销售、进口不符合强制性标准的产品；</a:t>
            </a:r>
            <a:endParaRPr lang="en-US" altLang="zh-CN" smtClean="0">
              <a:ea typeface="宋体" charset="-122"/>
            </a:endParaRPr>
          </a:p>
          <a:p>
            <a:r>
              <a:rPr lang="zh-CN" altLang="zh-CN" smtClean="0">
                <a:ea typeface="宋体" charset="-122"/>
              </a:rPr>
              <a:t>（</a:t>
            </a:r>
            <a:r>
              <a:rPr lang="en-US" altLang="zh-CN" smtClean="0">
                <a:ea typeface="宋体" charset="-122"/>
              </a:rPr>
              <a:t>3</a:t>
            </a:r>
            <a:r>
              <a:rPr lang="zh-CN" altLang="zh-CN" smtClean="0">
                <a:ea typeface="宋体" charset="-122"/>
              </a:rPr>
              <a:t>）已经授予认证证书的产品不符合国家标准或者行业标准而使用认证标志出厂销售；</a:t>
            </a:r>
          </a:p>
          <a:p>
            <a:r>
              <a:rPr lang="zh-CN" altLang="zh-CN" smtClean="0">
                <a:ea typeface="宋体" charset="-122"/>
              </a:rPr>
              <a:t>（</a:t>
            </a:r>
            <a:r>
              <a:rPr lang="en-US" altLang="zh-CN" smtClean="0">
                <a:ea typeface="宋体" charset="-122"/>
              </a:rPr>
              <a:t>4</a:t>
            </a:r>
            <a:r>
              <a:rPr lang="zh-CN" altLang="zh-CN" smtClean="0">
                <a:ea typeface="宋体" charset="-122"/>
              </a:rPr>
              <a:t>）产品未经认证或者认证不合格而擅自使用认证标志出厂销售；</a:t>
            </a:r>
          </a:p>
          <a:p>
            <a:r>
              <a:rPr lang="zh-CN" altLang="zh-CN" smtClean="0">
                <a:ea typeface="宋体" charset="-122"/>
              </a:rPr>
              <a:t>（</a:t>
            </a:r>
            <a:r>
              <a:rPr lang="en-US" altLang="zh-CN" smtClean="0">
                <a:ea typeface="宋体" charset="-122"/>
              </a:rPr>
              <a:t>5</a:t>
            </a:r>
            <a:r>
              <a:rPr lang="zh-CN" altLang="zh-CN" smtClean="0">
                <a:ea typeface="宋体" charset="-122"/>
              </a:rPr>
              <a:t>）标准化工作的监督、检验、管理人员违法失职、徇私舞弊的行为</a:t>
            </a:r>
            <a:endParaRPr lang="zh-CN" altLang="en-US" smtClean="0">
              <a:ea typeface="宋体" charset="-122"/>
            </a:endParaRPr>
          </a:p>
        </p:txBody>
      </p:sp>
      <p:sp>
        <p:nvSpPr>
          <p:cNvPr id="9318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85303047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0" y="198438"/>
            <a:ext cx="6948488" cy="563562"/>
          </a:xfrm>
        </p:spPr>
        <p:txBody>
          <a:bodyPr>
            <a:normAutofit/>
          </a:bodyPr>
          <a:lstStyle/>
          <a:p>
            <a:r>
              <a:rPr lang="zh-CN" altLang="zh-CN" sz="2400" dirty="0" smtClean="0">
                <a:ea typeface="宋体" charset="-122"/>
              </a:rPr>
              <a:t>二、对违反信息技术标准行为的处罚</a:t>
            </a:r>
          </a:p>
        </p:txBody>
      </p:sp>
      <p:grpSp>
        <p:nvGrpSpPr>
          <p:cNvPr id="2" name="Group 3"/>
          <p:cNvGrpSpPr>
            <a:grpSpLocks/>
          </p:cNvGrpSpPr>
          <p:nvPr/>
        </p:nvGrpSpPr>
        <p:grpSpPr bwMode="auto">
          <a:xfrm>
            <a:off x="2195513" y="1557338"/>
            <a:ext cx="6424612" cy="1301750"/>
            <a:chOff x="912" y="1008"/>
            <a:chExt cx="3984" cy="912"/>
          </a:xfrm>
        </p:grpSpPr>
        <p:sp>
          <p:nvSpPr>
            <p:cNvPr id="4198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94227" name="Group 5"/>
            <p:cNvGrpSpPr>
              <a:grpSpLocks/>
            </p:cNvGrpSpPr>
            <p:nvPr/>
          </p:nvGrpSpPr>
          <p:grpSpPr bwMode="auto">
            <a:xfrm>
              <a:off x="984" y="1092"/>
              <a:ext cx="783" cy="746"/>
              <a:chOff x="984" y="1092"/>
              <a:chExt cx="783" cy="746"/>
            </a:xfrm>
          </p:grpSpPr>
          <p:sp>
            <p:nvSpPr>
              <p:cNvPr id="41990" name="AutoShape 6"/>
              <p:cNvSpPr>
                <a:spLocks noChangeArrowheads="1"/>
              </p:cNvSpPr>
              <p:nvPr/>
            </p:nvSpPr>
            <p:spPr bwMode="gray">
              <a:xfrm>
                <a:off x="999" y="1093"/>
                <a:ext cx="769"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1" name="Freeform 7"/>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2" name="Text Box 8"/>
              <p:cNvSpPr txBox="1">
                <a:spLocks noChangeArrowheads="1"/>
              </p:cNvSpPr>
              <p:nvPr/>
            </p:nvSpPr>
            <p:spPr bwMode="gray">
              <a:xfrm>
                <a:off x="984" y="1295"/>
                <a:ext cx="784"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（一）</a:t>
                </a:r>
              </a:p>
            </p:txBody>
          </p:sp>
        </p:grpSp>
        <p:sp>
          <p:nvSpPr>
            <p:cNvPr id="94228" name="Text Box 9"/>
            <p:cNvSpPr txBox="1">
              <a:spLocks noChangeArrowheads="1"/>
            </p:cNvSpPr>
            <p:nvPr/>
          </p:nvSpPr>
          <p:spPr bwMode="gray">
            <a:xfrm>
              <a:off x="1894" y="1311"/>
              <a:ext cx="2928" cy="367"/>
            </a:xfrm>
            <a:prstGeom prst="rect">
              <a:avLst/>
            </a:prstGeom>
            <a:noFill/>
            <a:ln w="9525" algn="ctr">
              <a:noFill/>
              <a:miter lim="800000"/>
              <a:headEnd/>
              <a:tailEnd/>
            </a:ln>
          </p:spPr>
          <p:txBody>
            <a:bodyPr>
              <a:spAutoFit/>
            </a:bodyPr>
            <a:lstStyle/>
            <a:p>
              <a:r>
                <a:rPr lang="zh-CN" altLang="zh-CN" sz="2800" b="1">
                  <a:latin typeface="Verdana" pitchFamily="34" charset="0"/>
                </a:rPr>
                <a:t>行政处罚</a:t>
              </a:r>
              <a:endParaRPr lang="zh-CN" altLang="zh-CN" sz="2800">
                <a:latin typeface="Verdana" pitchFamily="34" charset="0"/>
              </a:endParaRPr>
            </a:p>
          </p:txBody>
        </p:sp>
      </p:grpSp>
      <p:grpSp>
        <p:nvGrpSpPr>
          <p:cNvPr id="4" name="Group 10"/>
          <p:cNvGrpSpPr>
            <a:grpSpLocks/>
          </p:cNvGrpSpPr>
          <p:nvPr/>
        </p:nvGrpSpPr>
        <p:grpSpPr bwMode="auto">
          <a:xfrm>
            <a:off x="2124075" y="3284538"/>
            <a:ext cx="6424613" cy="1303337"/>
            <a:chOff x="912" y="2016"/>
            <a:chExt cx="3984" cy="912"/>
          </a:xfrm>
        </p:grpSpPr>
        <p:sp>
          <p:nvSpPr>
            <p:cNvPr id="4199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94221" name="Group 12"/>
            <p:cNvGrpSpPr>
              <a:grpSpLocks/>
            </p:cNvGrpSpPr>
            <p:nvPr/>
          </p:nvGrpSpPr>
          <p:grpSpPr bwMode="auto">
            <a:xfrm>
              <a:off x="984" y="2100"/>
              <a:ext cx="783" cy="746"/>
              <a:chOff x="984" y="2100"/>
              <a:chExt cx="783" cy="746"/>
            </a:xfrm>
          </p:grpSpPr>
          <p:sp>
            <p:nvSpPr>
              <p:cNvPr id="41997" name="AutoShape 13"/>
              <p:cNvSpPr>
                <a:spLocks noChangeArrowheads="1"/>
              </p:cNvSpPr>
              <p:nvPr/>
            </p:nvSpPr>
            <p:spPr bwMode="gray">
              <a:xfrm>
                <a:off x="999" y="2100"/>
                <a:ext cx="769"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Freeform 14"/>
              <p:cNvSpPr>
                <a:spLocks/>
              </p:cNvSpPr>
              <p:nvPr/>
            </p:nvSpPr>
            <p:spPr bwMode="gray">
              <a:xfrm>
                <a:off x="1047"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9" name="Text Box 15"/>
              <p:cNvSpPr txBox="1">
                <a:spLocks noChangeArrowheads="1"/>
              </p:cNvSpPr>
              <p:nvPr/>
            </p:nvSpPr>
            <p:spPr bwMode="gray">
              <a:xfrm>
                <a:off x="984" y="2304"/>
                <a:ext cx="784"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（二）</a:t>
                </a:r>
              </a:p>
            </p:txBody>
          </p:sp>
        </p:grpSp>
        <p:sp>
          <p:nvSpPr>
            <p:cNvPr id="94222" name="Text Box 16"/>
            <p:cNvSpPr txBox="1">
              <a:spLocks noChangeArrowheads="1"/>
            </p:cNvSpPr>
            <p:nvPr/>
          </p:nvSpPr>
          <p:spPr bwMode="gray">
            <a:xfrm>
              <a:off x="1894" y="2268"/>
              <a:ext cx="2928" cy="366"/>
            </a:xfrm>
            <a:prstGeom prst="rect">
              <a:avLst/>
            </a:prstGeom>
            <a:noFill/>
            <a:ln w="9525" algn="ctr">
              <a:noFill/>
              <a:miter lim="800000"/>
              <a:headEnd/>
              <a:tailEnd/>
            </a:ln>
          </p:spPr>
          <p:txBody>
            <a:bodyPr>
              <a:spAutoFit/>
            </a:bodyPr>
            <a:lstStyle/>
            <a:p>
              <a:r>
                <a:rPr lang="zh-CN" altLang="zh-CN" sz="2800" b="1">
                  <a:latin typeface="Verdana" pitchFamily="34" charset="0"/>
                </a:rPr>
                <a:t>民事处罚</a:t>
              </a:r>
              <a:endParaRPr lang="zh-CN" altLang="zh-CN" sz="2800">
                <a:latin typeface="Verdana" pitchFamily="34" charset="0"/>
              </a:endParaRPr>
            </a:p>
          </p:txBody>
        </p:sp>
      </p:grpSp>
      <p:grpSp>
        <p:nvGrpSpPr>
          <p:cNvPr id="6" name="Group 17"/>
          <p:cNvGrpSpPr>
            <a:grpSpLocks/>
          </p:cNvGrpSpPr>
          <p:nvPr/>
        </p:nvGrpSpPr>
        <p:grpSpPr bwMode="auto">
          <a:xfrm>
            <a:off x="2195513" y="4868863"/>
            <a:ext cx="6351587" cy="1303337"/>
            <a:chOff x="912" y="3036"/>
            <a:chExt cx="3984" cy="912"/>
          </a:xfrm>
        </p:grpSpPr>
        <p:sp>
          <p:nvSpPr>
            <p:cNvPr id="4200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94215" name="Group 19"/>
            <p:cNvGrpSpPr>
              <a:grpSpLocks/>
            </p:cNvGrpSpPr>
            <p:nvPr/>
          </p:nvGrpSpPr>
          <p:grpSpPr bwMode="auto">
            <a:xfrm>
              <a:off x="979" y="3120"/>
              <a:ext cx="792" cy="746"/>
              <a:chOff x="979" y="3120"/>
              <a:chExt cx="792" cy="746"/>
            </a:xfrm>
          </p:grpSpPr>
          <p:sp>
            <p:nvSpPr>
              <p:cNvPr id="42004" name="AutoShape 20"/>
              <p:cNvSpPr>
                <a:spLocks noChangeArrowheads="1"/>
              </p:cNvSpPr>
              <p:nvPr/>
            </p:nvSpPr>
            <p:spPr bwMode="gray">
              <a:xfrm>
                <a:off x="999" y="3120"/>
                <a:ext cx="769"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5" name="Freeform 21"/>
              <p:cNvSpPr>
                <a:spLocks/>
              </p:cNvSpPr>
              <p:nvPr/>
            </p:nvSpPr>
            <p:spPr bwMode="gray">
              <a:xfrm>
                <a:off x="1046"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2006" name="Text Box 22"/>
              <p:cNvSpPr txBox="1">
                <a:spLocks noChangeArrowheads="1"/>
              </p:cNvSpPr>
              <p:nvPr/>
            </p:nvSpPr>
            <p:spPr bwMode="gray">
              <a:xfrm>
                <a:off x="979" y="3324"/>
                <a:ext cx="793"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（三）</a:t>
                </a:r>
              </a:p>
            </p:txBody>
          </p:sp>
        </p:grpSp>
        <p:sp>
          <p:nvSpPr>
            <p:cNvPr id="94216" name="Text Box 23"/>
            <p:cNvSpPr txBox="1">
              <a:spLocks noChangeArrowheads="1"/>
            </p:cNvSpPr>
            <p:nvPr/>
          </p:nvSpPr>
          <p:spPr bwMode="gray">
            <a:xfrm>
              <a:off x="1860" y="3339"/>
              <a:ext cx="2928" cy="366"/>
            </a:xfrm>
            <a:prstGeom prst="rect">
              <a:avLst/>
            </a:prstGeom>
            <a:noFill/>
            <a:ln w="9525" algn="ctr">
              <a:noFill/>
              <a:miter lim="800000"/>
              <a:headEnd/>
              <a:tailEnd/>
            </a:ln>
          </p:spPr>
          <p:txBody>
            <a:bodyPr>
              <a:spAutoFit/>
            </a:bodyPr>
            <a:lstStyle/>
            <a:p>
              <a:r>
                <a:rPr lang="zh-CN" altLang="zh-CN" sz="2800" b="1">
                  <a:latin typeface="Verdana" pitchFamily="34" charset="0"/>
                </a:rPr>
                <a:t>刑事处罚</a:t>
              </a:r>
              <a:endParaRPr lang="zh-CN" altLang="zh-CN" sz="2800">
                <a:latin typeface="Verdana" pitchFamily="34" charset="0"/>
              </a:endParaRPr>
            </a:p>
          </p:txBody>
        </p:sp>
      </p:grpSp>
      <p:sp>
        <p:nvSpPr>
          <p:cNvPr id="94213" name="日期占位符 2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8115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标题 1"/>
          <p:cNvSpPr>
            <a:spLocks noGrp="1"/>
          </p:cNvSpPr>
          <p:nvPr>
            <p:ph type="title"/>
          </p:nvPr>
        </p:nvSpPr>
        <p:spPr>
          <a:xfrm>
            <a:off x="0" y="0"/>
            <a:ext cx="5791200" cy="908719"/>
          </a:xfrm>
        </p:spPr>
        <p:txBody>
          <a:bodyPr>
            <a:normAutofit/>
          </a:bodyPr>
          <a:lstStyle/>
          <a:p>
            <a:r>
              <a:rPr lang="zh-CN" altLang="zh-CN" dirty="0" smtClean="0">
                <a:ea typeface="宋体" charset="-122"/>
              </a:rPr>
              <a:t>本章小结</a:t>
            </a:r>
            <a:endParaRPr lang="zh-CN" altLang="en-US" dirty="0" smtClean="0">
              <a:ea typeface="宋体" charset="-122"/>
            </a:endParaRPr>
          </a:p>
        </p:txBody>
      </p:sp>
      <p:sp>
        <p:nvSpPr>
          <p:cNvPr id="95234" name="内容占位符 2"/>
          <p:cNvSpPr>
            <a:spLocks noGrp="1"/>
          </p:cNvSpPr>
          <p:nvPr>
            <p:ph idx="1"/>
          </p:nvPr>
        </p:nvSpPr>
        <p:spPr/>
        <p:txBody>
          <a:bodyPr>
            <a:normAutofit fontScale="92500" lnSpcReduction="20000"/>
          </a:bodyPr>
          <a:lstStyle/>
          <a:p>
            <a:r>
              <a:rPr lang="zh-CN" altLang="zh-CN" sz="2400" dirty="0" smtClean="0">
                <a:latin typeface="仿宋_GB2312" pitchFamily="49" charset="-122"/>
                <a:ea typeface="仿宋_GB2312" pitchFamily="49" charset="-122"/>
              </a:rPr>
              <a:t>信息技术标准化是指在开发利用信息资源的各种实践活动中，通过制定、修订、管理和实施各种信息技术标准，达到各种所需要的统一局面，以便获得最佳经济和社会效益。从国际信息技术标准化现状来看，许多国际组织和国家都非常关注和重视这项工作。信息技术标准的制定和实施是信息技术标准化的关键环节，标准的制定是实施的基础，标准发布之后，还必须有一套科学的管理方法，促进标准的推广和应用，及时进行复审和修订。信息技术标准是当今世界技术标准争夺最为激烈的领域，也是我国最有希望实现跨越发展的领域。信息产业尚有许多标准的空白，在一些信息技术方面我国已具备与国外一搏的实力</a:t>
            </a:r>
            <a:r>
              <a:rPr lang="zh-CN" altLang="en-US" sz="2400" dirty="0" smtClean="0">
                <a:latin typeface="仿宋_GB2312" pitchFamily="49" charset="-122"/>
                <a:ea typeface="仿宋_GB2312" pitchFamily="49" charset="-122"/>
              </a:rPr>
              <a:t>。</a:t>
            </a:r>
            <a:endParaRPr lang="zh-CN" altLang="zh-CN" sz="2400" dirty="0" smtClean="0">
              <a:latin typeface="仿宋_GB2312" pitchFamily="49" charset="-122"/>
              <a:ea typeface="仿宋_GB2312" pitchFamily="49" charset="-122"/>
            </a:endParaRPr>
          </a:p>
          <a:p>
            <a:endParaRPr lang="zh-CN" altLang="en-US" sz="2400" dirty="0" smtClean="0">
              <a:latin typeface="仿宋_GB2312" pitchFamily="49" charset="-122"/>
              <a:ea typeface="仿宋_GB2312" pitchFamily="49" charset="-122"/>
            </a:endParaRPr>
          </a:p>
        </p:txBody>
      </p:sp>
      <p:sp>
        <p:nvSpPr>
          <p:cNvPr id="9523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211179608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标题 1"/>
          <p:cNvSpPr>
            <a:spLocks noGrp="1"/>
          </p:cNvSpPr>
          <p:nvPr>
            <p:ph type="title"/>
          </p:nvPr>
        </p:nvSpPr>
        <p:spPr/>
        <p:txBody>
          <a:bodyPr/>
          <a:lstStyle/>
          <a:p>
            <a:r>
              <a:rPr lang="zh-CN" altLang="en-US" dirty="0" smtClean="0">
                <a:ea typeface="宋体" charset="-122"/>
              </a:rPr>
              <a:t>思考与练习</a:t>
            </a:r>
          </a:p>
        </p:txBody>
      </p:sp>
      <p:sp>
        <p:nvSpPr>
          <p:cNvPr id="96258" name="内容占位符 2"/>
          <p:cNvSpPr>
            <a:spLocks noGrp="1"/>
          </p:cNvSpPr>
          <p:nvPr>
            <p:ph idx="1"/>
          </p:nvPr>
        </p:nvSpPr>
        <p:spPr/>
        <p:txBody>
          <a:bodyPr/>
          <a:lstStyle/>
          <a:p>
            <a:r>
              <a:rPr lang="en-US" altLang="zh-CN" smtClean="0">
                <a:ea typeface="宋体" charset="-122"/>
              </a:rPr>
              <a:t>1</a:t>
            </a:r>
            <a:r>
              <a:rPr lang="zh-CN" altLang="zh-CN" smtClean="0">
                <a:ea typeface="宋体" charset="-122"/>
              </a:rPr>
              <a:t>．什么是信息技术标准和信息技术标准化？</a:t>
            </a:r>
          </a:p>
          <a:p>
            <a:r>
              <a:rPr lang="en-US" altLang="zh-CN" smtClean="0">
                <a:ea typeface="宋体" charset="-122"/>
              </a:rPr>
              <a:t>2</a:t>
            </a:r>
            <a:r>
              <a:rPr lang="zh-CN" altLang="zh-CN" smtClean="0">
                <a:ea typeface="宋体" charset="-122"/>
              </a:rPr>
              <a:t>．与信息技术标准化相关的国际组织有哪些？</a:t>
            </a:r>
          </a:p>
          <a:p>
            <a:r>
              <a:rPr lang="en-US" altLang="zh-CN" smtClean="0">
                <a:ea typeface="宋体" charset="-122"/>
              </a:rPr>
              <a:t>3</a:t>
            </a:r>
            <a:r>
              <a:rPr lang="zh-CN" altLang="zh-CN" smtClean="0">
                <a:ea typeface="宋体" charset="-122"/>
              </a:rPr>
              <a:t>．信息技术标准化涉及哪些范围？</a:t>
            </a:r>
          </a:p>
          <a:p>
            <a:r>
              <a:rPr lang="en-US" altLang="zh-CN" smtClean="0">
                <a:ea typeface="宋体" charset="-122"/>
              </a:rPr>
              <a:t>4</a:t>
            </a:r>
            <a:r>
              <a:rPr lang="zh-CN" altLang="zh-CN" smtClean="0">
                <a:ea typeface="宋体" charset="-122"/>
              </a:rPr>
              <a:t>．信息技术标准分哪几个等级？</a:t>
            </a:r>
          </a:p>
          <a:p>
            <a:r>
              <a:rPr lang="en-US" altLang="zh-CN" smtClean="0">
                <a:ea typeface="宋体" charset="-122"/>
              </a:rPr>
              <a:t>5</a:t>
            </a:r>
            <a:r>
              <a:rPr lang="zh-CN" altLang="zh-CN" smtClean="0">
                <a:ea typeface="宋体" charset="-122"/>
              </a:rPr>
              <a:t>．对违反信息技术标准的行为应该如何处罚？</a:t>
            </a:r>
          </a:p>
          <a:p>
            <a:endParaRPr lang="zh-CN" altLang="en-US" smtClean="0">
              <a:ea typeface="宋体" charset="-122"/>
            </a:endParaRPr>
          </a:p>
        </p:txBody>
      </p:sp>
      <p:sp>
        <p:nvSpPr>
          <p:cNvPr id="9625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10</a:t>
            </a:r>
            <a:r>
              <a:rPr lang="zh-CN" altLang="en-US"/>
              <a:t>章</a:t>
            </a:r>
          </a:p>
        </p:txBody>
      </p:sp>
    </p:spTree>
    <p:extLst>
      <p:ext uri="{BB962C8B-B14F-4D97-AF65-F5344CB8AC3E}">
        <p14:creationId xmlns:p14="http://schemas.microsoft.com/office/powerpoint/2010/main" val="345324091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11</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第十一章     政府</a:t>
            </a:r>
            <a:r>
              <a:rPr lang="zh-CN" altLang="en-US" dirty="0"/>
              <a:t>信息公开</a:t>
            </a:r>
            <a:r>
              <a:rPr lang="zh-CN" altLang="en-US" dirty="0" smtClean="0"/>
              <a:t>制度</a:t>
            </a:r>
            <a:endParaRPr lang="zh-CN" altLang="en-US" dirty="0"/>
          </a:p>
        </p:txBody>
      </p:sp>
    </p:spTree>
    <p:custDataLst>
      <p:tags r:id="rId1"/>
    </p:custDataLst>
    <p:extLst>
      <p:ext uri="{BB962C8B-B14F-4D97-AF65-F5344CB8AC3E}">
        <p14:creationId xmlns:p14="http://schemas.microsoft.com/office/powerpoint/2010/main" val="274659557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a:xfrm>
            <a:off x="899592" y="1628800"/>
            <a:ext cx="7092950" cy="2376636"/>
          </a:xfrm>
        </p:spPr>
        <p:txBody>
          <a:bodyPr>
            <a:noAutofit/>
          </a:bodyPr>
          <a:lstStyle/>
          <a:p>
            <a:pPr algn="l"/>
            <a:r>
              <a:rPr lang="zh-CN" altLang="zh-CN" b="1" dirty="0" smtClean="0">
                <a:solidFill>
                  <a:schemeClr val="tx1"/>
                </a:solidFill>
                <a:ea typeface="宋体" charset="-122"/>
              </a:rPr>
              <a:t>学习要求</a:t>
            </a:r>
            <a:r>
              <a:rPr lang="zh-CN" altLang="en-US" b="1" dirty="0" smtClean="0">
                <a:solidFill>
                  <a:schemeClr val="tx1"/>
                </a:solidFill>
                <a:ea typeface="宋体" charset="-122"/>
              </a:rPr>
              <a:t>：</a:t>
            </a:r>
            <a:r>
              <a:rPr lang="zh-CN" altLang="zh-CN" dirty="0" smtClean="0">
                <a:solidFill>
                  <a:schemeClr val="tx1"/>
                </a:solidFill>
                <a:ea typeface="宋体" charset="-122"/>
              </a:rPr>
              <a:t>通过本章学习，理解建立健全政府信息公开制度的意义和原则，了解我国政府信息公开立法实践的进程，掌握《政府信息公开条例》的主要内容。</a:t>
            </a:r>
          </a:p>
        </p:txBody>
      </p:sp>
    </p:spTree>
    <p:extLst>
      <p:ext uri="{BB962C8B-B14F-4D97-AF65-F5344CB8AC3E}">
        <p14:creationId xmlns:p14="http://schemas.microsoft.com/office/powerpoint/2010/main" val="2055064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wipe(up)">
                                      <p:cBhvr>
                                        <p:cTn id="7" dur="500"/>
                                        <p:tgtEl>
                                          <p:spTgt spid="2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a:xfrm>
            <a:off x="107504" y="9427"/>
            <a:ext cx="5791200" cy="1039813"/>
          </a:xfrm>
        </p:spPr>
        <p:txBody>
          <a:bodyPr>
            <a:normAutofit/>
          </a:bodyPr>
          <a:lstStyle/>
          <a:p>
            <a:r>
              <a:rPr lang="zh-CN" altLang="zh-CN" dirty="0" smtClean="0">
                <a:ea typeface="宋体" charset="-122"/>
              </a:rPr>
              <a:t>本章导语</a:t>
            </a:r>
            <a:endParaRPr lang="zh-CN" altLang="en-US" dirty="0" smtClean="0">
              <a:ea typeface="宋体" charset="-122"/>
            </a:endParaRPr>
          </a:p>
        </p:txBody>
      </p:sp>
      <p:sp>
        <p:nvSpPr>
          <p:cNvPr id="44034" name="内容占位符 2"/>
          <p:cNvSpPr>
            <a:spLocks noGrp="1"/>
          </p:cNvSpPr>
          <p:nvPr>
            <p:ph idx="1"/>
          </p:nvPr>
        </p:nvSpPr>
        <p:spPr>
          <a:xfrm>
            <a:off x="1676400" y="1143000"/>
            <a:ext cx="7216775" cy="5181600"/>
          </a:xfrm>
        </p:spPr>
        <p:txBody>
          <a:bodyPr/>
          <a:lstStyle/>
          <a:p>
            <a:r>
              <a:rPr lang="zh-CN" altLang="zh-CN" sz="2400" dirty="0" smtClean="0">
                <a:latin typeface="仿宋_GB2312" pitchFamily="49" charset="-122"/>
                <a:ea typeface="仿宋_GB2312" pitchFamily="49" charset="-122"/>
              </a:rPr>
              <a:t>政府信息公开，对政府而言，是一项义务，政府应该依法公开其能够公开的全部信息；对公民而言，是一项权利，公民有自由获取政府相关信息的基本权利。随着信息化时代的发展，政府进行信息公开、保障公众知情权，已经成为一种制度或法规，逐渐被越来越多的国家所接受和采纳。那么，究竟什么是政府信息公开制度？为什么要进行政府信息公开？哪些信息应该公开？哪些信息不应该公开？信息公开又有哪些原则？我国对政府信息公开有哪些规定？这些都是本章要讨论的问题。</a:t>
            </a:r>
          </a:p>
          <a:p>
            <a:endParaRPr lang="zh-CN" altLang="en-US" dirty="0" smtClean="0">
              <a:ea typeface="宋体" charset="-122"/>
            </a:endParaRPr>
          </a:p>
        </p:txBody>
      </p:sp>
      <p:sp>
        <p:nvSpPr>
          <p:cNvPr id="4403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310077693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23850" y="0"/>
            <a:ext cx="6734175" cy="944563"/>
          </a:xfrm>
        </p:spPr>
        <p:txBody>
          <a:bodyPr/>
          <a:lstStyle/>
          <a:p>
            <a:r>
              <a:rPr lang="zh-CN" altLang="en-US" dirty="0" smtClean="0">
                <a:ea typeface="宋体" charset="-122"/>
              </a:rPr>
              <a:t>本章概要</a:t>
            </a:r>
            <a:endParaRPr lang="en-US" altLang="zh-CN" dirty="0" smtClean="0">
              <a:ea typeface="宋体" charset="-122"/>
            </a:endParaRPr>
          </a:p>
        </p:txBody>
      </p:sp>
      <p:sp>
        <p:nvSpPr>
          <p:cNvPr id="45058" name="Line 3"/>
          <p:cNvSpPr>
            <a:spLocks noChangeShapeType="1"/>
          </p:cNvSpPr>
          <p:nvPr/>
        </p:nvSpPr>
        <p:spPr bwMode="gray">
          <a:xfrm flipV="1">
            <a:off x="2362200" y="4797425"/>
            <a:ext cx="5378450" cy="5715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7" name="Rectangle 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45060" name="Text Box 5"/>
          <p:cNvSpPr txBox="1">
            <a:spLocks noChangeArrowheads="1"/>
          </p:cNvSpPr>
          <p:nvPr/>
        </p:nvSpPr>
        <p:spPr bwMode="gray">
          <a:xfrm>
            <a:off x="2133600" y="43211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4</a:t>
            </a:r>
          </a:p>
        </p:txBody>
      </p:sp>
      <p:sp>
        <p:nvSpPr>
          <p:cNvPr id="45061" name="Line 6"/>
          <p:cNvSpPr>
            <a:spLocks noChangeShapeType="1"/>
          </p:cNvSpPr>
          <p:nvPr/>
        </p:nvSpPr>
        <p:spPr bwMode="gray">
          <a:xfrm>
            <a:off x="2362200" y="2339975"/>
            <a:ext cx="5233988" cy="9525"/>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0" name="Rectangle 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45063" name="Text Box 8"/>
          <p:cNvSpPr txBox="1">
            <a:spLocks noChangeArrowheads="1"/>
          </p:cNvSpPr>
          <p:nvPr/>
        </p:nvSpPr>
        <p:spPr bwMode="gray">
          <a:xfrm>
            <a:off x="2916238" y="1773238"/>
            <a:ext cx="3278187" cy="461962"/>
          </a:xfrm>
          <a:prstGeom prst="rect">
            <a:avLst/>
          </a:prstGeom>
          <a:noFill/>
          <a:ln w="9525" algn="ctr">
            <a:noFill/>
            <a:miter lim="800000"/>
            <a:headEnd/>
            <a:tailEnd/>
          </a:ln>
        </p:spPr>
        <p:txBody>
          <a:bodyPr wrap="none">
            <a:spAutoFit/>
          </a:bodyPr>
          <a:lstStyle/>
          <a:p>
            <a:r>
              <a:rPr lang="zh-CN" altLang="zh-CN" sz="2400" b="1">
                <a:latin typeface="仿宋_GB2312" pitchFamily="49" charset="-122"/>
                <a:ea typeface="仿宋_GB2312" pitchFamily="49" charset="-122"/>
              </a:rPr>
              <a:t>政府信息公开制度概述</a:t>
            </a:r>
          </a:p>
        </p:txBody>
      </p:sp>
      <p:sp>
        <p:nvSpPr>
          <p:cNvPr id="45064" name="Text Box 9"/>
          <p:cNvSpPr txBox="1">
            <a:spLocks noChangeArrowheads="1"/>
          </p:cNvSpPr>
          <p:nvPr/>
        </p:nvSpPr>
        <p:spPr bwMode="gray">
          <a:xfrm>
            <a:off x="2133600" y="18065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1</a:t>
            </a:r>
          </a:p>
        </p:txBody>
      </p:sp>
      <p:sp>
        <p:nvSpPr>
          <p:cNvPr id="45065" name="Line 10"/>
          <p:cNvSpPr>
            <a:spLocks noChangeShapeType="1"/>
          </p:cNvSpPr>
          <p:nvPr/>
        </p:nvSpPr>
        <p:spPr bwMode="gray">
          <a:xfrm flipV="1">
            <a:off x="2362200" y="3141663"/>
            <a:ext cx="5305425" cy="36512"/>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4" name="Rectangle 1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45067" name="Text Box 12"/>
          <p:cNvSpPr txBox="1">
            <a:spLocks noChangeArrowheads="1"/>
          </p:cNvSpPr>
          <p:nvPr/>
        </p:nvSpPr>
        <p:spPr bwMode="gray">
          <a:xfrm>
            <a:off x="2133600" y="26447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2</a:t>
            </a:r>
          </a:p>
        </p:txBody>
      </p:sp>
      <p:sp>
        <p:nvSpPr>
          <p:cNvPr id="45068" name="Line 13"/>
          <p:cNvSpPr>
            <a:spLocks noChangeShapeType="1"/>
          </p:cNvSpPr>
          <p:nvPr/>
        </p:nvSpPr>
        <p:spPr bwMode="gray">
          <a:xfrm flipV="1">
            <a:off x="2363788" y="4005263"/>
            <a:ext cx="5303837" cy="9525"/>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7" name="Rectangle 1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45070" name="Text Box 15"/>
          <p:cNvSpPr txBox="1">
            <a:spLocks noChangeArrowheads="1"/>
          </p:cNvSpPr>
          <p:nvPr/>
        </p:nvSpPr>
        <p:spPr bwMode="gray">
          <a:xfrm>
            <a:off x="2133600" y="34829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3</a:t>
            </a:r>
          </a:p>
        </p:txBody>
      </p:sp>
      <p:sp>
        <p:nvSpPr>
          <p:cNvPr id="45071" name="Text Box 19"/>
          <p:cNvSpPr txBox="1">
            <a:spLocks noChangeArrowheads="1"/>
          </p:cNvSpPr>
          <p:nvPr/>
        </p:nvSpPr>
        <p:spPr bwMode="gray">
          <a:xfrm>
            <a:off x="2916238" y="2636838"/>
            <a:ext cx="4824412" cy="461962"/>
          </a:xfrm>
          <a:prstGeom prst="rect">
            <a:avLst/>
          </a:prstGeom>
          <a:noFill/>
          <a:ln w="9525" algn="ctr">
            <a:noFill/>
            <a:miter lim="800000"/>
            <a:headEnd/>
            <a:tailEnd/>
          </a:ln>
        </p:spPr>
        <p:txBody>
          <a:bodyPr wrap="none">
            <a:spAutoFit/>
          </a:bodyPr>
          <a:lstStyle/>
          <a:p>
            <a:r>
              <a:rPr lang="zh-CN" altLang="zh-CN" sz="2400" b="1">
                <a:latin typeface="仿宋_GB2312" pitchFamily="49" charset="-122"/>
                <a:ea typeface="仿宋_GB2312" pitchFamily="49" charset="-122"/>
              </a:rPr>
              <a:t>我国政府信息公开的政策立法实践</a:t>
            </a:r>
          </a:p>
        </p:txBody>
      </p:sp>
      <p:sp>
        <p:nvSpPr>
          <p:cNvPr id="45072" name="Text Box 20"/>
          <p:cNvSpPr txBox="1">
            <a:spLocks noChangeArrowheads="1"/>
          </p:cNvSpPr>
          <p:nvPr/>
        </p:nvSpPr>
        <p:spPr bwMode="gray">
          <a:xfrm>
            <a:off x="2843213" y="3500438"/>
            <a:ext cx="4826000" cy="461962"/>
          </a:xfrm>
          <a:prstGeom prst="rect">
            <a:avLst/>
          </a:prstGeom>
          <a:noFill/>
          <a:ln w="9525" algn="ctr">
            <a:noFill/>
            <a:miter lim="800000"/>
            <a:headEnd/>
            <a:tailEnd/>
          </a:ln>
        </p:spPr>
        <p:txBody>
          <a:bodyPr wrap="none">
            <a:spAutoFit/>
          </a:bodyPr>
          <a:lstStyle/>
          <a:p>
            <a:r>
              <a:rPr lang="zh-CN" altLang="zh-CN" sz="2400" b="1">
                <a:latin typeface="仿宋_GB2312" pitchFamily="49" charset="-122"/>
                <a:ea typeface="仿宋_GB2312" pitchFamily="49" charset="-122"/>
              </a:rPr>
              <a:t>《政府信息公开条例》的主要内容</a:t>
            </a:r>
          </a:p>
        </p:txBody>
      </p:sp>
      <p:sp>
        <p:nvSpPr>
          <p:cNvPr id="45073" name="Text Box 21"/>
          <p:cNvSpPr txBox="1">
            <a:spLocks noChangeArrowheads="1"/>
          </p:cNvSpPr>
          <p:nvPr/>
        </p:nvSpPr>
        <p:spPr bwMode="gray">
          <a:xfrm>
            <a:off x="2916238" y="4292600"/>
            <a:ext cx="5040312" cy="461963"/>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政府信息公开需要协调的几</a:t>
            </a:r>
            <a:r>
              <a:rPr lang="zh-CN" altLang="en-US" sz="2400" b="1">
                <a:latin typeface="仿宋_GB2312" pitchFamily="49" charset="-122"/>
                <a:ea typeface="仿宋_GB2312" pitchFamily="49" charset="-122"/>
              </a:rPr>
              <a:t>个</a:t>
            </a:r>
            <a:r>
              <a:rPr lang="zh-CN" altLang="zh-CN" sz="2400" b="1">
                <a:latin typeface="仿宋_GB2312" pitchFamily="49" charset="-122"/>
                <a:ea typeface="仿宋_GB2312" pitchFamily="49" charset="-122"/>
              </a:rPr>
              <a:t>问题</a:t>
            </a:r>
          </a:p>
        </p:txBody>
      </p:sp>
      <p:sp>
        <p:nvSpPr>
          <p:cNvPr id="45074" name="日期占位符 18"/>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3782974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05</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第五章   著作权法律制度</a:t>
            </a:r>
            <a:endParaRPr lang="en-US" altLang="zh-CN" dirty="0"/>
          </a:p>
        </p:txBody>
      </p:sp>
    </p:spTree>
    <p:custDataLst>
      <p:tags r:id="rId1"/>
    </p:custDataLst>
    <p:extLst>
      <p:ext uri="{BB962C8B-B14F-4D97-AF65-F5344CB8AC3E}">
        <p14:creationId xmlns:p14="http://schemas.microsoft.com/office/powerpoint/2010/main" val="296763353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fontScale="90000"/>
          </a:bodyPr>
          <a:lstStyle/>
          <a:p>
            <a:r>
              <a:rPr lang="zh-CN" altLang="zh-CN" dirty="0" smtClean="0">
                <a:ea typeface="宋体" charset="-122"/>
              </a:rPr>
              <a:t>第一节 政府信息公开制度概述</a:t>
            </a:r>
          </a:p>
        </p:txBody>
      </p:sp>
      <p:sp>
        <p:nvSpPr>
          <p:cNvPr id="46082"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46083" name="Group 4"/>
          <p:cNvGrpSpPr>
            <a:grpSpLocks/>
          </p:cNvGrpSpPr>
          <p:nvPr/>
        </p:nvGrpSpPr>
        <p:grpSpPr bwMode="auto">
          <a:xfrm>
            <a:off x="2057400" y="2019300"/>
            <a:ext cx="5114925" cy="457200"/>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46099"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grpSp>
        <p:nvGrpSpPr>
          <p:cNvPr id="46084" name="Group 9"/>
          <p:cNvGrpSpPr>
            <a:grpSpLocks/>
          </p:cNvGrpSpPr>
          <p:nvPr/>
        </p:nvGrpSpPr>
        <p:grpSpPr bwMode="auto">
          <a:xfrm>
            <a:off x="2057400" y="2705100"/>
            <a:ext cx="5114925" cy="457200"/>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46095"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grpSp>
        <p:nvGrpSpPr>
          <p:cNvPr id="46085" name="Group 19"/>
          <p:cNvGrpSpPr>
            <a:grpSpLocks/>
          </p:cNvGrpSpPr>
          <p:nvPr/>
        </p:nvGrpSpPr>
        <p:grpSpPr bwMode="auto">
          <a:xfrm>
            <a:off x="2051050" y="3500438"/>
            <a:ext cx="5114925" cy="457200"/>
            <a:chOff x="1296" y="2256"/>
            <a:chExt cx="3222" cy="288"/>
          </a:xfrm>
        </p:grpSpPr>
        <p:sp>
          <p:nvSpPr>
            <p:cNvPr id="323604"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46091" name="Group 21"/>
            <p:cNvGrpSpPr>
              <a:grpSpLocks/>
            </p:cNvGrpSpPr>
            <p:nvPr/>
          </p:nvGrpSpPr>
          <p:grpSpPr bwMode="auto">
            <a:xfrm>
              <a:off x="1440" y="2256"/>
              <a:ext cx="3078" cy="288"/>
              <a:chOff x="1536" y="1470"/>
              <a:chExt cx="3078" cy="288"/>
            </a:xfrm>
          </p:grpSpPr>
          <p:sp>
            <p:nvSpPr>
              <p:cNvPr id="323606" name="Line 2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607"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sp>
        <p:nvSpPr>
          <p:cNvPr id="46086" name="Rectangle 29"/>
          <p:cNvSpPr>
            <a:spLocks noChangeArrowheads="1"/>
          </p:cNvSpPr>
          <p:nvPr/>
        </p:nvSpPr>
        <p:spPr bwMode="gray">
          <a:xfrm>
            <a:off x="2771775" y="2060575"/>
            <a:ext cx="2351088" cy="461963"/>
          </a:xfrm>
          <a:prstGeom prst="rect">
            <a:avLst/>
          </a:prstGeom>
          <a:noFill/>
          <a:ln w="9525">
            <a:noFill/>
            <a:miter lim="800000"/>
            <a:headEnd/>
            <a:tailEnd/>
          </a:ln>
        </p:spPr>
        <p:txBody>
          <a:bodyPr wrap="none">
            <a:spAutoFit/>
          </a:bodyPr>
          <a:lstStyle/>
          <a:p>
            <a:r>
              <a:rPr lang="zh-CN" altLang="zh-CN" sz="2400" b="1">
                <a:latin typeface="仿宋_GB2312" pitchFamily="49" charset="-122"/>
                <a:ea typeface="仿宋_GB2312" pitchFamily="49" charset="-122"/>
              </a:rPr>
              <a:t>一、立法的动因</a:t>
            </a:r>
          </a:p>
        </p:txBody>
      </p:sp>
      <p:sp>
        <p:nvSpPr>
          <p:cNvPr id="46087" name="Rectangle 30"/>
          <p:cNvSpPr>
            <a:spLocks noChangeArrowheads="1"/>
          </p:cNvSpPr>
          <p:nvPr/>
        </p:nvSpPr>
        <p:spPr bwMode="gray">
          <a:xfrm>
            <a:off x="2771775" y="2781300"/>
            <a:ext cx="2351088" cy="461963"/>
          </a:xfrm>
          <a:prstGeom prst="rect">
            <a:avLst/>
          </a:prstGeom>
          <a:noFill/>
          <a:ln w="9525">
            <a:noFill/>
            <a:miter lim="800000"/>
            <a:headEnd/>
            <a:tailEnd/>
          </a:ln>
        </p:spPr>
        <p:txBody>
          <a:bodyPr wrap="none">
            <a:spAutoFit/>
          </a:bodyPr>
          <a:lstStyle/>
          <a:p>
            <a:r>
              <a:rPr lang="zh-CN" altLang="zh-CN" sz="2400" b="1">
                <a:latin typeface="仿宋_GB2312" pitchFamily="49" charset="-122"/>
                <a:ea typeface="仿宋_GB2312" pitchFamily="49" charset="-122"/>
              </a:rPr>
              <a:t>二、立法的原则</a:t>
            </a:r>
          </a:p>
        </p:txBody>
      </p:sp>
      <p:sp>
        <p:nvSpPr>
          <p:cNvPr id="46088" name="Rectangle 32"/>
          <p:cNvSpPr>
            <a:spLocks noChangeArrowheads="1"/>
          </p:cNvSpPr>
          <p:nvPr/>
        </p:nvSpPr>
        <p:spPr bwMode="gray">
          <a:xfrm>
            <a:off x="2771775" y="3573463"/>
            <a:ext cx="2041525" cy="461962"/>
          </a:xfrm>
          <a:prstGeom prst="rect">
            <a:avLst/>
          </a:prstGeom>
          <a:noFill/>
          <a:ln w="9525">
            <a:noFill/>
            <a:miter lim="800000"/>
            <a:headEnd/>
            <a:tailEnd/>
          </a:ln>
        </p:spPr>
        <p:txBody>
          <a:bodyPr wrap="none">
            <a:spAutoFit/>
          </a:bodyPr>
          <a:lstStyle/>
          <a:p>
            <a:r>
              <a:rPr lang="zh-CN" altLang="zh-CN" sz="2400" b="1">
                <a:latin typeface="仿宋_GB2312" pitchFamily="49" charset="-122"/>
                <a:ea typeface="仿宋_GB2312" pitchFamily="49" charset="-122"/>
              </a:rPr>
              <a:t>三、立法模式</a:t>
            </a:r>
          </a:p>
        </p:txBody>
      </p:sp>
      <p:sp>
        <p:nvSpPr>
          <p:cNvPr id="46089" name="日期占位符 21"/>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54422087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zh-CN" altLang="en-US" dirty="0" smtClean="0">
                <a:ea typeface="宋体" charset="-122"/>
              </a:rPr>
              <a:t>一、立法的动因</a:t>
            </a:r>
            <a:endParaRPr lang="zh-CN" altLang="zh-CN" dirty="0" smtClean="0">
              <a:ea typeface="宋体" charset="-122"/>
            </a:endParaRPr>
          </a:p>
        </p:txBody>
      </p:sp>
      <p:sp>
        <p:nvSpPr>
          <p:cNvPr id="47106" name="AutoShape 3"/>
          <p:cNvSpPr>
            <a:spLocks noChangeArrowheads="1"/>
          </p:cNvSpPr>
          <p:nvPr/>
        </p:nvSpPr>
        <p:spPr bwMode="gray">
          <a:xfrm>
            <a:off x="5435600" y="2060575"/>
            <a:ext cx="2844800" cy="3806825"/>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a:latin typeface="Verdana" pitchFamily="34" charset="0"/>
            </a:endParaRPr>
          </a:p>
        </p:txBody>
      </p:sp>
      <p:grpSp>
        <p:nvGrpSpPr>
          <p:cNvPr id="47107" name="Group 5"/>
          <p:cNvGrpSpPr>
            <a:grpSpLocks/>
          </p:cNvGrpSpPr>
          <p:nvPr/>
        </p:nvGrpSpPr>
        <p:grpSpPr bwMode="auto">
          <a:xfrm>
            <a:off x="827088" y="1341438"/>
            <a:ext cx="2857500" cy="466725"/>
            <a:chOff x="752" y="1413"/>
            <a:chExt cx="1321" cy="294"/>
          </a:xfrm>
        </p:grpSpPr>
        <p:sp>
          <p:nvSpPr>
            <p:cNvPr id="8198" name="AutoShape 6"/>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8199"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8200"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grpSp>
        <p:nvGrpSpPr>
          <p:cNvPr id="47108" name="Group 9"/>
          <p:cNvGrpSpPr>
            <a:grpSpLocks/>
          </p:cNvGrpSpPr>
          <p:nvPr/>
        </p:nvGrpSpPr>
        <p:grpSpPr bwMode="auto">
          <a:xfrm>
            <a:off x="5364163" y="1341438"/>
            <a:ext cx="2857500" cy="466725"/>
            <a:chOff x="3623" y="1413"/>
            <a:chExt cx="1321" cy="294"/>
          </a:xfrm>
        </p:grpSpPr>
        <p:sp>
          <p:nvSpPr>
            <p:cNvPr id="8202"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8203"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8204"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7109" name="AutoShape 13"/>
          <p:cNvSpPr>
            <a:spLocks noChangeArrowheads="1"/>
          </p:cNvSpPr>
          <p:nvPr/>
        </p:nvSpPr>
        <p:spPr bwMode="gray">
          <a:xfrm>
            <a:off x="827088" y="2060575"/>
            <a:ext cx="2860675" cy="3767138"/>
          </a:xfrm>
          <a:prstGeom prst="roundRect">
            <a:avLst>
              <a:gd name="adj" fmla="val 8014"/>
            </a:avLst>
          </a:prstGeom>
          <a:solidFill>
            <a:srgbClr val="F8F8F8"/>
          </a:solidFill>
          <a:ln w="9525">
            <a:solidFill>
              <a:schemeClr val="accent2"/>
            </a:solidFill>
            <a:round/>
            <a:headEnd/>
            <a:tailEnd/>
          </a:ln>
        </p:spPr>
        <p:txBody>
          <a:bodyPr wrap="none" anchor="ctr"/>
          <a:lstStyle/>
          <a:p>
            <a:endParaRPr lang="zh-CN" altLang="en-US">
              <a:latin typeface="Verdana" pitchFamily="34" charset="0"/>
            </a:endParaRPr>
          </a:p>
        </p:txBody>
      </p:sp>
      <p:sp>
        <p:nvSpPr>
          <p:cNvPr id="47110" name="Text Box 18"/>
          <p:cNvSpPr txBox="1">
            <a:spLocks noChangeArrowheads="1"/>
          </p:cNvSpPr>
          <p:nvPr/>
        </p:nvSpPr>
        <p:spPr bwMode="black">
          <a:xfrm>
            <a:off x="1116013" y="1341438"/>
            <a:ext cx="2238375" cy="522287"/>
          </a:xfrm>
          <a:prstGeom prst="rect">
            <a:avLst/>
          </a:prstGeom>
          <a:noFill/>
          <a:ln w="9525" algn="ctr">
            <a:noFill/>
            <a:miter lim="800000"/>
            <a:headEnd/>
            <a:tailEnd/>
          </a:ln>
        </p:spPr>
        <p:txBody>
          <a:bodyPr>
            <a:spAutoFit/>
          </a:bodyPr>
          <a:lstStyle/>
          <a:p>
            <a:pPr algn="ctr">
              <a:spcBef>
                <a:spcPct val="50000"/>
              </a:spcBef>
            </a:pPr>
            <a:r>
              <a:rPr lang="zh-CN" altLang="en-US" sz="2800" b="1">
                <a:latin typeface="仿宋_GB2312" pitchFamily="49" charset="-122"/>
                <a:ea typeface="仿宋_GB2312" pitchFamily="49" charset="-122"/>
                <a:cs typeface="Arial" charset="0"/>
              </a:rPr>
              <a:t>政治因素</a:t>
            </a:r>
            <a:endParaRPr lang="en-US" altLang="zh-CN" sz="2800" b="1">
              <a:latin typeface="仿宋_GB2312" pitchFamily="49" charset="-122"/>
              <a:ea typeface="仿宋_GB2312" pitchFamily="49" charset="-122"/>
              <a:cs typeface="Arial" charset="0"/>
            </a:endParaRPr>
          </a:p>
        </p:txBody>
      </p:sp>
      <p:sp>
        <p:nvSpPr>
          <p:cNvPr id="47111" name="Text Box 18"/>
          <p:cNvSpPr txBox="1">
            <a:spLocks noChangeArrowheads="1"/>
          </p:cNvSpPr>
          <p:nvPr/>
        </p:nvSpPr>
        <p:spPr bwMode="white">
          <a:xfrm>
            <a:off x="5651500" y="1341438"/>
            <a:ext cx="2238375" cy="522287"/>
          </a:xfrm>
          <a:prstGeom prst="rect">
            <a:avLst/>
          </a:prstGeom>
          <a:noFill/>
          <a:ln w="9525" algn="ctr">
            <a:noFill/>
            <a:miter lim="800000"/>
            <a:headEnd/>
            <a:tailEnd/>
          </a:ln>
        </p:spPr>
        <p:txBody>
          <a:bodyPr>
            <a:spAutoFit/>
          </a:bodyPr>
          <a:lstStyle/>
          <a:p>
            <a:pPr algn="ctr">
              <a:spcBef>
                <a:spcPct val="50000"/>
              </a:spcBef>
            </a:pPr>
            <a:r>
              <a:rPr lang="zh-CN" altLang="en-US" sz="2800" b="1">
                <a:latin typeface="仿宋_GB2312" pitchFamily="49" charset="-122"/>
                <a:ea typeface="仿宋_GB2312" pitchFamily="49" charset="-122"/>
                <a:cs typeface="Arial" charset="0"/>
              </a:rPr>
              <a:t>经济因素</a:t>
            </a:r>
            <a:endParaRPr lang="en-US" altLang="zh-CN" sz="2800" b="1">
              <a:latin typeface="仿宋_GB2312" pitchFamily="49" charset="-122"/>
              <a:ea typeface="仿宋_GB2312" pitchFamily="49" charset="-122"/>
              <a:cs typeface="Arial" charset="0"/>
            </a:endParaRPr>
          </a:p>
        </p:txBody>
      </p:sp>
      <p:sp>
        <p:nvSpPr>
          <p:cNvPr id="8208" name="AutoShape 16"/>
          <p:cNvSpPr>
            <a:spLocks noChangeArrowheads="1"/>
          </p:cNvSpPr>
          <p:nvPr/>
        </p:nvSpPr>
        <p:spPr bwMode="blackGray">
          <a:xfrm rot="-10793605" flipH="1" flipV="1">
            <a:off x="3779838" y="2998788"/>
            <a:ext cx="1446212" cy="755650"/>
          </a:xfrm>
          <a:prstGeom prst="rightArrow">
            <a:avLst>
              <a:gd name="adj1" fmla="val 46509"/>
              <a:gd name="adj2" fmla="val 42052"/>
            </a:avLst>
          </a:prstGeom>
          <a:gradFill rotWithShape="1">
            <a:gsLst>
              <a:gs pos="0">
                <a:schemeClr val="accent2">
                  <a:gamma/>
                  <a:tint val="0"/>
                  <a:invGamma/>
                  <a:alpha val="0"/>
                </a:schemeClr>
              </a:gs>
              <a:gs pos="100000">
                <a:schemeClr val="accent2"/>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7113" name="Group 24"/>
          <p:cNvGrpSpPr>
            <a:grpSpLocks/>
          </p:cNvGrpSpPr>
          <p:nvPr/>
        </p:nvGrpSpPr>
        <p:grpSpPr bwMode="auto">
          <a:xfrm>
            <a:off x="5580063" y="2205038"/>
            <a:ext cx="168275" cy="168275"/>
            <a:chOff x="2928" y="2208"/>
            <a:chExt cx="262" cy="262"/>
          </a:xfrm>
        </p:grpSpPr>
        <p:sp>
          <p:nvSpPr>
            <p:cNvPr id="8217" name="Oval 25"/>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8218" name="Oval 26"/>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8226" name="AutoShape 34"/>
          <p:cNvSpPr>
            <a:spLocks noChangeArrowheads="1"/>
          </p:cNvSpPr>
          <p:nvPr/>
        </p:nvSpPr>
        <p:spPr bwMode="blackGray">
          <a:xfrm rot="10793605" flipV="1">
            <a:off x="3779838" y="4006850"/>
            <a:ext cx="1447800" cy="755650"/>
          </a:xfrm>
          <a:prstGeom prst="rightArrow">
            <a:avLst>
              <a:gd name="adj1" fmla="val 46509"/>
              <a:gd name="adj2" fmla="val 42098"/>
            </a:avLst>
          </a:prstGeom>
          <a:gradFill rotWithShape="1">
            <a:gsLst>
              <a:gs pos="0">
                <a:schemeClr val="accent1">
                  <a:gamma/>
                  <a:tint val="0"/>
                  <a:invGamma/>
                  <a:alpha val="0"/>
                </a:schemeClr>
              </a:gs>
              <a:gs pos="100000">
                <a:schemeClr val="accent1"/>
              </a:gs>
            </a:gsLst>
            <a:lin ang="0" scaled="1"/>
          </a:gradFill>
          <a:ln w="9525" algn="ctr">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2" name="Group 24"/>
          <p:cNvGrpSpPr>
            <a:grpSpLocks/>
          </p:cNvGrpSpPr>
          <p:nvPr/>
        </p:nvGrpSpPr>
        <p:grpSpPr bwMode="auto">
          <a:xfrm>
            <a:off x="971600" y="2204864"/>
            <a:ext cx="168275" cy="168275"/>
            <a:chOff x="2928" y="2208"/>
            <a:chExt cx="262" cy="262"/>
          </a:xfrm>
          <a:solidFill>
            <a:schemeClr val="accent2">
              <a:lumMod val="75000"/>
            </a:schemeClr>
          </a:solidFill>
        </p:grpSpPr>
        <p:sp>
          <p:nvSpPr>
            <p:cNvPr id="43" name="Oval 25"/>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44" name="Oval 26"/>
            <p:cNvSpPr>
              <a:spLocks noChangeArrowheads="1"/>
            </p:cNvSpPr>
            <p:nvPr/>
          </p:nvSpPr>
          <p:spPr bwMode="gray">
            <a:xfrm>
              <a:off x="2948" y="2230"/>
              <a:ext cx="220" cy="218"/>
            </a:xfrm>
            <a:prstGeom prst="ellipse">
              <a:avLst/>
            </a:prstGeom>
            <a:grpFill/>
            <a:ln w="12700">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7116" name="TextBox 24"/>
          <p:cNvSpPr txBox="1">
            <a:spLocks noChangeArrowheads="1"/>
          </p:cNvSpPr>
          <p:nvPr/>
        </p:nvSpPr>
        <p:spPr bwMode="auto">
          <a:xfrm>
            <a:off x="1187450" y="2060575"/>
            <a:ext cx="2376488" cy="3416300"/>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充分发挥信息的最大效益，加速社会民主法制建设的进程，调动并强化广大公民参政议政意识，加强公众对政府行政行为的监督与支持</a:t>
            </a:r>
            <a:endParaRPr lang="zh-CN" altLang="en-US" sz="2400" b="1">
              <a:latin typeface="仿宋_GB2312" pitchFamily="49" charset="-122"/>
              <a:ea typeface="仿宋_GB2312" pitchFamily="49" charset="-122"/>
            </a:endParaRPr>
          </a:p>
        </p:txBody>
      </p:sp>
      <p:sp>
        <p:nvSpPr>
          <p:cNvPr id="47117" name="TextBox 25"/>
          <p:cNvSpPr txBox="1">
            <a:spLocks noChangeArrowheads="1"/>
          </p:cNvSpPr>
          <p:nvPr/>
        </p:nvSpPr>
        <p:spPr bwMode="auto">
          <a:xfrm>
            <a:off x="5795963" y="2060575"/>
            <a:ext cx="2520950" cy="3786188"/>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各国开展的经济贸易往来越来越需要有统一的游戏规则，打破各国设立的贸易壁垒。信息公开和信息自由成世贸规则的基本要求和各国政府规制改革的主导方向</a:t>
            </a:r>
            <a:endParaRPr lang="zh-CN" altLang="en-US" sz="2400" b="1">
              <a:latin typeface="仿宋_GB2312" pitchFamily="49" charset="-122"/>
              <a:ea typeface="仿宋_GB2312" pitchFamily="49" charset="-122"/>
            </a:endParaRPr>
          </a:p>
        </p:txBody>
      </p:sp>
      <p:sp>
        <p:nvSpPr>
          <p:cNvPr id="47118" name="日期占位符 26"/>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606682711"/>
      </p:ext>
    </p:extLst>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zh-CN" altLang="zh-CN" smtClean="0">
                <a:ea typeface="宋体" charset="-122"/>
              </a:rPr>
              <a:t>二、立法的原则</a:t>
            </a:r>
          </a:p>
        </p:txBody>
      </p:sp>
      <p:grpSp>
        <p:nvGrpSpPr>
          <p:cNvPr id="2" name="Group 3"/>
          <p:cNvGrpSpPr>
            <a:grpSpLocks/>
          </p:cNvGrpSpPr>
          <p:nvPr/>
        </p:nvGrpSpPr>
        <p:grpSpPr bwMode="auto">
          <a:xfrm>
            <a:off x="1676400" y="1524000"/>
            <a:ext cx="5867400" cy="1301750"/>
            <a:chOff x="912" y="1008"/>
            <a:chExt cx="3984" cy="912"/>
          </a:xfrm>
        </p:grpSpPr>
        <p:sp>
          <p:nvSpPr>
            <p:cNvPr id="3686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9171" name="Group 5"/>
            <p:cNvGrpSpPr>
              <a:grpSpLocks/>
            </p:cNvGrpSpPr>
            <p:nvPr/>
          </p:nvGrpSpPr>
          <p:grpSpPr bwMode="auto">
            <a:xfrm>
              <a:off x="947" y="1092"/>
              <a:ext cx="857" cy="746"/>
              <a:chOff x="947" y="1092"/>
              <a:chExt cx="857" cy="746"/>
            </a:xfrm>
          </p:grpSpPr>
          <p:sp>
            <p:nvSpPr>
              <p:cNvPr id="36870" name="AutoShape 6"/>
              <p:cNvSpPr>
                <a:spLocks noChangeArrowheads="1"/>
              </p:cNvSpPr>
              <p:nvPr/>
            </p:nvSpPr>
            <p:spPr bwMode="gray">
              <a:xfrm>
                <a:off x="998" y="1093"/>
                <a:ext cx="770"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36871" name="Freeform 7"/>
              <p:cNvSpPr>
                <a:spLocks/>
              </p:cNvSpPr>
              <p:nvPr/>
            </p:nvSpPr>
            <p:spPr bwMode="gray">
              <a:xfrm>
                <a:off x="1047" y="1140"/>
                <a:ext cx="384"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36872" name="Text Box 8"/>
              <p:cNvSpPr txBox="1">
                <a:spLocks noChangeArrowheads="1"/>
              </p:cNvSpPr>
              <p:nvPr/>
            </p:nvSpPr>
            <p:spPr bwMode="gray">
              <a:xfrm>
                <a:off x="946" y="1295"/>
                <a:ext cx="858"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（一）</a:t>
                </a:r>
              </a:p>
            </p:txBody>
          </p:sp>
        </p:grpSp>
        <p:sp>
          <p:nvSpPr>
            <p:cNvPr id="49172" name="Text Box 9"/>
            <p:cNvSpPr txBox="1">
              <a:spLocks noChangeArrowheads="1"/>
            </p:cNvSpPr>
            <p:nvPr/>
          </p:nvSpPr>
          <p:spPr bwMode="gray">
            <a:xfrm>
              <a:off x="1872" y="1149"/>
              <a:ext cx="2928" cy="668"/>
            </a:xfrm>
            <a:prstGeom prst="rect">
              <a:avLst/>
            </a:prstGeom>
            <a:noFill/>
            <a:ln w="9525" algn="ctr">
              <a:noFill/>
              <a:miter lim="800000"/>
              <a:headEnd/>
              <a:tailEnd/>
            </a:ln>
          </p:spPr>
          <p:txBody>
            <a:bodyPr>
              <a:spAutoFit/>
            </a:bodyPr>
            <a:lstStyle/>
            <a:p>
              <a:r>
                <a:rPr lang="zh-CN" altLang="zh-CN" sz="2800" b="1">
                  <a:latin typeface="Verdana" pitchFamily="34" charset="0"/>
                  <a:hlinkClick r:id="rId2" action="ppaction://hlinksldjump"/>
                </a:rPr>
                <a:t>政府义务为主，政府权利为辅</a:t>
              </a:r>
              <a:endParaRPr lang="zh-CN" altLang="zh-CN" sz="2800">
                <a:latin typeface="Verdana" pitchFamily="34" charset="0"/>
              </a:endParaRPr>
            </a:p>
          </p:txBody>
        </p:sp>
      </p:grpSp>
      <p:grpSp>
        <p:nvGrpSpPr>
          <p:cNvPr id="4" name="Group 10"/>
          <p:cNvGrpSpPr>
            <a:grpSpLocks/>
          </p:cNvGrpSpPr>
          <p:nvPr/>
        </p:nvGrpSpPr>
        <p:grpSpPr bwMode="auto">
          <a:xfrm>
            <a:off x="1676400" y="3054350"/>
            <a:ext cx="5867400" cy="1301750"/>
            <a:chOff x="912" y="2016"/>
            <a:chExt cx="3984" cy="912"/>
          </a:xfrm>
        </p:grpSpPr>
        <p:sp>
          <p:nvSpPr>
            <p:cNvPr id="3687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9165" name="Group 12"/>
            <p:cNvGrpSpPr>
              <a:grpSpLocks/>
            </p:cNvGrpSpPr>
            <p:nvPr/>
          </p:nvGrpSpPr>
          <p:grpSpPr bwMode="auto">
            <a:xfrm>
              <a:off x="947" y="2100"/>
              <a:ext cx="857" cy="746"/>
              <a:chOff x="947" y="2100"/>
              <a:chExt cx="857" cy="746"/>
            </a:xfrm>
          </p:grpSpPr>
          <p:sp>
            <p:nvSpPr>
              <p:cNvPr id="36877" name="AutoShape 13"/>
              <p:cNvSpPr>
                <a:spLocks noChangeArrowheads="1"/>
              </p:cNvSpPr>
              <p:nvPr/>
            </p:nvSpPr>
            <p:spPr bwMode="gray">
              <a:xfrm>
                <a:off x="998" y="2101"/>
                <a:ext cx="770"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36878" name="Freeform 14"/>
              <p:cNvSpPr>
                <a:spLocks/>
              </p:cNvSpPr>
              <p:nvPr/>
            </p:nvSpPr>
            <p:spPr bwMode="gray">
              <a:xfrm>
                <a:off x="1047" y="2148"/>
                <a:ext cx="384"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36879" name="Text Box 15"/>
              <p:cNvSpPr txBox="1">
                <a:spLocks noChangeArrowheads="1"/>
              </p:cNvSpPr>
              <p:nvPr/>
            </p:nvSpPr>
            <p:spPr bwMode="gray">
              <a:xfrm>
                <a:off x="946" y="2304"/>
                <a:ext cx="858"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（二）</a:t>
                </a:r>
              </a:p>
            </p:txBody>
          </p:sp>
        </p:grpSp>
        <p:sp>
          <p:nvSpPr>
            <p:cNvPr id="49166" name="Text Box 16"/>
            <p:cNvSpPr txBox="1">
              <a:spLocks noChangeArrowheads="1"/>
            </p:cNvSpPr>
            <p:nvPr/>
          </p:nvSpPr>
          <p:spPr bwMode="gray">
            <a:xfrm>
              <a:off x="1872" y="2141"/>
              <a:ext cx="2928" cy="668"/>
            </a:xfrm>
            <a:prstGeom prst="rect">
              <a:avLst/>
            </a:prstGeom>
            <a:noFill/>
            <a:ln w="9525" algn="ctr">
              <a:noFill/>
              <a:miter lim="800000"/>
              <a:headEnd/>
              <a:tailEnd/>
            </a:ln>
          </p:spPr>
          <p:txBody>
            <a:bodyPr>
              <a:spAutoFit/>
            </a:bodyPr>
            <a:lstStyle/>
            <a:p>
              <a:r>
                <a:rPr lang="zh-CN" altLang="zh-CN" sz="2800" b="1">
                  <a:latin typeface="Verdana" pitchFamily="34" charset="0"/>
                  <a:hlinkClick r:id="rId3" action="ppaction://hlinksldjump"/>
                </a:rPr>
                <a:t>公众权利为主，公众义务为辅</a:t>
              </a:r>
              <a:endParaRPr lang="zh-CN" altLang="zh-CN" sz="2800">
                <a:latin typeface="Verdana" pitchFamily="34" charset="0"/>
              </a:endParaRPr>
            </a:p>
          </p:txBody>
        </p:sp>
      </p:grpSp>
      <p:grpSp>
        <p:nvGrpSpPr>
          <p:cNvPr id="6" name="Group 17"/>
          <p:cNvGrpSpPr>
            <a:grpSpLocks/>
          </p:cNvGrpSpPr>
          <p:nvPr/>
        </p:nvGrpSpPr>
        <p:grpSpPr bwMode="auto">
          <a:xfrm>
            <a:off x="1676400" y="4594225"/>
            <a:ext cx="5867400" cy="1301750"/>
            <a:chOff x="912" y="3036"/>
            <a:chExt cx="3984" cy="912"/>
          </a:xfrm>
        </p:grpSpPr>
        <p:sp>
          <p:nvSpPr>
            <p:cNvPr id="3688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49159" name="Group 19"/>
            <p:cNvGrpSpPr>
              <a:grpSpLocks/>
            </p:cNvGrpSpPr>
            <p:nvPr/>
          </p:nvGrpSpPr>
          <p:grpSpPr bwMode="auto">
            <a:xfrm>
              <a:off x="947" y="3120"/>
              <a:ext cx="857" cy="746"/>
              <a:chOff x="947" y="3120"/>
              <a:chExt cx="857" cy="746"/>
            </a:xfrm>
          </p:grpSpPr>
          <p:sp>
            <p:nvSpPr>
              <p:cNvPr id="36884" name="AutoShape 20"/>
              <p:cNvSpPr>
                <a:spLocks noChangeArrowheads="1"/>
              </p:cNvSpPr>
              <p:nvPr/>
            </p:nvSpPr>
            <p:spPr bwMode="gray">
              <a:xfrm>
                <a:off x="998" y="3121"/>
                <a:ext cx="770"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36885" name="Freeform 21"/>
              <p:cNvSpPr>
                <a:spLocks/>
              </p:cNvSpPr>
              <p:nvPr/>
            </p:nvSpPr>
            <p:spPr bwMode="gray">
              <a:xfrm>
                <a:off x="1047" y="3168"/>
                <a:ext cx="384"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36886" name="Text Box 22"/>
              <p:cNvSpPr txBox="1">
                <a:spLocks noChangeArrowheads="1"/>
              </p:cNvSpPr>
              <p:nvPr/>
            </p:nvSpPr>
            <p:spPr bwMode="gray">
              <a:xfrm>
                <a:off x="946" y="3324"/>
                <a:ext cx="858"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（三）</a:t>
                </a:r>
              </a:p>
            </p:txBody>
          </p:sp>
        </p:grpSp>
        <p:sp>
          <p:nvSpPr>
            <p:cNvPr id="49160" name="Text Box 23"/>
            <p:cNvSpPr txBox="1">
              <a:spLocks noChangeArrowheads="1"/>
            </p:cNvSpPr>
            <p:nvPr/>
          </p:nvSpPr>
          <p:spPr bwMode="gray">
            <a:xfrm>
              <a:off x="1872" y="3161"/>
              <a:ext cx="2928" cy="668"/>
            </a:xfrm>
            <a:prstGeom prst="rect">
              <a:avLst/>
            </a:prstGeom>
            <a:noFill/>
            <a:ln w="9525" algn="ctr">
              <a:noFill/>
              <a:miter lim="800000"/>
              <a:headEnd/>
              <a:tailEnd/>
            </a:ln>
          </p:spPr>
          <p:txBody>
            <a:bodyPr>
              <a:spAutoFit/>
            </a:bodyPr>
            <a:lstStyle/>
            <a:p>
              <a:r>
                <a:rPr lang="zh-CN" altLang="zh-CN" sz="2800" b="1">
                  <a:latin typeface="Verdana" pitchFamily="34" charset="0"/>
                  <a:hlinkClick r:id="rId4" action="ppaction://hlinksldjump"/>
                </a:rPr>
                <a:t>信息公开为主，信息保密为辅</a:t>
              </a:r>
              <a:endParaRPr lang="zh-CN" altLang="zh-CN" sz="2800">
                <a:latin typeface="Verdana" pitchFamily="34" charset="0"/>
              </a:endParaRPr>
            </a:p>
          </p:txBody>
        </p:sp>
      </p:grpSp>
      <p:sp>
        <p:nvSpPr>
          <p:cNvPr id="49157" name="日期占位符 2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8079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 y="0"/>
            <a:ext cx="5076056" cy="980727"/>
          </a:xfrm>
        </p:spPr>
        <p:txBody>
          <a:bodyPr>
            <a:normAutofit fontScale="90000"/>
          </a:bodyPr>
          <a:lstStyle/>
          <a:p>
            <a:r>
              <a:rPr lang="zh-CN" altLang="zh-CN" dirty="0" smtClean="0">
                <a:ea typeface="宋体" charset="-122"/>
              </a:rPr>
              <a:t>（一）政府义务为主，政府权利为辅</a:t>
            </a:r>
          </a:p>
        </p:txBody>
      </p:sp>
      <p:grpSp>
        <p:nvGrpSpPr>
          <p:cNvPr id="50178" name="组合 22"/>
          <p:cNvGrpSpPr>
            <a:grpSpLocks/>
          </p:cNvGrpSpPr>
          <p:nvPr/>
        </p:nvGrpSpPr>
        <p:grpSpPr bwMode="auto">
          <a:xfrm>
            <a:off x="827088" y="1412875"/>
            <a:ext cx="2409825" cy="4649788"/>
            <a:chOff x="649288" y="3228206"/>
            <a:chExt cx="2587625" cy="2817483"/>
          </a:xfrm>
        </p:grpSpPr>
        <p:sp>
          <p:nvSpPr>
            <p:cNvPr id="34" name="AutoShape 13"/>
            <p:cNvSpPr>
              <a:spLocks noChangeArrowheads="1"/>
            </p:cNvSpPr>
            <p:nvPr/>
          </p:nvSpPr>
          <p:spPr bwMode="gray">
            <a:xfrm>
              <a:off x="649288" y="3522556"/>
              <a:ext cx="2587625" cy="249716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50196" name="AutoShape 14"/>
            <p:cNvSpPr>
              <a:spLocks noChangeArrowheads="1"/>
            </p:cNvSpPr>
            <p:nvPr/>
          </p:nvSpPr>
          <p:spPr bwMode="ltGray">
            <a:xfrm>
              <a:off x="803962" y="3228206"/>
              <a:ext cx="2355850" cy="523875"/>
            </a:xfrm>
            <a:prstGeom prst="roundRect">
              <a:avLst>
                <a:gd name="adj" fmla="val 16667"/>
              </a:avLst>
            </a:prstGeom>
            <a:solidFill>
              <a:srgbClr val="A8D02A"/>
            </a:solidFill>
            <a:ln w="38100" algn="ctr">
              <a:solidFill>
                <a:srgbClr val="FFFFFF">
                  <a:alpha val="70195"/>
                </a:srgbClr>
              </a:solidFill>
              <a:round/>
              <a:headEnd/>
              <a:tailEnd/>
            </a:ln>
          </p:spPr>
          <p:txBody>
            <a:bodyPr wrap="none" anchor="ctr"/>
            <a:lstStyle/>
            <a:p>
              <a:endParaRPr lang="zh-CN" altLang="en-US">
                <a:solidFill>
                  <a:srgbClr val="000000"/>
                </a:solidFill>
                <a:latin typeface="Verdana" pitchFamily="34" charset="0"/>
              </a:endParaRPr>
            </a:p>
          </p:txBody>
        </p:sp>
        <p:sp>
          <p:nvSpPr>
            <p:cNvPr id="50197" name="AutoShape 15"/>
            <p:cNvSpPr>
              <a:spLocks noChangeArrowheads="1"/>
            </p:cNvSpPr>
            <p:nvPr/>
          </p:nvSpPr>
          <p:spPr bwMode="ltGray">
            <a:xfrm>
              <a:off x="803962" y="3228206"/>
              <a:ext cx="2273300" cy="125412"/>
            </a:xfrm>
            <a:prstGeom prst="roundRect">
              <a:avLst>
                <a:gd name="adj" fmla="val 28356"/>
              </a:avLst>
            </a:prstGeom>
            <a:gradFill rotWithShape="1">
              <a:gsLst>
                <a:gs pos="0">
                  <a:srgbClr val="FFFFFF">
                    <a:alpha val="70000"/>
                  </a:srgbClr>
                </a:gs>
                <a:gs pos="100000">
                  <a:srgbClr val="A8D02A">
                    <a:alpha val="70000"/>
                  </a:srgbClr>
                </a:gs>
              </a:gsLst>
              <a:lin ang="5400000" scaled="1"/>
            </a:gradFill>
            <a:ln w="9525" algn="ctr">
              <a:noFill/>
              <a:round/>
              <a:headEnd/>
              <a:tailEnd/>
            </a:ln>
          </p:spPr>
          <p:txBody>
            <a:bodyPr wrap="none" anchor="ctr"/>
            <a:lstStyle/>
            <a:p>
              <a:endParaRPr lang="zh-CN" altLang="en-US">
                <a:solidFill>
                  <a:srgbClr val="000000"/>
                </a:solidFill>
                <a:latin typeface="Verdana" pitchFamily="34" charset="0"/>
              </a:endParaRPr>
            </a:p>
          </p:txBody>
        </p:sp>
        <p:sp>
          <p:nvSpPr>
            <p:cNvPr id="50198" name="Rectangle 16"/>
            <p:cNvSpPr>
              <a:spLocks noChangeArrowheads="1"/>
            </p:cNvSpPr>
            <p:nvPr/>
          </p:nvSpPr>
          <p:spPr bwMode="black">
            <a:xfrm>
              <a:off x="726625" y="3359104"/>
              <a:ext cx="2474776" cy="279743"/>
            </a:xfrm>
            <a:prstGeom prst="rect">
              <a:avLst/>
            </a:prstGeom>
            <a:noFill/>
            <a:ln w="9525" algn="ctr">
              <a:noFill/>
              <a:miter lim="800000"/>
              <a:headEnd/>
              <a:tailEnd/>
            </a:ln>
          </p:spPr>
          <p:txBody>
            <a:bodyPr>
              <a:spAutoFit/>
            </a:bodyPr>
            <a:lstStyle/>
            <a:p>
              <a:pPr algn="ctr"/>
              <a:r>
                <a:rPr lang="zh-CN" altLang="en-US" sz="2400" b="1">
                  <a:latin typeface="仿宋_GB2312" pitchFamily="49" charset="-122"/>
                  <a:ea typeface="仿宋_GB2312" pitchFamily="49" charset="-122"/>
                </a:rPr>
                <a:t>及时</a:t>
              </a:r>
              <a:r>
                <a:rPr lang="zh-CN" altLang="zh-CN" sz="2400" b="1">
                  <a:latin typeface="仿宋_GB2312" pitchFamily="49" charset="-122"/>
                  <a:ea typeface="仿宋_GB2312" pitchFamily="49" charset="-122"/>
                </a:rPr>
                <a:t>便民义务</a:t>
              </a:r>
              <a:endParaRPr lang="en-US" altLang="zh-CN" sz="2400" b="1">
                <a:solidFill>
                  <a:srgbClr val="FFFFFF"/>
                </a:solidFill>
                <a:latin typeface="仿宋_GB2312" pitchFamily="49" charset="-122"/>
                <a:ea typeface="仿宋_GB2312" pitchFamily="49" charset="-122"/>
                <a:cs typeface="Arial" charset="0"/>
              </a:endParaRPr>
            </a:p>
          </p:txBody>
        </p:sp>
        <p:sp>
          <p:nvSpPr>
            <p:cNvPr id="50199" name="Text Box 18"/>
            <p:cNvSpPr txBox="1">
              <a:spLocks noChangeArrowheads="1"/>
            </p:cNvSpPr>
            <p:nvPr/>
          </p:nvSpPr>
          <p:spPr bwMode="gray">
            <a:xfrm>
              <a:off x="803962" y="3751799"/>
              <a:ext cx="2242766" cy="2293890"/>
            </a:xfrm>
            <a:prstGeom prst="rect">
              <a:avLst/>
            </a:prstGeom>
            <a:noFill/>
            <a:ln w="9525" algn="ctr">
              <a:noFill/>
              <a:miter lim="800000"/>
              <a:headEnd/>
              <a:tailEnd/>
            </a:ln>
          </p:spPr>
          <p:txBody>
            <a:bodyPr>
              <a:spAutoFit/>
            </a:bodyPr>
            <a:lstStyle/>
            <a:p>
              <a:pPr eaLnBrk="0" hangingPunct="0"/>
              <a:r>
                <a:rPr lang="zh-CN" altLang="zh-CN" sz="2400">
                  <a:latin typeface="Verdana" pitchFamily="34" charset="0"/>
                </a:rPr>
                <a:t>政府信息公开立法应当规定政府信息公开的时限，一旦公众提出信息公开的申请，政府应在规定的时限内将信息提供给申请人。</a:t>
              </a:r>
              <a:endParaRPr lang="en-US" altLang="zh-CN" sz="2400" b="1">
                <a:solidFill>
                  <a:srgbClr val="000000"/>
                </a:solidFill>
                <a:latin typeface="仿宋_GB2312" pitchFamily="49" charset="-122"/>
                <a:ea typeface="仿宋_GB2312" pitchFamily="49" charset="-122"/>
                <a:cs typeface="Arial" charset="0"/>
              </a:endParaRPr>
            </a:p>
          </p:txBody>
        </p:sp>
      </p:grpSp>
      <p:grpSp>
        <p:nvGrpSpPr>
          <p:cNvPr id="50179" name="组合 25"/>
          <p:cNvGrpSpPr>
            <a:grpSpLocks/>
          </p:cNvGrpSpPr>
          <p:nvPr/>
        </p:nvGrpSpPr>
        <p:grpSpPr bwMode="auto">
          <a:xfrm>
            <a:off x="3348038" y="1484313"/>
            <a:ext cx="2519362" cy="4835525"/>
            <a:chOff x="3411538" y="3271838"/>
            <a:chExt cx="2587625" cy="2928419"/>
          </a:xfrm>
        </p:grpSpPr>
        <p:sp>
          <p:nvSpPr>
            <p:cNvPr id="24" name="AutoShape 3"/>
            <p:cNvSpPr>
              <a:spLocks noChangeArrowheads="1"/>
            </p:cNvSpPr>
            <p:nvPr/>
          </p:nvSpPr>
          <p:spPr bwMode="gray">
            <a:xfrm>
              <a:off x="3411538" y="3522763"/>
              <a:ext cx="2587625" cy="249675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grpSp>
          <p:nvGrpSpPr>
            <p:cNvPr id="50190" name="Group 9"/>
            <p:cNvGrpSpPr>
              <a:grpSpLocks/>
            </p:cNvGrpSpPr>
            <p:nvPr/>
          </p:nvGrpSpPr>
          <p:grpSpPr bwMode="auto">
            <a:xfrm>
              <a:off x="3522663" y="3271838"/>
              <a:ext cx="2355850" cy="523875"/>
              <a:chOff x="2140" y="2071"/>
              <a:chExt cx="1484" cy="330"/>
            </a:xfrm>
          </p:grpSpPr>
          <p:sp>
            <p:nvSpPr>
              <p:cNvPr id="50193" name="AutoShape 10"/>
              <p:cNvSpPr>
                <a:spLocks noChangeArrowheads="1"/>
              </p:cNvSpPr>
              <p:nvPr/>
            </p:nvSpPr>
            <p:spPr bwMode="ltGray">
              <a:xfrm>
                <a:off x="2140" y="2071"/>
                <a:ext cx="1484" cy="330"/>
              </a:xfrm>
              <a:prstGeom prst="roundRect">
                <a:avLst>
                  <a:gd name="adj" fmla="val 16667"/>
                </a:avLst>
              </a:prstGeom>
              <a:solidFill>
                <a:srgbClr val="5CB1FE"/>
              </a:solidFill>
              <a:ln w="38100" algn="ctr">
                <a:solidFill>
                  <a:srgbClr val="FFFFFF">
                    <a:alpha val="70195"/>
                  </a:srgbClr>
                </a:solidFill>
                <a:round/>
                <a:headEnd/>
                <a:tailEnd/>
              </a:ln>
            </p:spPr>
            <p:txBody>
              <a:bodyPr wrap="none" anchor="ctr"/>
              <a:lstStyle/>
              <a:p>
                <a:endParaRPr lang="zh-CN" altLang="en-US">
                  <a:solidFill>
                    <a:srgbClr val="000000"/>
                  </a:solidFill>
                  <a:latin typeface="Verdana" pitchFamily="34" charset="0"/>
                </a:endParaRPr>
              </a:p>
            </p:txBody>
          </p:sp>
          <p:sp>
            <p:nvSpPr>
              <p:cNvPr id="50194"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rgbClr val="5CB1FE">
                      <a:alpha val="70000"/>
                    </a:srgbClr>
                  </a:gs>
                </a:gsLst>
                <a:lin ang="5400000" scaled="1"/>
              </a:gradFill>
              <a:ln w="9525" algn="ctr">
                <a:noFill/>
                <a:round/>
                <a:headEnd/>
                <a:tailEnd/>
              </a:ln>
            </p:spPr>
            <p:txBody>
              <a:bodyPr wrap="none" anchor="ctr"/>
              <a:lstStyle/>
              <a:p>
                <a:endParaRPr lang="zh-CN" altLang="en-US">
                  <a:solidFill>
                    <a:srgbClr val="000000"/>
                  </a:solidFill>
                  <a:latin typeface="Verdana" pitchFamily="34" charset="0"/>
                </a:endParaRPr>
              </a:p>
            </p:txBody>
          </p:sp>
        </p:grpSp>
        <p:sp>
          <p:nvSpPr>
            <p:cNvPr id="50191" name="Rectangle 12"/>
            <p:cNvSpPr>
              <a:spLocks noChangeArrowheads="1"/>
            </p:cNvSpPr>
            <p:nvPr/>
          </p:nvSpPr>
          <p:spPr bwMode="black">
            <a:xfrm>
              <a:off x="3717402" y="3402692"/>
              <a:ext cx="2085606" cy="279651"/>
            </a:xfrm>
            <a:prstGeom prst="rect">
              <a:avLst/>
            </a:prstGeom>
            <a:noFill/>
            <a:ln w="9525" algn="ctr">
              <a:noFill/>
              <a:miter lim="800000"/>
              <a:headEnd/>
              <a:tailEnd/>
            </a:ln>
          </p:spPr>
          <p:txBody>
            <a:bodyPr wrap="none">
              <a:spAutoFit/>
            </a:bodyPr>
            <a:lstStyle/>
            <a:p>
              <a:pPr algn="ctr"/>
              <a:r>
                <a:rPr lang="zh-CN" altLang="zh-CN" sz="2400" b="1">
                  <a:latin typeface="仿宋_GB2312" pitchFamily="49" charset="-122"/>
                  <a:ea typeface="仿宋_GB2312" pitchFamily="49" charset="-122"/>
                </a:rPr>
                <a:t>免费公开义务</a:t>
              </a:r>
              <a:endParaRPr lang="en-US" altLang="zh-CN" sz="2400" b="1">
                <a:solidFill>
                  <a:srgbClr val="FFFFFF"/>
                </a:solidFill>
                <a:latin typeface="仿宋_GB2312" pitchFamily="49" charset="-122"/>
                <a:ea typeface="仿宋_GB2312" pitchFamily="49" charset="-122"/>
                <a:cs typeface="Arial" charset="0"/>
              </a:endParaRPr>
            </a:p>
          </p:txBody>
        </p:sp>
        <p:sp>
          <p:nvSpPr>
            <p:cNvPr id="50192" name="Text Box 19"/>
            <p:cNvSpPr txBox="1">
              <a:spLocks noChangeArrowheads="1"/>
            </p:cNvSpPr>
            <p:nvPr/>
          </p:nvSpPr>
          <p:spPr bwMode="gray">
            <a:xfrm>
              <a:off x="3485470" y="3795259"/>
              <a:ext cx="2439761" cy="2404998"/>
            </a:xfrm>
            <a:prstGeom prst="rect">
              <a:avLst/>
            </a:prstGeom>
            <a:noFill/>
            <a:ln w="9525" algn="ctr">
              <a:noFill/>
              <a:miter lim="800000"/>
              <a:headEnd/>
              <a:tailEnd/>
            </a:ln>
          </p:spPr>
          <p:txBody>
            <a:bodyPr>
              <a:spAutoFit/>
            </a:bodyPr>
            <a:lstStyle/>
            <a:p>
              <a:pPr>
                <a:spcBef>
                  <a:spcPct val="50000"/>
                </a:spcBef>
              </a:pPr>
              <a:r>
                <a:rPr lang="zh-CN" altLang="zh-CN" sz="2400">
                  <a:latin typeface="Verdana" pitchFamily="34" charset="0"/>
                </a:rPr>
                <a:t>政府不得凭借掌握的信息牟取利益，不能根据信息本身的价值收费。信息成本费的收取标准应该由国家或省级价格、财政主管部门统一确定。</a:t>
              </a:r>
            </a:p>
            <a:p>
              <a:pPr>
                <a:spcBef>
                  <a:spcPct val="50000"/>
                </a:spcBef>
              </a:pPr>
              <a:endParaRPr lang="en-US" altLang="zh-CN" sz="2400" b="1">
                <a:solidFill>
                  <a:srgbClr val="000000"/>
                </a:solidFill>
                <a:latin typeface="仿宋_GB2312" pitchFamily="49" charset="-122"/>
                <a:ea typeface="仿宋_GB2312" pitchFamily="49" charset="-122"/>
                <a:cs typeface="Arial" charset="0"/>
              </a:endParaRPr>
            </a:p>
          </p:txBody>
        </p:sp>
      </p:grpSp>
      <p:grpSp>
        <p:nvGrpSpPr>
          <p:cNvPr id="50180" name="组合 29"/>
          <p:cNvGrpSpPr>
            <a:grpSpLocks/>
          </p:cNvGrpSpPr>
          <p:nvPr/>
        </p:nvGrpSpPr>
        <p:grpSpPr bwMode="auto">
          <a:xfrm>
            <a:off x="6011863" y="1557338"/>
            <a:ext cx="2520950" cy="4440237"/>
            <a:chOff x="6084168" y="3271838"/>
            <a:chExt cx="2724937" cy="2726307"/>
          </a:xfrm>
        </p:grpSpPr>
        <p:sp>
          <p:nvSpPr>
            <p:cNvPr id="25" name="AutoShape 4"/>
            <p:cNvSpPr>
              <a:spLocks noChangeArrowheads="1"/>
            </p:cNvSpPr>
            <p:nvPr/>
          </p:nvSpPr>
          <p:spPr bwMode="gray">
            <a:xfrm>
              <a:off x="6084168" y="3500898"/>
              <a:ext cx="2587661" cy="2497247"/>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grpSp>
          <p:nvGrpSpPr>
            <p:cNvPr id="50183" name="组合 28"/>
            <p:cNvGrpSpPr>
              <a:grpSpLocks/>
            </p:cNvGrpSpPr>
            <p:nvPr/>
          </p:nvGrpSpPr>
          <p:grpSpPr bwMode="auto">
            <a:xfrm>
              <a:off x="6162023" y="3271838"/>
              <a:ext cx="2647082" cy="2627517"/>
              <a:chOff x="6162023" y="3271838"/>
              <a:chExt cx="2647082" cy="2627517"/>
            </a:xfrm>
          </p:grpSpPr>
          <p:grpSp>
            <p:nvGrpSpPr>
              <p:cNvPr id="50184" name="Group 5"/>
              <p:cNvGrpSpPr>
                <a:grpSpLocks/>
              </p:cNvGrpSpPr>
              <p:nvPr/>
            </p:nvGrpSpPr>
            <p:grpSpPr bwMode="auto">
              <a:xfrm>
                <a:off x="6162675" y="3271838"/>
                <a:ext cx="2355850" cy="523875"/>
                <a:chOff x="3868" y="2071"/>
                <a:chExt cx="1484" cy="330"/>
              </a:xfrm>
            </p:grpSpPr>
            <p:sp>
              <p:nvSpPr>
                <p:cNvPr id="50187" name="AutoShape 6"/>
                <p:cNvSpPr>
                  <a:spLocks noChangeArrowheads="1"/>
                </p:cNvSpPr>
                <p:nvPr/>
              </p:nvSpPr>
              <p:spPr bwMode="ltGray">
                <a:xfrm>
                  <a:off x="3868" y="2071"/>
                  <a:ext cx="1484" cy="330"/>
                </a:xfrm>
                <a:prstGeom prst="roundRect">
                  <a:avLst>
                    <a:gd name="adj" fmla="val 16667"/>
                  </a:avLst>
                </a:prstGeom>
                <a:solidFill>
                  <a:srgbClr val="FFC319"/>
                </a:solidFill>
                <a:ln w="38100" algn="ctr">
                  <a:solidFill>
                    <a:srgbClr val="FFFFFF">
                      <a:alpha val="70195"/>
                    </a:srgbClr>
                  </a:solidFill>
                  <a:round/>
                  <a:headEnd/>
                  <a:tailEnd/>
                </a:ln>
              </p:spPr>
              <p:txBody>
                <a:bodyPr wrap="none" anchor="ctr"/>
                <a:lstStyle/>
                <a:p>
                  <a:endParaRPr lang="zh-CN" altLang="en-US">
                    <a:solidFill>
                      <a:srgbClr val="000000"/>
                    </a:solidFill>
                    <a:latin typeface="Verdana" pitchFamily="34" charset="0"/>
                  </a:endParaRPr>
                </a:p>
              </p:txBody>
            </p:sp>
            <p:sp>
              <p:nvSpPr>
                <p:cNvPr id="50188" name="AutoShape 7"/>
                <p:cNvSpPr>
                  <a:spLocks noChangeArrowheads="1"/>
                </p:cNvSpPr>
                <p:nvPr/>
              </p:nvSpPr>
              <p:spPr bwMode="ltGray">
                <a:xfrm>
                  <a:off x="3917" y="2071"/>
                  <a:ext cx="1432" cy="134"/>
                </a:xfrm>
                <a:prstGeom prst="roundRect">
                  <a:avLst>
                    <a:gd name="adj" fmla="val 28356"/>
                  </a:avLst>
                </a:prstGeom>
                <a:gradFill rotWithShape="1">
                  <a:gsLst>
                    <a:gs pos="0">
                      <a:srgbClr val="FFFFFF">
                        <a:alpha val="70000"/>
                      </a:srgbClr>
                    </a:gs>
                    <a:gs pos="100000">
                      <a:srgbClr val="FFC319">
                        <a:alpha val="70000"/>
                      </a:srgbClr>
                    </a:gs>
                  </a:gsLst>
                  <a:lin ang="5400000" scaled="1"/>
                </a:gradFill>
                <a:ln w="9525" algn="ctr">
                  <a:noFill/>
                  <a:round/>
                  <a:headEnd/>
                  <a:tailEnd/>
                </a:ln>
              </p:spPr>
              <p:txBody>
                <a:bodyPr wrap="none" anchor="ctr"/>
                <a:lstStyle/>
                <a:p>
                  <a:endParaRPr lang="zh-CN" altLang="en-US">
                    <a:solidFill>
                      <a:srgbClr val="000000"/>
                    </a:solidFill>
                    <a:latin typeface="Verdana" pitchFamily="34" charset="0"/>
                  </a:endParaRPr>
                </a:p>
              </p:txBody>
            </p:sp>
          </p:grpSp>
          <p:sp>
            <p:nvSpPr>
              <p:cNvPr id="50185" name="Rectangle 8"/>
              <p:cNvSpPr>
                <a:spLocks noChangeArrowheads="1"/>
              </p:cNvSpPr>
              <p:nvPr/>
            </p:nvSpPr>
            <p:spPr bwMode="black">
              <a:xfrm>
                <a:off x="6473443" y="3404443"/>
                <a:ext cx="1530740" cy="283391"/>
              </a:xfrm>
              <a:prstGeom prst="rect">
                <a:avLst/>
              </a:prstGeom>
              <a:noFill/>
              <a:ln w="9525" algn="ctr">
                <a:noFill/>
                <a:miter lim="800000"/>
                <a:headEnd/>
                <a:tailEnd/>
              </a:ln>
            </p:spPr>
            <p:txBody>
              <a:bodyPr wrap="none">
                <a:spAutoFit/>
              </a:bodyPr>
              <a:lstStyle/>
              <a:p>
                <a:pPr algn="ctr"/>
                <a:r>
                  <a:rPr lang="zh-CN" altLang="zh-CN" sz="2400" b="1">
                    <a:latin typeface="仿宋_GB2312" pitchFamily="49" charset="-122"/>
                    <a:ea typeface="仿宋_GB2312" pitchFamily="49" charset="-122"/>
                  </a:rPr>
                  <a:t>举证义务</a:t>
                </a:r>
                <a:endParaRPr lang="en-US" altLang="zh-CN" sz="2400" b="1">
                  <a:solidFill>
                    <a:srgbClr val="FFFFFF"/>
                  </a:solidFill>
                  <a:latin typeface="仿宋_GB2312" pitchFamily="49" charset="-122"/>
                  <a:ea typeface="仿宋_GB2312" pitchFamily="49" charset="-122"/>
                  <a:cs typeface="Arial" charset="0"/>
                </a:endParaRPr>
              </a:p>
            </p:txBody>
          </p:sp>
          <p:sp>
            <p:nvSpPr>
              <p:cNvPr id="50186" name="Text Box 20"/>
              <p:cNvSpPr txBox="1">
                <a:spLocks noChangeArrowheads="1"/>
              </p:cNvSpPr>
              <p:nvPr/>
            </p:nvSpPr>
            <p:spPr bwMode="gray">
              <a:xfrm>
                <a:off x="6162023" y="3802260"/>
                <a:ext cx="2647082" cy="2097095"/>
              </a:xfrm>
              <a:prstGeom prst="rect">
                <a:avLst/>
              </a:prstGeom>
              <a:noFill/>
              <a:ln w="9525" algn="ctr">
                <a:noFill/>
                <a:miter lim="800000"/>
                <a:headEnd/>
                <a:tailEnd/>
              </a:ln>
            </p:spPr>
            <p:txBody>
              <a:bodyPr>
                <a:spAutoFit/>
              </a:bodyPr>
              <a:lstStyle/>
              <a:p>
                <a:pPr>
                  <a:spcBef>
                    <a:spcPct val="50000"/>
                  </a:spcBef>
                </a:pPr>
                <a:r>
                  <a:rPr lang="zh-CN" altLang="zh-CN" sz="2400">
                    <a:latin typeface="Verdana" pitchFamily="34" charset="0"/>
                  </a:rPr>
                  <a:t>当公众提出索取政府信息的要求时，不应强加义务于公众，要求其说明索取的正当性。如果政府做出拒绝的决定时，则有义务说明理由。</a:t>
                </a:r>
                <a:endParaRPr lang="en-US" altLang="zh-CN" sz="2400" b="1">
                  <a:solidFill>
                    <a:srgbClr val="000000"/>
                  </a:solidFill>
                  <a:latin typeface="仿宋_GB2312" pitchFamily="49" charset="-122"/>
                  <a:ea typeface="仿宋_GB2312" pitchFamily="49" charset="-122"/>
                  <a:cs typeface="Arial" charset="0"/>
                </a:endParaRPr>
              </a:p>
            </p:txBody>
          </p:sp>
        </p:grpSp>
      </p:grpSp>
      <p:sp>
        <p:nvSpPr>
          <p:cNvPr id="50181" name="日期占位符 28"/>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94311937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a:xfrm>
            <a:off x="0" y="0"/>
            <a:ext cx="5148064" cy="980728"/>
          </a:xfrm>
        </p:spPr>
        <p:txBody>
          <a:bodyPr>
            <a:normAutofit fontScale="90000"/>
          </a:bodyPr>
          <a:lstStyle/>
          <a:p>
            <a:r>
              <a:rPr lang="zh-CN" altLang="zh-CN" dirty="0" smtClean="0">
                <a:ea typeface="宋体" charset="-122"/>
              </a:rPr>
              <a:t>（一）政府义务为主，政府权利为辅</a:t>
            </a:r>
            <a:endParaRPr lang="zh-CN" altLang="en-US" dirty="0" smtClean="0">
              <a:ea typeface="宋体" charset="-122"/>
            </a:endParaRPr>
          </a:p>
        </p:txBody>
      </p:sp>
      <p:sp>
        <p:nvSpPr>
          <p:cNvPr id="51202" name="内容占位符 2"/>
          <p:cNvSpPr>
            <a:spLocks noGrp="1"/>
          </p:cNvSpPr>
          <p:nvPr>
            <p:ph idx="1"/>
          </p:nvPr>
        </p:nvSpPr>
        <p:spPr/>
        <p:txBody>
          <a:bodyPr>
            <a:normAutofit lnSpcReduction="10000"/>
          </a:bodyPr>
          <a:lstStyle/>
          <a:p>
            <a:r>
              <a:rPr lang="zh-CN" altLang="zh-CN" smtClean="0">
                <a:ea typeface="宋体" charset="-122"/>
              </a:rPr>
              <a:t>虽然该立法原则规定政府在信息公开时以义务为主，但同时也必须明确政府的信息权利。政府是国家信息资源的最大持有者，也是最大的信息生产者、发布者和使用者，政府的信息权利包括信息获取权利、信息发布权利、信息处理权利、信息保密权利和信息管理权利。其中政府信息获取权最为根本，信息获取权是政府信息公开的前提，其目的是为了更好地综合开发政府信息资源，充分利用政府信息提高政府的决策水平和工作效率，满足社会各界的信息需要。</a:t>
            </a:r>
          </a:p>
        </p:txBody>
      </p:sp>
      <p:sp>
        <p:nvSpPr>
          <p:cNvPr id="4" name="左箭头 3">
            <a:hlinkClick r:id="rId2" action="ppaction://hlinksldjump"/>
          </p:cNvPr>
          <p:cNvSpPr/>
          <p:nvPr/>
        </p:nvSpPr>
        <p:spPr>
          <a:xfrm>
            <a:off x="7812088" y="6308725"/>
            <a:ext cx="647700" cy="360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204"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397770021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0"/>
            <a:ext cx="5103467" cy="952107"/>
          </a:xfrm>
        </p:spPr>
        <p:txBody>
          <a:bodyPr>
            <a:normAutofit fontScale="90000"/>
          </a:bodyPr>
          <a:lstStyle/>
          <a:p>
            <a:r>
              <a:rPr lang="zh-CN" altLang="zh-CN" dirty="0" smtClean="0">
                <a:ea typeface="宋体" charset="-122"/>
              </a:rPr>
              <a:t>（二）公众权利为主，公众义务为辅</a:t>
            </a:r>
          </a:p>
        </p:txBody>
      </p:sp>
      <p:grpSp>
        <p:nvGrpSpPr>
          <p:cNvPr id="52226" name="组合 22"/>
          <p:cNvGrpSpPr>
            <a:grpSpLocks/>
          </p:cNvGrpSpPr>
          <p:nvPr/>
        </p:nvGrpSpPr>
        <p:grpSpPr bwMode="auto">
          <a:xfrm>
            <a:off x="827088" y="1412875"/>
            <a:ext cx="2409825" cy="4649788"/>
            <a:chOff x="649288" y="3228206"/>
            <a:chExt cx="2587625" cy="2817483"/>
          </a:xfrm>
        </p:grpSpPr>
        <p:sp>
          <p:nvSpPr>
            <p:cNvPr id="34" name="AutoShape 13"/>
            <p:cNvSpPr>
              <a:spLocks noChangeArrowheads="1"/>
            </p:cNvSpPr>
            <p:nvPr/>
          </p:nvSpPr>
          <p:spPr bwMode="gray">
            <a:xfrm>
              <a:off x="649288" y="3522556"/>
              <a:ext cx="2587625" cy="249716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sp>
          <p:nvSpPr>
            <p:cNvPr id="52244" name="AutoShape 14"/>
            <p:cNvSpPr>
              <a:spLocks noChangeArrowheads="1"/>
            </p:cNvSpPr>
            <p:nvPr/>
          </p:nvSpPr>
          <p:spPr bwMode="ltGray">
            <a:xfrm>
              <a:off x="803962" y="3228206"/>
              <a:ext cx="2355850" cy="523875"/>
            </a:xfrm>
            <a:prstGeom prst="roundRect">
              <a:avLst>
                <a:gd name="adj" fmla="val 16667"/>
              </a:avLst>
            </a:prstGeom>
            <a:solidFill>
              <a:srgbClr val="A8D02A"/>
            </a:solidFill>
            <a:ln w="38100" algn="ctr">
              <a:solidFill>
                <a:srgbClr val="FFFFFF">
                  <a:alpha val="70195"/>
                </a:srgbClr>
              </a:solidFill>
              <a:round/>
              <a:headEnd/>
              <a:tailEnd/>
            </a:ln>
          </p:spPr>
          <p:txBody>
            <a:bodyPr wrap="none" anchor="ctr"/>
            <a:lstStyle/>
            <a:p>
              <a:endParaRPr lang="zh-CN" altLang="en-US">
                <a:solidFill>
                  <a:srgbClr val="000000"/>
                </a:solidFill>
                <a:latin typeface="Verdana" pitchFamily="34" charset="0"/>
              </a:endParaRPr>
            </a:p>
          </p:txBody>
        </p:sp>
        <p:sp>
          <p:nvSpPr>
            <p:cNvPr id="52245" name="AutoShape 15"/>
            <p:cNvSpPr>
              <a:spLocks noChangeArrowheads="1"/>
            </p:cNvSpPr>
            <p:nvPr/>
          </p:nvSpPr>
          <p:spPr bwMode="ltGray">
            <a:xfrm>
              <a:off x="803962" y="3228206"/>
              <a:ext cx="2273300" cy="125412"/>
            </a:xfrm>
            <a:prstGeom prst="roundRect">
              <a:avLst>
                <a:gd name="adj" fmla="val 28356"/>
              </a:avLst>
            </a:prstGeom>
            <a:gradFill rotWithShape="1">
              <a:gsLst>
                <a:gs pos="0">
                  <a:srgbClr val="FFFFFF">
                    <a:alpha val="70000"/>
                  </a:srgbClr>
                </a:gs>
                <a:gs pos="100000">
                  <a:srgbClr val="A8D02A">
                    <a:alpha val="70000"/>
                  </a:srgbClr>
                </a:gs>
              </a:gsLst>
              <a:lin ang="5400000" scaled="1"/>
            </a:gradFill>
            <a:ln w="9525" algn="ctr">
              <a:noFill/>
              <a:round/>
              <a:headEnd/>
              <a:tailEnd/>
            </a:ln>
          </p:spPr>
          <p:txBody>
            <a:bodyPr wrap="none" anchor="ctr"/>
            <a:lstStyle/>
            <a:p>
              <a:endParaRPr lang="zh-CN" altLang="en-US">
                <a:solidFill>
                  <a:srgbClr val="000000"/>
                </a:solidFill>
                <a:latin typeface="Verdana" pitchFamily="34" charset="0"/>
              </a:endParaRPr>
            </a:p>
          </p:txBody>
        </p:sp>
        <p:sp>
          <p:nvSpPr>
            <p:cNvPr id="52246" name="Rectangle 16"/>
            <p:cNvSpPr>
              <a:spLocks noChangeArrowheads="1"/>
            </p:cNvSpPr>
            <p:nvPr/>
          </p:nvSpPr>
          <p:spPr bwMode="black">
            <a:xfrm>
              <a:off x="649288" y="3359104"/>
              <a:ext cx="2552113" cy="279743"/>
            </a:xfrm>
            <a:prstGeom prst="rect">
              <a:avLst/>
            </a:prstGeom>
            <a:noFill/>
            <a:ln w="9525" algn="ctr">
              <a:noFill/>
              <a:miter lim="800000"/>
              <a:headEnd/>
              <a:tailEnd/>
            </a:ln>
          </p:spPr>
          <p:txBody>
            <a:bodyPr>
              <a:spAutoFit/>
            </a:bodyPr>
            <a:lstStyle/>
            <a:p>
              <a:pPr algn="ctr"/>
              <a:r>
                <a:rPr lang="zh-CN" altLang="zh-CN" sz="2400" b="1">
                  <a:latin typeface="仿宋_GB2312" pitchFamily="49" charset="-122"/>
                  <a:ea typeface="仿宋_GB2312" pitchFamily="49" charset="-122"/>
                </a:rPr>
                <a:t>信息获取利用权</a:t>
              </a:r>
              <a:endParaRPr lang="en-US" altLang="zh-CN" sz="2400" b="1">
                <a:solidFill>
                  <a:srgbClr val="FFFFFF"/>
                </a:solidFill>
                <a:latin typeface="仿宋_GB2312" pitchFamily="49" charset="-122"/>
                <a:ea typeface="仿宋_GB2312" pitchFamily="49" charset="-122"/>
                <a:cs typeface="Arial" charset="0"/>
              </a:endParaRPr>
            </a:p>
          </p:txBody>
        </p:sp>
        <p:sp>
          <p:nvSpPr>
            <p:cNvPr id="52247" name="Text Box 18"/>
            <p:cNvSpPr txBox="1">
              <a:spLocks noChangeArrowheads="1"/>
            </p:cNvSpPr>
            <p:nvPr/>
          </p:nvSpPr>
          <p:spPr bwMode="gray">
            <a:xfrm>
              <a:off x="803962" y="3751799"/>
              <a:ext cx="2320103" cy="2293890"/>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政府信息具有公共财产的性质，人人享有平等获取的权利。同时，政府信息作为社会最重要的信息资源，人人都享有平等使用的权利</a:t>
              </a:r>
              <a:r>
                <a:rPr lang="zh-CN" altLang="en-US" sz="2400" b="1">
                  <a:latin typeface="仿宋_GB2312" pitchFamily="49" charset="-122"/>
                  <a:ea typeface="仿宋_GB2312" pitchFamily="49" charset="-122"/>
                </a:rPr>
                <a:t>。</a:t>
              </a:r>
              <a:endParaRPr lang="en-US" altLang="zh-CN" sz="2400" b="1">
                <a:solidFill>
                  <a:srgbClr val="000000"/>
                </a:solidFill>
                <a:latin typeface="仿宋_GB2312" pitchFamily="49" charset="-122"/>
                <a:ea typeface="仿宋_GB2312" pitchFamily="49" charset="-122"/>
                <a:cs typeface="Arial" charset="0"/>
              </a:endParaRPr>
            </a:p>
          </p:txBody>
        </p:sp>
      </p:grpSp>
      <p:grpSp>
        <p:nvGrpSpPr>
          <p:cNvPr id="52227" name="组合 25"/>
          <p:cNvGrpSpPr>
            <a:grpSpLocks/>
          </p:cNvGrpSpPr>
          <p:nvPr/>
        </p:nvGrpSpPr>
        <p:grpSpPr bwMode="auto">
          <a:xfrm>
            <a:off x="3348038" y="1484313"/>
            <a:ext cx="2519362" cy="4537075"/>
            <a:chOff x="3411538" y="3271838"/>
            <a:chExt cx="2587625" cy="2747962"/>
          </a:xfrm>
        </p:grpSpPr>
        <p:sp>
          <p:nvSpPr>
            <p:cNvPr id="24" name="AutoShape 3"/>
            <p:cNvSpPr>
              <a:spLocks noChangeArrowheads="1"/>
            </p:cNvSpPr>
            <p:nvPr/>
          </p:nvSpPr>
          <p:spPr bwMode="gray">
            <a:xfrm>
              <a:off x="3411538" y="3522789"/>
              <a:ext cx="2587625" cy="2497011"/>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grpSp>
          <p:nvGrpSpPr>
            <p:cNvPr id="52238" name="Group 9"/>
            <p:cNvGrpSpPr>
              <a:grpSpLocks/>
            </p:cNvGrpSpPr>
            <p:nvPr/>
          </p:nvGrpSpPr>
          <p:grpSpPr bwMode="auto">
            <a:xfrm>
              <a:off x="3522663" y="3271838"/>
              <a:ext cx="2355850" cy="523875"/>
              <a:chOff x="2140" y="2071"/>
              <a:chExt cx="1484" cy="330"/>
            </a:xfrm>
          </p:grpSpPr>
          <p:sp>
            <p:nvSpPr>
              <p:cNvPr id="52241" name="AutoShape 10"/>
              <p:cNvSpPr>
                <a:spLocks noChangeArrowheads="1"/>
              </p:cNvSpPr>
              <p:nvPr/>
            </p:nvSpPr>
            <p:spPr bwMode="ltGray">
              <a:xfrm>
                <a:off x="2140" y="2071"/>
                <a:ext cx="1484" cy="330"/>
              </a:xfrm>
              <a:prstGeom prst="roundRect">
                <a:avLst>
                  <a:gd name="adj" fmla="val 16667"/>
                </a:avLst>
              </a:prstGeom>
              <a:solidFill>
                <a:srgbClr val="5CB1FE"/>
              </a:solidFill>
              <a:ln w="38100" algn="ctr">
                <a:solidFill>
                  <a:srgbClr val="FFFFFF">
                    <a:alpha val="70195"/>
                  </a:srgbClr>
                </a:solidFill>
                <a:round/>
                <a:headEnd/>
                <a:tailEnd/>
              </a:ln>
            </p:spPr>
            <p:txBody>
              <a:bodyPr wrap="none" anchor="ctr"/>
              <a:lstStyle/>
              <a:p>
                <a:endParaRPr lang="zh-CN" altLang="en-US">
                  <a:solidFill>
                    <a:srgbClr val="000000"/>
                  </a:solidFill>
                  <a:latin typeface="Verdana" pitchFamily="34" charset="0"/>
                </a:endParaRPr>
              </a:p>
            </p:txBody>
          </p:sp>
          <p:sp>
            <p:nvSpPr>
              <p:cNvPr id="52242"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rgbClr val="5CB1FE">
                      <a:alpha val="70000"/>
                    </a:srgbClr>
                  </a:gs>
                </a:gsLst>
                <a:lin ang="5400000" scaled="1"/>
              </a:gradFill>
              <a:ln w="9525" algn="ctr">
                <a:noFill/>
                <a:round/>
                <a:headEnd/>
                <a:tailEnd/>
              </a:ln>
            </p:spPr>
            <p:txBody>
              <a:bodyPr wrap="none" anchor="ctr"/>
              <a:lstStyle/>
              <a:p>
                <a:endParaRPr lang="zh-CN" altLang="en-US">
                  <a:solidFill>
                    <a:srgbClr val="000000"/>
                  </a:solidFill>
                  <a:latin typeface="Verdana" pitchFamily="34" charset="0"/>
                </a:endParaRPr>
              </a:p>
            </p:txBody>
          </p:sp>
        </p:grpSp>
        <p:sp>
          <p:nvSpPr>
            <p:cNvPr id="52239" name="Rectangle 12"/>
            <p:cNvSpPr>
              <a:spLocks noChangeArrowheads="1"/>
            </p:cNvSpPr>
            <p:nvPr/>
          </p:nvSpPr>
          <p:spPr bwMode="black">
            <a:xfrm>
              <a:off x="4076927" y="3402693"/>
              <a:ext cx="1137604" cy="279651"/>
            </a:xfrm>
            <a:prstGeom prst="rect">
              <a:avLst/>
            </a:prstGeom>
            <a:noFill/>
            <a:ln w="9525" algn="ctr">
              <a:noFill/>
              <a:miter lim="800000"/>
              <a:headEnd/>
              <a:tailEnd/>
            </a:ln>
          </p:spPr>
          <p:txBody>
            <a:bodyPr wrap="none">
              <a:spAutoFit/>
            </a:bodyPr>
            <a:lstStyle/>
            <a:p>
              <a:pPr algn="ctr"/>
              <a:r>
                <a:rPr lang="zh-CN" altLang="zh-CN" sz="2400" b="1">
                  <a:latin typeface="仿宋_GB2312" pitchFamily="49" charset="-122"/>
                  <a:ea typeface="仿宋_GB2312" pitchFamily="49" charset="-122"/>
                </a:rPr>
                <a:t>监督权</a:t>
              </a:r>
              <a:endParaRPr lang="en-US" altLang="zh-CN" sz="2400" b="1">
                <a:solidFill>
                  <a:srgbClr val="FFFFFF"/>
                </a:solidFill>
                <a:latin typeface="仿宋_GB2312" pitchFamily="49" charset="-122"/>
                <a:ea typeface="仿宋_GB2312" pitchFamily="49" charset="-122"/>
                <a:cs typeface="Arial" charset="0"/>
              </a:endParaRPr>
            </a:p>
          </p:txBody>
        </p:sp>
        <p:sp>
          <p:nvSpPr>
            <p:cNvPr id="52240" name="Text Box 19"/>
            <p:cNvSpPr txBox="1">
              <a:spLocks noChangeArrowheads="1"/>
            </p:cNvSpPr>
            <p:nvPr/>
          </p:nvSpPr>
          <p:spPr bwMode="gray">
            <a:xfrm>
              <a:off x="3485470" y="3795261"/>
              <a:ext cx="2439761" cy="1845696"/>
            </a:xfrm>
            <a:prstGeom prst="rect">
              <a:avLst/>
            </a:prstGeom>
            <a:noFill/>
            <a:ln w="9525" algn="ctr">
              <a:noFill/>
              <a:miter lim="800000"/>
              <a:headEnd/>
              <a:tailEnd/>
            </a:ln>
          </p:spPr>
          <p:txBody>
            <a:bodyPr>
              <a:spAutoFit/>
            </a:bodyPr>
            <a:lstStyle/>
            <a:p>
              <a:pPr>
                <a:spcBef>
                  <a:spcPct val="50000"/>
                </a:spcBef>
              </a:pPr>
              <a:r>
                <a:rPr lang="zh-CN" altLang="zh-CN" sz="2400" b="1">
                  <a:latin typeface="仿宋_GB2312" pitchFamily="49" charset="-122"/>
                  <a:ea typeface="仿宋_GB2312" pitchFamily="49" charset="-122"/>
                </a:rPr>
                <a:t>就工作人员贯彻政府信息公开法的情况、办事效率、工作态度等进行监督，规定举报、申诉的方式、程序和规则，并广为公布</a:t>
              </a:r>
              <a:r>
                <a:rPr lang="zh-CN" altLang="en-US" sz="2400" b="1">
                  <a:latin typeface="仿宋_GB2312" pitchFamily="49" charset="-122"/>
                  <a:ea typeface="仿宋_GB2312" pitchFamily="49" charset="-122"/>
                </a:rPr>
                <a:t>。</a:t>
              </a:r>
              <a:endParaRPr lang="en-US" altLang="zh-CN" sz="2400" b="1">
                <a:solidFill>
                  <a:srgbClr val="000000"/>
                </a:solidFill>
                <a:latin typeface="仿宋_GB2312" pitchFamily="49" charset="-122"/>
                <a:ea typeface="仿宋_GB2312" pitchFamily="49" charset="-122"/>
                <a:cs typeface="Arial" charset="0"/>
              </a:endParaRPr>
            </a:p>
          </p:txBody>
        </p:sp>
      </p:grpSp>
      <p:grpSp>
        <p:nvGrpSpPr>
          <p:cNvPr id="52228" name="组合 29"/>
          <p:cNvGrpSpPr>
            <a:grpSpLocks/>
          </p:cNvGrpSpPr>
          <p:nvPr/>
        </p:nvGrpSpPr>
        <p:grpSpPr bwMode="auto">
          <a:xfrm>
            <a:off x="6011863" y="1484313"/>
            <a:ext cx="2520950" cy="4649787"/>
            <a:chOff x="6084168" y="3227388"/>
            <a:chExt cx="2724937" cy="2854479"/>
          </a:xfrm>
        </p:grpSpPr>
        <p:sp>
          <p:nvSpPr>
            <p:cNvPr id="25" name="AutoShape 4"/>
            <p:cNvSpPr>
              <a:spLocks noChangeArrowheads="1"/>
            </p:cNvSpPr>
            <p:nvPr/>
          </p:nvSpPr>
          <p:spPr bwMode="gray">
            <a:xfrm>
              <a:off x="6084168" y="3501238"/>
              <a:ext cx="2587661" cy="2496817"/>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solidFill>
                  <a:srgbClr val="000000"/>
                </a:solidFill>
                <a:latin typeface="+mn-lt"/>
                <a:ea typeface="+mn-ea"/>
              </a:endParaRPr>
            </a:p>
          </p:txBody>
        </p:sp>
        <p:grpSp>
          <p:nvGrpSpPr>
            <p:cNvPr id="52231" name="组合 28"/>
            <p:cNvGrpSpPr>
              <a:grpSpLocks/>
            </p:cNvGrpSpPr>
            <p:nvPr/>
          </p:nvGrpSpPr>
          <p:grpSpPr bwMode="auto">
            <a:xfrm>
              <a:off x="6162023" y="3227388"/>
              <a:ext cx="2647082" cy="2854479"/>
              <a:chOff x="6162023" y="3227388"/>
              <a:chExt cx="2647082" cy="2854479"/>
            </a:xfrm>
          </p:grpSpPr>
          <p:grpSp>
            <p:nvGrpSpPr>
              <p:cNvPr id="52232" name="Group 5"/>
              <p:cNvGrpSpPr>
                <a:grpSpLocks/>
              </p:cNvGrpSpPr>
              <p:nvPr/>
            </p:nvGrpSpPr>
            <p:grpSpPr bwMode="auto">
              <a:xfrm>
                <a:off x="6240463" y="3227388"/>
                <a:ext cx="2355850" cy="523875"/>
                <a:chOff x="3917" y="2043"/>
                <a:chExt cx="1484" cy="330"/>
              </a:xfrm>
            </p:grpSpPr>
            <p:sp>
              <p:nvSpPr>
                <p:cNvPr id="52235" name="AutoShape 6"/>
                <p:cNvSpPr>
                  <a:spLocks noChangeArrowheads="1"/>
                </p:cNvSpPr>
                <p:nvPr/>
              </p:nvSpPr>
              <p:spPr bwMode="ltGray">
                <a:xfrm>
                  <a:off x="3917" y="2043"/>
                  <a:ext cx="1484" cy="330"/>
                </a:xfrm>
                <a:prstGeom prst="roundRect">
                  <a:avLst>
                    <a:gd name="adj" fmla="val 16667"/>
                  </a:avLst>
                </a:prstGeom>
                <a:solidFill>
                  <a:srgbClr val="FFC319"/>
                </a:solidFill>
                <a:ln w="38100" algn="ctr">
                  <a:solidFill>
                    <a:srgbClr val="FFFFFF">
                      <a:alpha val="70195"/>
                    </a:srgbClr>
                  </a:solidFill>
                  <a:round/>
                  <a:headEnd/>
                  <a:tailEnd/>
                </a:ln>
              </p:spPr>
              <p:txBody>
                <a:bodyPr wrap="none" anchor="ctr"/>
                <a:lstStyle/>
                <a:p>
                  <a:endParaRPr lang="zh-CN" altLang="en-US">
                    <a:solidFill>
                      <a:srgbClr val="000000"/>
                    </a:solidFill>
                    <a:latin typeface="Verdana" pitchFamily="34" charset="0"/>
                  </a:endParaRPr>
                </a:p>
              </p:txBody>
            </p:sp>
            <p:sp>
              <p:nvSpPr>
                <p:cNvPr id="52236" name="AutoShape 7"/>
                <p:cNvSpPr>
                  <a:spLocks noChangeArrowheads="1"/>
                </p:cNvSpPr>
                <p:nvPr/>
              </p:nvSpPr>
              <p:spPr bwMode="ltGray">
                <a:xfrm>
                  <a:off x="3917" y="2071"/>
                  <a:ext cx="1432" cy="134"/>
                </a:xfrm>
                <a:prstGeom prst="roundRect">
                  <a:avLst>
                    <a:gd name="adj" fmla="val 28356"/>
                  </a:avLst>
                </a:prstGeom>
                <a:gradFill rotWithShape="1">
                  <a:gsLst>
                    <a:gs pos="0">
                      <a:srgbClr val="FFFFFF">
                        <a:alpha val="70000"/>
                      </a:srgbClr>
                    </a:gs>
                    <a:gs pos="100000">
                      <a:srgbClr val="FFC319">
                        <a:alpha val="70000"/>
                      </a:srgbClr>
                    </a:gs>
                  </a:gsLst>
                  <a:lin ang="5400000" scaled="1"/>
                </a:gradFill>
                <a:ln w="9525" algn="ctr">
                  <a:noFill/>
                  <a:round/>
                  <a:headEnd/>
                  <a:tailEnd/>
                </a:ln>
              </p:spPr>
              <p:txBody>
                <a:bodyPr wrap="none" anchor="ctr"/>
                <a:lstStyle/>
                <a:p>
                  <a:endParaRPr lang="zh-CN" altLang="en-US">
                    <a:solidFill>
                      <a:srgbClr val="000000"/>
                    </a:solidFill>
                    <a:latin typeface="Verdana" pitchFamily="34" charset="0"/>
                  </a:endParaRPr>
                </a:p>
              </p:txBody>
            </p:sp>
          </p:grpSp>
          <p:sp>
            <p:nvSpPr>
              <p:cNvPr id="52233" name="Rectangle 8"/>
              <p:cNvSpPr>
                <a:spLocks noChangeArrowheads="1"/>
              </p:cNvSpPr>
              <p:nvPr/>
            </p:nvSpPr>
            <p:spPr bwMode="black">
              <a:xfrm>
                <a:off x="6639828" y="3404443"/>
                <a:ext cx="1197971" cy="283391"/>
              </a:xfrm>
              <a:prstGeom prst="rect">
                <a:avLst/>
              </a:prstGeom>
              <a:noFill/>
              <a:ln w="9525" algn="ctr">
                <a:noFill/>
                <a:miter lim="800000"/>
                <a:headEnd/>
                <a:tailEnd/>
              </a:ln>
            </p:spPr>
            <p:txBody>
              <a:bodyPr wrap="none">
                <a:spAutoFit/>
              </a:bodyPr>
              <a:lstStyle/>
              <a:p>
                <a:pPr algn="ctr"/>
                <a:r>
                  <a:rPr lang="zh-CN" altLang="zh-CN" sz="2400" b="1">
                    <a:latin typeface="仿宋_GB2312" pitchFamily="49" charset="-122"/>
                    <a:ea typeface="仿宋_GB2312" pitchFamily="49" charset="-122"/>
                  </a:rPr>
                  <a:t>救济权</a:t>
                </a:r>
                <a:endParaRPr lang="en-US" altLang="zh-CN" sz="2400" b="1">
                  <a:solidFill>
                    <a:srgbClr val="FFFFFF"/>
                  </a:solidFill>
                  <a:latin typeface="仿宋_GB2312" pitchFamily="49" charset="-122"/>
                  <a:ea typeface="仿宋_GB2312" pitchFamily="49" charset="-122"/>
                  <a:cs typeface="Arial" charset="0"/>
                </a:endParaRPr>
              </a:p>
            </p:txBody>
          </p:sp>
          <p:sp>
            <p:nvSpPr>
              <p:cNvPr id="52234" name="Text Box 20"/>
              <p:cNvSpPr txBox="1">
                <a:spLocks noChangeArrowheads="1"/>
              </p:cNvSpPr>
              <p:nvPr/>
            </p:nvSpPr>
            <p:spPr bwMode="gray">
              <a:xfrm>
                <a:off x="6162023" y="3758059"/>
                <a:ext cx="2647082" cy="2323808"/>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救济权利包括行政救济权和司法救济权。行政救济包括向本级政府机关、上级政府机关或专门行政司法机关申请救济。司法救济通过法院提起诉讼的方式解决。</a:t>
                </a:r>
              </a:p>
            </p:txBody>
          </p:sp>
        </p:grpSp>
      </p:grpSp>
      <p:sp>
        <p:nvSpPr>
          <p:cNvPr id="52229" name="日期占位符 25"/>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228457340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1"/>
          <p:cNvSpPr>
            <a:spLocks noGrp="1"/>
          </p:cNvSpPr>
          <p:nvPr>
            <p:ph type="title"/>
          </p:nvPr>
        </p:nvSpPr>
        <p:spPr>
          <a:xfrm>
            <a:off x="0" y="0"/>
            <a:ext cx="5148064" cy="980728"/>
          </a:xfrm>
        </p:spPr>
        <p:txBody>
          <a:bodyPr>
            <a:normAutofit fontScale="90000"/>
          </a:bodyPr>
          <a:lstStyle/>
          <a:p>
            <a:r>
              <a:rPr lang="zh-CN" altLang="zh-CN" dirty="0" smtClean="0">
                <a:ea typeface="宋体" charset="-122"/>
              </a:rPr>
              <a:t>（二）公众权利为主，公众义务为辅</a:t>
            </a:r>
            <a:endParaRPr lang="zh-CN" altLang="en-US" dirty="0" smtClean="0">
              <a:ea typeface="宋体" charset="-122"/>
            </a:endParaRPr>
          </a:p>
        </p:txBody>
      </p:sp>
      <p:sp>
        <p:nvSpPr>
          <p:cNvPr id="53250" name="内容占位符 2"/>
          <p:cNvSpPr>
            <a:spLocks noGrp="1"/>
          </p:cNvSpPr>
          <p:nvPr>
            <p:ph idx="1"/>
          </p:nvPr>
        </p:nvSpPr>
        <p:spPr/>
        <p:txBody>
          <a:bodyPr/>
          <a:lstStyle/>
          <a:p>
            <a:r>
              <a:rPr lang="zh-CN" altLang="zh-CN" smtClean="0">
                <a:ea typeface="宋体" charset="-122"/>
              </a:rPr>
              <a:t>在享有这些权利的同时，公众还必须履行保守国家秘密、商业秘密和个人隐私的义务。我国《保密法》、《档案法》、《统计法》、《国家安全法》等法律都有公民保守国家秘密的规定，一些民商、经济法律中也有相关公众应保守商业秘密和个人隐私义务的规定。对法律规定需要加以保密的信息，公众不得以任何理由要求获得，而且公众对可获得信息的获取和利用途径及方式也要符合法律的规定。</a:t>
            </a:r>
          </a:p>
          <a:p>
            <a:endParaRPr lang="zh-CN" altLang="en-US" smtClean="0">
              <a:ea typeface="宋体" charset="-122"/>
            </a:endParaRPr>
          </a:p>
        </p:txBody>
      </p:sp>
      <p:sp>
        <p:nvSpPr>
          <p:cNvPr id="4" name="左箭头 3">
            <a:hlinkClick r:id="rId2" action="ppaction://hlinksldjump"/>
          </p:cNvPr>
          <p:cNvSpPr/>
          <p:nvPr/>
        </p:nvSpPr>
        <p:spPr>
          <a:xfrm>
            <a:off x="7956550" y="6165850"/>
            <a:ext cx="647700" cy="358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252"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72374513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p:nvPr>
        </p:nvSpPr>
        <p:spPr>
          <a:xfrm>
            <a:off x="1" y="0"/>
            <a:ext cx="5076055" cy="980727"/>
          </a:xfrm>
        </p:spPr>
        <p:txBody>
          <a:bodyPr>
            <a:normAutofit fontScale="90000"/>
          </a:bodyPr>
          <a:lstStyle/>
          <a:p>
            <a:r>
              <a:rPr lang="zh-CN" altLang="zh-CN" dirty="0" smtClean="0">
                <a:ea typeface="宋体" charset="-122"/>
              </a:rPr>
              <a:t>（三）信息公开为主，信息保密为辅</a:t>
            </a:r>
            <a:endParaRPr lang="zh-CN" altLang="en-US" dirty="0" smtClean="0">
              <a:ea typeface="宋体" charset="-122"/>
            </a:endParaRPr>
          </a:p>
        </p:txBody>
      </p:sp>
      <p:sp>
        <p:nvSpPr>
          <p:cNvPr id="54274" name="内容占位符 2"/>
          <p:cNvSpPr>
            <a:spLocks noGrp="1"/>
          </p:cNvSpPr>
          <p:nvPr>
            <p:ph idx="1"/>
          </p:nvPr>
        </p:nvSpPr>
        <p:spPr/>
        <p:txBody>
          <a:bodyPr>
            <a:normAutofit fontScale="92500" lnSpcReduction="20000"/>
          </a:bodyPr>
          <a:lstStyle/>
          <a:p>
            <a:r>
              <a:rPr lang="zh-CN" altLang="zh-CN" sz="2400" smtClean="0">
                <a:latin typeface="仿宋_GB2312" pitchFamily="49" charset="-122"/>
                <a:ea typeface="仿宋_GB2312" pitchFamily="49" charset="-122"/>
              </a:rPr>
              <a:t>政府信息公开立法的焦点问题是处理好公开与保密的关系。在政府信息公开立法中，一般表现为采用排除法对信息公开的范围进行明确规定，即首先列举哪些事项不能公开，然后说明排除不能公开的事项都属于公开的范围。各国在政府信息公开立法过程中，不但严格限制政府是否公开政府信息方面的自由裁量权，而且都以排除条款对豁免公开的政府信息予以列举规定，凡未被明确规定可以豁免公开的信息都应该公开。各国信息公开法之所以对豁免公开的事项加以明确，是因为并不是公开才符合公共利益，在有些情况下不公开更符合公共利益，二者相互平衡才有利于国家利益和国家安全，有利于社会的健康发展</a:t>
            </a:r>
            <a:r>
              <a:rPr lang="zh-CN" altLang="zh-CN" smtClean="0">
                <a:ea typeface="宋体" charset="-122"/>
              </a:rPr>
              <a:t>。</a:t>
            </a:r>
          </a:p>
          <a:p>
            <a:endParaRPr lang="zh-CN" altLang="en-US" smtClean="0">
              <a:ea typeface="宋体" charset="-122"/>
            </a:endParaRPr>
          </a:p>
        </p:txBody>
      </p:sp>
      <p:sp>
        <p:nvSpPr>
          <p:cNvPr id="5427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222687376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标题 1"/>
          <p:cNvSpPr>
            <a:spLocks noGrp="1"/>
          </p:cNvSpPr>
          <p:nvPr>
            <p:ph type="title"/>
          </p:nvPr>
        </p:nvSpPr>
        <p:spPr>
          <a:xfrm>
            <a:off x="639" y="9427"/>
            <a:ext cx="5075417" cy="971301"/>
          </a:xfrm>
        </p:spPr>
        <p:txBody>
          <a:bodyPr>
            <a:normAutofit/>
          </a:bodyPr>
          <a:lstStyle/>
          <a:p>
            <a:r>
              <a:rPr lang="zh-CN" altLang="zh-CN" dirty="0" smtClean="0">
                <a:ea typeface="宋体" charset="-122"/>
              </a:rPr>
              <a:t>三、立法模式</a:t>
            </a:r>
            <a:endParaRPr lang="zh-CN" altLang="en-US" dirty="0" smtClean="0">
              <a:ea typeface="宋体" charset="-122"/>
            </a:endParaRPr>
          </a:p>
        </p:txBody>
      </p:sp>
      <p:sp>
        <p:nvSpPr>
          <p:cNvPr id="3" name="内容占位符 2"/>
          <p:cNvSpPr>
            <a:spLocks noGrp="1"/>
          </p:cNvSpPr>
          <p:nvPr>
            <p:ph idx="1"/>
          </p:nvPr>
        </p:nvSpPr>
        <p:spPr/>
        <p:txBody>
          <a:bodyPr>
            <a:normAutofit lnSpcReduction="10000"/>
          </a:bodyPr>
          <a:lstStyle/>
          <a:p>
            <a:r>
              <a:rPr lang="zh-CN" altLang="zh-CN" smtClean="0">
                <a:ea typeface="宋体" charset="-122"/>
              </a:rPr>
              <a:t>（</a:t>
            </a:r>
            <a:r>
              <a:rPr lang="en-US" altLang="zh-CN" smtClean="0">
                <a:ea typeface="宋体" charset="-122"/>
              </a:rPr>
              <a:t>1</a:t>
            </a:r>
            <a:r>
              <a:rPr lang="zh-CN" altLang="zh-CN" smtClean="0">
                <a:ea typeface="宋体" charset="-122"/>
              </a:rPr>
              <a:t>）中央集中立法模式</a:t>
            </a:r>
            <a:endParaRPr lang="en-US" altLang="zh-CN" smtClean="0">
              <a:ea typeface="宋体" charset="-122"/>
            </a:endParaRPr>
          </a:p>
          <a:p>
            <a:pPr>
              <a:spcBef>
                <a:spcPct val="0"/>
              </a:spcBef>
              <a:buFont typeface="Wingdings" pitchFamily="2" charset="2"/>
              <a:buNone/>
            </a:pPr>
            <a:r>
              <a:rPr lang="en-US" altLang="zh-CN" smtClean="0">
                <a:ea typeface="宋体" charset="-122"/>
              </a:rPr>
              <a:t>      </a:t>
            </a:r>
            <a:r>
              <a:rPr lang="zh-CN" altLang="zh-CN" smtClean="0">
                <a:ea typeface="宋体" charset="-122"/>
              </a:rPr>
              <a:t>该立法模式以美国为主要代表。这种模式指的是由一个国家的最高立法机关统一制定效力及于全国的信息公开法律，对政府信息公开的原则、范围、公开形式、法律责任以及公众获取信息的权利、方式、救济渠道等做出统一规定的立法模式</a:t>
            </a:r>
            <a:r>
              <a:rPr lang="zh-CN" altLang="en-US" smtClean="0">
                <a:ea typeface="宋体" charset="-122"/>
              </a:rPr>
              <a:t>。</a:t>
            </a:r>
            <a:endParaRPr lang="en-US" altLang="zh-CN" smtClean="0">
              <a:ea typeface="宋体" charset="-122"/>
            </a:endParaRPr>
          </a:p>
          <a:p>
            <a:pPr>
              <a:spcBef>
                <a:spcPct val="0"/>
              </a:spcBef>
              <a:buFont typeface="Wingdings" pitchFamily="2" charset="2"/>
              <a:buNone/>
            </a:pPr>
            <a:r>
              <a:rPr lang="zh-CN" altLang="en-US" smtClean="0">
                <a:ea typeface="宋体" charset="-122"/>
              </a:rPr>
              <a:t>      美国</a:t>
            </a:r>
            <a:r>
              <a:rPr lang="zh-CN" altLang="zh-CN" smtClean="0">
                <a:ea typeface="宋体" charset="-122"/>
              </a:rPr>
              <a:t>形成了目前世界上公认最为完善的政府信息公开法律体系。除美国以外，英国、法国、澳大利亚等国家也采用的是这种模式。</a:t>
            </a:r>
          </a:p>
          <a:p>
            <a:endParaRPr lang="zh-CN" altLang="en-US" smtClean="0">
              <a:ea typeface="宋体" charset="-122"/>
            </a:endParaRPr>
          </a:p>
        </p:txBody>
      </p:sp>
      <p:sp>
        <p:nvSpPr>
          <p:cNvPr id="5529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267345026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标题 1"/>
          <p:cNvSpPr>
            <a:spLocks noGrp="1"/>
          </p:cNvSpPr>
          <p:nvPr>
            <p:ph type="title"/>
          </p:nvPr>
        </p:nvSpPr>
        <p:spPr>
          <a:xfrm>
            <a:off x="0" y="1"/>
            <a:ext cx="5148064" cy="980728"/>
          </a:xfrm>
        </p:spPr>
        <p:txBody>
          <a:bodyPr>
            <a:normAutofit/>
          </a:bodyPr>
          <a:lstStyle/>
          <a:p>
            <a:r>
              <a:rPr lang="zh-CN" altLang="zh-CN" dirty="0" smtClean="0">
                <a:ea typeface="宋体" charset="-122"/>
              </a:rPr>
              <a:t>三、立法模式</a:t>
            </a:r>
            <a:endParaRPr lang="zh-CN" altLang="en-US" dirty="0" smtClean="0">
              <a:ea typeface="宋体" charset="-122"/>
            </a:endParaRPr>
          </a:p>
        </p:txBody>
      </p:sp>
      <p:sp>
        <p:nvSpPr>
          <p:cNvPr id="3" name="内容占位符 2"/>
          <p:cNvSpPr>
            <a:spLocks noGrp="1"/>
          </p:cNvSpPr>
          <p:nvPr>
            <p:ph idx="1"/>
          </p:nvPr>
        </p:nvSpPr>
        <p:spPr/>
        <p:txBody>
          <a:bodyPr/>
          <a:lstStyle/>
          <a:p>
            <a:r>
              <a:rPr lang="zh-CN" altLang="zh-CN" smtClean="0">
                <a:ea typeface="宋体" charset="-122"/>
              </a:rPr>
              <a:t>（</a:t>
            </a:r>
            <a:r>
              <a:rPr lang="en-US" altLang="zh-CN" smtClean="0">
                <a:ea typeface="宋体" charset="-122"/>
              </a:rPr>
              <a:t>2</a:t>
            </a:r>
            <a:r>
              <a:rPr lang="zh-CN" altLang="zh-CN" smtClean="0">
                <a:ea typeface="宋体" charset="-122"/>
              </a:rPr>
              <a:t>）行政程序法典模式</a:t>
            </a:r>
            <a:endParaRPr lang="en-US" altLang="zh-CN" smtClean="0">
              <a:ea typeface="宋体" charset="-122"/>
            </a:endParaRPr>
          </a:p>
          <a:p>
            <a:pPr>
              <a:spcBef>
                <a:spcPct val="0"/>
              </a:spcBef>
              <a:buFont typeface="Wingdings" pitchFamily="2" charset="2"/>
              <a:buNone/>
            </a:pPr>
            <a:r>
              <a:rPr lang="en-US" altLang="zh-CN" smtClean="0">
                <a:ea typeface="宋体" charset="-122"/>
              </a:rPr>
              <a:t>      </a:t>
            </a:r>
            <a:r>
              <a:rPr lang="zh-CN" altLang="zh-CN" smtClean="0">
                <a:ea typeface="宋体" charset="-122"/>
              </a:rPr>
              <a:t>这是指一个国家在尚未制定专门的政府信息公开法时，其政府信息公开的有关制度是通过行政程序法典的专门条文加以规定的。德国是采用这种立法模式的典型代表。在德国，“信息公开法”并不是通用法律。</a:t>
            </a:r>
            <a:r>
              <a:rPr lang="en-US" altLang="zh-CN" smtClean="0">
                <a:ea typeface="宋体" charset="-122"/>
              </a:rPr>
              <a:t>1994</a:t>
            </a:r>
            <a:r>
              <a:rPr lang="zh-CN" altLang="zh-CN" smtClean="0">
                <a:ea typeface="宋体" charset="-122"/>
              </a:rPr>
              <a:t>年</a:t>
            </a:r>
            <a:r>
              <a:rPr lang="en-US" altLang="zh-CN" smtClean="0">
                <a:ea typeface="宋体" charset="-122"/>
              </a:rPr>
              <a:t>7</a:t>
            </a:r>
            <a:r>
              <a:rPr lang="zh-CN" altLang="zh-CN" smtClean="0">
                <a:ea typeface="宋体" charset="-122"/>
              </a:rPr>
              <a:t>月颁布、实施的《环境信息法》是仅限于环境领域信息的信息公开法。</a:t>
            </a:r>
          </a:p>
          <a:p>
            <a:pPr>
              <a:buFont typeface="Wingdings" pitchFamily="2" charset="2"/>
              <a:buNone/>
            </a:pPr>
            <a:endParaRPr lang="zh-CN" altLang="en-US" smtClean="0">
              <a:ea typeface="宋体" charset="-122"/>
            </a:endParaRPr>
          </a:p>
        </p:txBody>
      </p:sp>
      <p:sp>
        <p:nvSpPr>
          <p:cNvPr id="5632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276933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idx="4294967295"/>
          </p:nvPr>
        </p:nvSpPr>
        <p:spPr>
          <a:xfrm>
            <a:off x="2505076" y="539750"/>
            <a:ext cx="4362926" cy="979170"/>
          </a:xfrm>
          <a:noFill/>
          <a:ln>
            <a:noFill/>
          </a:ln>
        </p:spPr>
        <p:txBody>
          <a:bodyPr lIns="91440" tIns="45720" rIns="91440" bIns="45720" anchor="ctr"/>
          <a:lstStyle/>
          <a:p>
            <a:pPr defTabSz="685800">
              <a:buNone/>
            </a:pPr>
            <a:r>
              <a:rPr lang="zh-CN" altLang="en-US" kern="1200" baseline="0">
                <a:solidFill>
                  <a:srgbClr val="FF0000"/>
                </a:solidFill>
                <a:latin typeface="+mj-ea"/>
                <a:ea typeface="+mj-ea"/>
                <a:cs typeface="+mj-cs"/>
              </a:rPr>
              <a:t>【考法】笔纸考试</a:t>
            </a:r>
          </a:p>
        </p:txBody>
      </p:sp>
      <p:sp>
        <p:nvSpPr>
          <p:cNvPr id="29700" name="文本框 3"/>
          <p:cNvSpPr txBox="1"/>
          <p:nvPr/>
        </p:nvSpPr>
        <p:spPr>
          <a:xfrm>
            <a:off x="1602582" y="5246688"/>
            <a:ext cx="6522244" cy="1292662"/>
          </a:xfrm>
          <a:prstGeom prst="rect">
            <a:avLst/>
          </a:prstGeom>
          <a:noFill/>
          <a:ln w="9525">
            <a:noFill/>
          </a:ln>
        </p:spPr>
        <p:txBody>
          <a:bodyPr wrap="square" anchor="t">
            <a:spAutoFit/>
          </a:bodyPr>
          <a:lstStyle/>
          <a:p>
            <a:pPr>
              <a:lnSpc>
                <a:spcPct val="130000"/>
              </a:lnSpc>
            </a:pPr>
            <a:r>
              <a:rPr lang="zh-CN" altLang="en-US" sz="2000" b="1" dirty="0">
                <a:solidFill>
                  <a:prstClr val="black"/>
                </a:solidFill>
                <a:ea typeface="微软雅黑" panose="020B0503020204020204" charset="-122"/>
              </a:rPr>
              <a:t>自学考试实行笔试考试，考试时间</a:t>
            </a:r>
            <a:r>
              <a:rPr lang="en-US" altLang="zh-CN" sz="2000" b="1" dirty="0">
                <a:solidFill>
                  <a:prstClr val="black"/>
                </a:solidFill>
                <a:ea typeface="微软雅黑" panose="020B0503020204020204" charset="-122"/>
              </a:rPr>
              <a:t>150</a:t>
            </a:r>
            <a:r>
              <a:rPr lang="zh-CN" altLang="en-US" sz="2000" b="1" dirty="0">
                <a:solidFill>
                  <a:prstClr val="black"/>
                </a:solidFill>
                <a:ea typeface="微软雅黑" panose="020B0503020204020204" charset="-122"/>
              </a:rPr>
              <a:t>分钟，满分为100分，60分及格。</a:t>
            </a:r>
          </a:p>
          <a:p>
            <a:pPr>
              <a:lnSpc>
                <a:spcPct val="130000"/>
              </a:lnSpc>
            </a:pPr>
            <a:endParaRPr lang="zh-CN" altLang="en-US" sz="2000" b="1" dirty="0">
              <a:solidFill>
                <a:srgbClr val="FF0000"/>
              </a:solidFill>
              <a:ea typeface="微软雅黑" panose="020B0503020204020204" charset="-122"/>
            </a:endParaRPr>
          </a:p>
        </p:txBody>
      </p:sp>
      <p:pic>
        <p:nvPicPr>
          <p:cNvPr id="2" name="图片 1"/>
          <p:cNvPicPr>
            <a:picLocks noChangeAspect="1"/>
          </p:cNvPicPr>
          <p:nvPr/>
        </p:nvPicPr>
        <p:blipFill>
          <a:blip r:embed="rId4" cstate="print"/>
          <a:stretch>
            <a:fillRect/>
          </a:stretch>
        </p:blipFill>
        <p:spPr>
          <a:xfrm>
            <a:off x="2396018" y="1713865"/>
            <a:ext cx="4581049" cy="3430270"/>
          </a:xfrm>
          <a:prstGeom prst="rect">
            <a:avLst/>
          </a:prstGeom>
        </p:spPr>
      </p:pic>
      <p:sp>
        <p:nvSpPr>
          <p:cNvPr id="3" name="文本框 2"/>
          <p:cNvSpPr txBox="1"/>
          <p:nvPr/>
        </p:nvSpPr>
        <p:spPr>
          <a:xfrm>
            <a:off x="1593058" y="6173943"/>
            <a:ext cx="5384006" cy="368300"/>
          </a:xfrm>
          <a:prstGeom prst="rect">
            <a:avLst/>
          </a:prstGeom>
          <a:noFill/>
        </p:spPr>
        <p:txBody>
          <a:bodyPr wrap="square" rtlCol="0">
            <a:spAutoFit/>
          </a:bodyPr>
          <a:lstStyle/>
          <a:p>
            <a:r>
              <a:rPr lang="zh-CN" altLang="en-US" dirty="0">
                <a:solidFill>
                  <a:prstClr val="black"/>
                </a:solidFill>
              </a:rPr>
              <a:t>现在实行网上评卷，考试需要准备</a:t>
            </a:r>
            <a:r>
              <a:rPr lang="en-US" altLang="zh-CN" dirty="0">
                <a:solidFill>
                  <a:prstClr val="black"/>
                </a:solidFill>
              </a:rPr>
              <a:t>2B</a:t>
            </a:r>
            <a:r>
              <a:rPr lang="zh-CN" altLang="en-US" dirty="0">
                <a:solidFill>
                  <a:prstClr val="black"/>
                </a:solidFill>
              </a:rPr>
              <a:t>铅笔和橡皮擦  </a:t>
            </a:r>
          </a:p>
        </p:txBody>
      </p:sp>
    </p:spTree>
    <p:extLst>
      <p:ext uri="{BB962C8B-B14F-4D97-AF65-F5344CB8AC3E}">
        <p14:creationId xmlns:p14="http://schemas.microsoft.com/office/powerpoint/2010/main" val="3497527021"/>
      </p:ext>
    </p:extLst>
  </p:cSld>
  <p:clrMapOvr>
    <a:masterClrMapping/>
  </p:clrMapOvr>
  <p:transition>
    <p:checker/>
    <p:sndAc>
      <p:stSnd>
        <p:snd r:embed="rId3"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a:ea typeface="宋体" pitchFamily="2" charset="-122"/>
              </a:rPr>
              <a:t>本章概要</a:t>
            </a:r>
            <a:endParaRPr lang="zh-CN" altLang="en-US">
              <a:solidFill>
                <a:schemeClr val="accent1"/>
              </a:solidFill>
              <a:ea typeface="宋体" pitchFamily="2" charset="-122"/>
            </a:endParaRPr>
          </a:p>
        </p:txBody>
      </p:sp>
      <p:sp>
        <p:nvSpPr>
          <p:cNvPr id="10243"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charset="0"/>
              <a:ea typeface="宋体" pitchFamily="2" charset="-122"/>
            </a:endParaRPr>
          </a:p>
        </p:txBody>
      </p:sp>
      <p:grpSp>
        <p:nvGrpSpPr>
          <p:cNvPr id="10244" name="Group 4"/>
          <p:cNvGrpSpPr>
            <a:grpSpLocks/>
          </p:cNvGrpSpPr>
          <p:nvPr/>
        </p:nvGrpSpPr>
        <p:grpSpPr bwMode="auto">
          <a:xfrm>
            <a:off x="2223864" y="1124744"/>
            <a:ext cx="4724400" cy="685800"/>
            <a:chOff x="1296" y="1824"/>
            <a:chExt cx="2976" cy="432"/>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7" name="Text Box 7"/>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第一节  著作权客体</a:t>
              </a:r>
            </a:p>
          </p:txBody>
        </p:sp>
        <p:sp>
          <p:nvSpPr>
            <p:cNvPr id="10248" name="Text Box 8"/>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1</a:t>
              </a:r>
            </a:p>
          </p:txBody>
        </p:sp>
      </p:grpSp>
      <p:grpSp>
        <p:nvGrpSpPr>
          <p:cNvPr id="10249" name="Group 9"/>
          <p:cNvGrpSpPr>
            <a:grpSpLocks/>
          </p:cNvGrpSpPr>
          <p:nvPr/>
        </p:nvGrpSpPr>
        <p:grpSpPr bwMode="auto">
          <a:xfrm>
            <a:off x="2223864" y="2026568"/>
            <a:ext cx="4724400"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2" name="Text Box 12"/>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第二节  著作权主体</a:t>
              </a:r>
            </a:p>
          </p:txBody>
        </p:sp>
        <p:sp>
          <p:nvSpPr>
            <p:cNvPr id="10253" name="Text Box 13"/>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smtClean="0">
                  <a:solidFill>
                    <a:srgbClr val="FFFFFF"/>
                  </a:solidFill>
                  <a:latin typeface="Arial" charset="0"/>
                  <a:ea typeface="宋体" pitchFamily="2" charset="-122"/>
                </a:rPr>
                <a:t>2</a:t>
              </a:r>
            </a:p>
          </p:txBody>
        </p:sp>
      </p:grpSp>
      <p:grpSp>
        <p:nvGrpSpPr>
          <p:cNvPr id="26" name="Group 4"/>
          <p:cNvGrpSpPr>
            <a:grpSpLocks/>
          </p:cNvGrpSpPr>
          <p:nvPr/>
        </p:nvGrpSpPr>
        <p:grpSpPr bwMode="auto">
          <a:xfrm>
            <a:off x="2223864" y="2890664"/>
            <a:ext cx="4724400" cy="685800"/>
            <a:chOff x="1296" y="1824"/>
            <a:chExt cx="2976" cy="432"/>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9" name="Text Box 7"/>
            <p:cNvSpPr txBox="1">
              <a:spLocks noChangeArrowheads="1"/>
            </p:cNvSpPr>
            <p:nvPr/>
          </p:nvSpPr>
          <p:spPr bwMode="gray">
            <a:xfrm>
              <a:off x="1680" y="1934"/>
              <a:ext cx="24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第三节 著作权内容及限制</a:t>
              </a: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sp>
        <p:nvSpPr>
          <p:cNvPr id="24" name="TextBox 23"/>
          <p:cNvSpPr txBox="1"/>
          <p:nvPr/>
        </p:nvSpPr>
        <p:spPr>
          <a:xfrm>
            <a:off x="100670" y="6381328"/>
            <a:ext cx="2520280" cy="369332"/>
          </a:xfrm>
          <a:prstGeom prst="rect">
            <a:avLst/>
          </a:prstGeom>
          <a:noFill/>
        </p:spPr>
        <p:txBody>
          <a:bodyPr wrap="square" rtlCol="0">
            <a:spAutoFit/>
          </a:bodyPr>
          <a:lstStyle/>
          <a:p>
            <a:r>
              <a:rPr lang="zh-CN" altLang="en-US" dirty="0" smtClean="0"/>
              <a:t>信息法教程 第</a:t>
            </a:r>
            <a:r>
              <a:rPr lang="en-US" altLang="zh-CN" dirty="0" smtClean="0"/>
              <a:t>4</a:t>
            </a:r>
            <a:r>
              <a:rPr lang="zh-CN" altLang="en-US" dirty="0" smtClean="0"/>
              <a:t>章</a:t>
            </a:r>
            <a:endParaRPr lang="zh-CN" altLang="en-US" dirty="0"/>
          </a:p>
        </p:txBody>
      </p:sp>
      <p:grpSp>
        <p:nvGrpSpPr>
          <p:cNvPr id="31" name="Group 9"/>
          <p:cNvGrpSpPr>
            <a:grpSpLocks/>
          </p:cNvGrpSpPr>
          <p:nvPr/>
        </p:nvGrpSpPr>
        <p:grpSpPr bwMode="auto">
          <a:xfrm>
            <a:off x="2223864" y="3754760"/>
            <a:ext cx="4724400" cy="685800"/>
            <a:chOff x="1296" y="1824"/>
            <a:chExt cx="2976" cy="432"/>
          </a:xfrm>
        </p:grpSpPr>
        <p:sp>
          <p:nvSpPr>
            <p:cNvPr id="32"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3"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4" name="Text Box 12"/>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chemeClr val="tx1">
                      <a:lumMod val="95000"/>
                      <a:lumOff val="5000"/>
                    </a:schemeClr>
                  </a:solidFill>
                  <a:latin typeface="Arial" charset="0"/>
                  <a:ea typeface="宋体" pitchFamily="2" charset="-122"/>
                </a:rPr>
                <a:t>第四节 邻接权</a:t>
              </a:r>
            </a:p>
          </p:txBody>
        </p:sp>
        <p:sp>
          <p:nvSpPr>
            <p:cNvPr id="35"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4</a:t>
              </a:r>
              <a:endParaRPr lang="en-US" altLang="zh-CN" sz="2400" dirty="0" smtClean="0">
                <a:solidFill>
                  <a:srgbClr val="FFFFFF"/>
                </a:solidFill>
                <a:latin typeface="Arial" charset="0"/>
                <a:ea typeface="宋体" pitchFamily="2" charset="-122"/>
              </a:endParaRPr>
            </a:p>
          </p:txBody>
        </p:sp>
      </p:grpSp>
      <p:grpSp>
        <p:nvGrpSpPr>
          <p:cNvPr id="25" name="Group 4"/>
          <p:cNvGrpSpPr>
            <a:grpSpLocks/>
          </p:cNvGrpSpPr>
          <p:nvPr/>
        </p:nvGrpSpPr>
        <p:grpSpPr bwMode="auto">
          <a:xfrm>
            <a:off x="2223864" y="4546848"/>
            <a:ext cx="4724400" cy="685800"/>
            <a:chOff x="1296" y="1824"/>
            <a:chExt cx="2976" cy="432"/>
          </a:xfrm>
        </p:grpSpPr>
        <p:sp>
          <p:nvSpPr>
            <p:cNvPr id="36"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7"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38" name="Text Box 7"/>
            <p:cNvSpPr txBox="1">
              <a:spLocks noChangeArrowheads="1"/>
            </p:cNvSpPr>
            <p:nvPr/>
          </p:nvSpPr>
          <p:spPr bwMode="gray">
            <a:xfrm>
              <a:off x="1680" y="1934"/>
              <a:ext cx="24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第五节 著作权利用及管理</a:t>
              </a:r>
            </a:p>
          </p:txBody>
        </p:sp>
        <p:sp>
          <p:nvSpPr>
            <p:cNvPr id="39"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grpSp>
        <p:nvGrpSpPr>
          <p:cNvPr id="40" name="Group 9"/>
          <p:cNvGrpSpPr>
            <a:grpSpLocks/>
          </p:cNvGrpSpPr>
          <p:nvPr/>
        </p:nvGrpSpPr>
        <p:grpSpPr bwMode="auto">
          <a:xfrm>
            <a:off x="2223864" y="5410944"/>
            <a:ext cx="4724400" cy="685800"/>
            <a:chOff x="1296" y="1824"/>
            <a:chExt cx="2976" cy="432"/>
          </a:xfrm>
        </p:grpSpPr>
        <p:sp>
          <p:nvSpPr>
            <p:cNvPr id="41"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5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42" name="AutoShape 11"/>
            <p:cNvSpPr>
              <a:spLocks noChangeArrowheads="1"/>
            </p:cNvSpPr>
            <p:nvPr/>
          </p:nvSpPr>
          <p:spPr bwMode="gray">
            <a:xfrm>
              <a:off x="1296" y="1824"/>
              <a:ext cx="432" cy="432"/>
            </a:xfrm>
            <a:prstGeom prst="diamond">
              <a:avLst/>
            </a:prstGeom>
            <a:solidFill>
              <a:schemeClr val="tx2">
                <a:lumMod val="5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43" name="Text Box 12"/>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chemeClr val="tx1">
                      <a:lumMod val="95000"/>
                      <a:lumOff val="5000"/>
                    </a:schemeClr>
                  </a:solidFill>
                  <a:latin typeface="Arial" charset="0"/>
                  <a:ea typeface="宋体" pitchFamily="2" charset="-122"/>
                </a:rPr>
                <a:t>第六节 著作权的保护</a:t>
              </a:r>
            </a:p>
          </p:txBody>
        </p:sp>
        <p:sp>
          <p:nvSpPr>
            <p:cNvPr id="44" name="Text Box 13"/>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4</a:t>
              </a:r>
              <a:endParaRPr lang="en-US" altLang="zh-CN" sz="2400" dirty="0" smtClean="0">
                <a:solidFill>
                  <a:srgbClr val="FFFFFF"/>
                </a:solidFill>
                <a:latin typeface="Arial" charset="0"/>
                <a:ea typeface="宋体" pitchFamily="2" charset="-122"/>
              </a:endParaRPr>
            </a:p>
          </p:txBody>
        </p:sp>
      </p:grpSp>
    </p:spTree>
    <p:extLst>
      <p:ext uri="{BB962C8B-B14F-4D97-AF65-F5344CB8AC3E}">
        <p14:creationId xmlns:p14="http://schemas.microsoft.com/office/powerpoint/2010/main" val="2247117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upRigh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strips(upRight)">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p:cNvSpPr>
          <p:nvPr>
            <p:ph type="title"/>
          </p:nvPr>
        </p:nvSpPr>
        <p:spPr>
          <a:xfrm>
            <a:off x="1" y="1"/>
            <a:ext cx="5076056" cy="896938"/>
          </a:xfrm>
        </p:spPr>
        <p:txBody>
          <a:bodyPr>
            <a:normAutofit/>
          </a:bodyPr>
          <a:lstStyle/>
          <a:p>
            <a:r>
              <a:rPr lang="zh-CN" altLang="zh-CN" dirty="0" smtClean="0">
                <a:ea typeface="宋体" charset="-122"/>
              </a:rPr>
              <a:t>三、立法模式</a:t>
            </a:r>
            <a:endParaRPr lang="zh-CN" altLang="en-US" dirty="0" smtClean="0">
              <a:ea typeface="宋体" charset="-122"/>
            </a:endParaRPr>
          </a:p>
        </p:txBody>
      </p:sp>
      <p:sp>
        <p:nvSpPr>
          <p:cNvPr id="3" name="内容占位符 2"/>
          <p:cNvSpPr>
            <a:spLocks noGrp="1"/>
          </p:cNvSpPr>
          <p:nvPr>
            <p:ph idx="1"/>
          </p:nvPr>
        </p:nvSpPr>
        <p:spPr/>
        <p:txBody>
          <a:bodyPr>
            <a:normAutofit lnSpcReduction="10000"/>
          </a:bodyPr>
          <a:lstStyle/>
          <a:p>
            <a:r>
              <a:rPr lang="zh-CN" altLang="zh-CN" smtClean="0">
                <a:ea typeface="宋体" charset="-122"/>
              </a:rPr>
              <a:t>（</a:t>
            </a:r>
            <a:r>
              <a:rPr lang="en-US" altLang="zh-CN" smtClean="0">
                <a:ea typeface="宋体" charset="-122"/>
              </a:rPr>
              <a:t>3</a:t>
            </a:r>
            <a:r>
              <a:rPr lang="zh-CN" altLang="zh-CN" smtClean="0">
                <a:ea typeface="宋体" charset="-122"/>
              </a:rPr>
              <a:t>）地方先行立法模式</a:t>
            </a:r>
            <a:endParaRPr lang="en-US" altLang="zh-CN" smtClean="0">
              <a:ea typeface="宋体" charset="-122"/>
            </a:endParaRPr>
          </a:p>
          <a:p>
            <a:pPr>
              <a:spcBef>
                <a:spcPct val="0"/>
              </a:spcBef>
              <a:buFont typeface="Wingdings" pitchFamily="2" charset="2"/>
              <a:buNone/>
            </a:pPr>
            <a:r>
              <a:rPr lang="en-US" altLang="zh-CN" smtClean="0">
                <a:ea typeface="宋体" charset="-122"/>
              </a:rPr>
              <a:t>      </a:t>
            </a:r>
            <a:r>
              <a:rPr lang="zh-CN" altLang="zh-CN" smtClean="0">
                <a:ea typeface="宋体" charset="-122"/>
              </a:rPr>
              <a:t>这种模式是指在国家还未制定信息公开法的情况下，由地方立法机关在其立法权范围内先制定低位阶的法律法规来规制本地政府信息公开活动，待条件成熟后时，再制定国家层面的统一的政府信息公开法。加拿大、日本和韩国为该模式的代表。</a:t>
            </a:r>
            <a:endParaRPr lang="en-US" altLang="zh-CN" smtClean="0">
              <a:ea typeface="宋体" charset="-122"/>
            </a:endParaRPr>
          </a:p>
          <a:p>
            <a:pPr>
              <a:spcBef>
                <a:spcPct val="0"/>
              </a:spcBef>
              <a:buFont typeface="Wingdings" pitchFamily="2" charset="2"/>
              <a:buNone/>
            </a:pPr>
            <a:endParaRPr lang="en-US" altLang="zh-CN" smtClean="0">
              <a:ea typeface="宋体" charset="-122"/>
            </a:endParaRPr>
          </a:p>
          <a:p>
            <a:pPr>
              <a:spcBef>
                <a:spcPct val="0"/>
              </a:spcBef>
            </a:pPr>
            <a:r>
              <a:rPr lang="zh-CN" altLang="zh-CN" smtClean="0">
                <a:ea typeface="宋体" charset="-122"/>
              </a:rPr>
              <a:t>就目前我国政府信息公开的立法实践来看，是以地方先行立法的模式推进的。</a:t>
            </a:r>
            <a:r>
              <a:rPr lang="en-US" altLang="zh-CN" smtClean="0">
                <a:ea typeface="宋体" charset="-122"/>
              </a:rPr>
              <a:t> </a:t>
            </a:r>
            <a:endParaRPr lang="zh-CN" altLang="en-US" smtClean="0">
              <a:ea typeface="宋体" charset="-122"/>
            </a:endParaRPr>
          </a:p>
        </p:txBody>
      </p:sp>
      <p:sp>
        <p:nvSpPr>
          <p:cNvPr id="5734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411473628"/>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6511" y="0"/>
            <a:ext cx="5184576" cy="905669"/>
          </a:xfrm>
        </p:spPr>
        <p:txBody>
          <a:bodyPr>
            <a:normAutofit fontScale="90000"/>
          </a:bodyPr>
          <a:lstStyle/>
          <a:p>
            <a:r>
              <a:rPr lang="zh-CN" altLang="zh-CN" smtClean="0">
                <a:ea typeface="宋体" charset="-122"/>
              </a:rPr>
              <a:t>第二节</a:t>
            </a:r>
            <a:r>
              <a:rPr lang="en-US" altLang="zh-CN" dirty="0" smtClean="0">
                <a:ea typeface="宋体" charset="-122"/>
              </a:rPr>
              <a:t>  </a:t>
            </a:r>
            <a:r>
              <a:rPr lang="zh-CN" altLang="zh-CN" dirty="0" smtClean="0">
                <a:ea typeface="宋体" charset="-122"/>
              </a:rPr>
              <a:t>我国政府信息公开的政策立法实践</a:t>
            </a:r>
          </a:p>
        </p:txBody>
      </p:sp>
      <p:sp>
        <p:nvSpPr>
          <p:cNvPr id="58370"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58371" name="Group 4"/>
          <p:cNvGrpSpPr>
            <a:grpSpLocks/>
          </p:cNvGrpSpPr>
          <p:nvPr/>
        </p:nvGrpSpPr>
        <p:grpSpPr bwMode="auto">
          <a:xfrm>
            <a:off x="2057400" y="2019300"/>
            <a:ext cx="5114925" cy="457200"/>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58387"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grpSp>
        <p:nvGrpSpPr>
          <p:cNvPr id="58372" name="Group 9"/>
          <p:cNvGrpSpPr>
            <a:grpSpLocks/>
          </p:cNvGrpSpPr>
          <p:nvPr/>
        </p:nvGrpSpPr>
        <p:grpSpPr bwMode="auto">
          <a:xfrm>
            <a:off x="2057400" y="2705100"/>
            <a:ext cx="5114925" cy="457200"/>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58383"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grpSp>
        <p:nvGrpSpPr>
          <p:cNvPr id="58373" name="Group 19"/>
          <p:cNvGrpSpPr>
            <a:grpSpLocks/>
          </p:cNvGrpSpPr>
          <p:nvPr/>
        </p:nvGrpSpPr>
        <p:grpSpPr bwMode="auto">
          <a:xfrm>
            <a:off x="2051050" y="3500438"/>
            <a:ext cx="5114925" cy="457200"/>
            <a:chOff x="1296" y="2256"/>
            <a:chExt cx="3222" cy="288"/>
          </a:xfrm>
        </p:grpSpPr>
        <p:sp>
          <p:nvSpPr>
            <p:cNvPr id="323604"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nvGrpSpPr>
            <p:cNvPr id="58379" name="Group 21"/>
            <p:cNvGrpSpPr>
              <a:grpSpLocks/>
            </p:cNvGrpSpPr>
            <p:nvPr/>
          </p:nvGrpSpPr>
          <p:grpSpPr bwMode="auto">
            <a:xfrm>
              <a:off x="1440" y="2256"/>
              <a:ext cx="3078" cy="288"/>
              <a:chOff x="1536" y="1470"/>
              <a:chExt cx="3078" cy="288"/>
            </a:xfrm>
          </p:grpSpPr>
          <p:sp>
            <p:nvSpPr>
              <p:cNvPr id="323606" name="Line 2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ea typeface="+mn-ea"/>
                </a:endParaRPr>
              </a:p>
            </p:txBody>
          </p:sp>
          <p:sp>
            <p:nvSpPr>
              <p:cNvPr id="323607"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ea typeface="+mn-ea"/>
                </a:endParaRPr>
              </a:p>
            </p:txBody>
          </p:sp>
        </p:grpSp>
      </p:grpSp>
      <p:sp>
        <p:nvSpPr>
          <p:cNvPr id="58374" name="Rectangle 29"/>
          <p:cNvSpPr>
            <a:spLocks noChangeArrowheads="1"/>
          </p:cNvSpPr>
          <p:nvPr/>
        </p:nvSpPr>
        <p:spPr bwMode="gray">
          <a:xfrm>
            <a:off x="2484438" y="1989138"/>
            <a:ext cx="4205287" cy="461962"/>
          </a:xfrm>
          <a:prstGeom prst="rect">
            <a:avLst/>
          </a:prstGeom>
          <a:noFill/>
          <a:ln w="9525">
            <a:noFill/>
            <a:miter lim="800000"/>
            <a:headEnd/>
            <a:tailEnd/>
          </a:ln>
        </p:spPr>
        <p:txBody>
          <a:bodyPr wrap="none">
            <a:spAutoFit/>
          </a:bodyPr>
          <a:lstStyle/>
          <a:p>
            <a:r>
              <a:rPr lang="zh-CN" altLang="zh-CN" sz="2400" b="1">
                <a:latin typeface="Verdana" pitchFamily="34" charset="0"/>
              </a:rPr>
              <a:t>一、国家层面政策立法的发展</a:t>
            </a:r>
          </a:p>
        </p:txBody>
      </p:sp>
      <p:sp>
        <p:nvSpPr>
          <p:cNvPr id="58375" name="Rectangle 30"/>
          <p:cNvSpPr>
            <a:spLocks noChangeArrowheads="1"/>
          </p:cNvSpPr>
          <p:nvPr/>
        </p:nvSpPr>
        <p:spPr bwMode="gray">
          <a:xfrm>
            <a:off x="2484438" y="2708275"/>
            <a:ext cx="4205287" cy="461963"/>
          </a:xfrm>
          <a:prstGeom prst="rect">
            <a:avLst/>
          </a:prstGeom>
          <a:noFill/>
          <a:ln w="9525">
            <a:noFill/>
            <a:miter lim="800000"/>
            <a:headEnd/>
            <a:tailEnd/>
          </a:ln>
        </p:spPr>
        <p:txBody>
          <a:bodyPr wrap="none">
            <a:spAutoFit/>
          </a:bodyPr>
          <a:lstStyle/>
          <a:p>
            <a:r>
              <a:rPr lang="zh-CN" altLang="zh-CN" sz="2400" b="1">
                <a:latin typeface="Verdana" pitchFamily="34" charset="0"/>
              </a:rPr>
              <a:t>二、地方层面政策立法的发展</a:t>
            </a:r>
          </a:p>
        </p:txBody>
      </p:sp>
      <p:sp>
        <p:nvSpPr>
          <p:cNvPr id="58376" name="Rectangle 32"/>
          <p:cNvSpPr>
            <a:spLocks noChangeArrowheads="1"/>
          </p:cNvSpPr>
          <p:nvPr/>
        </p:nvSpPr>
        <p:spPr bwMode="gray">
          <a:xfrm>
            <a:off x="2484438" y="3500438"/>
            <a:ext cx="5040312" cy="461962"/>
          </a:xfrm>
          <a:prstGeom prst="rect">
            <a:avLst/>
          </a:prstGeom>
          <a:noFill/>
          <a:ln w="9525">
            <a:noFill/>
            <a:miter lim="800000"/>
            <a:headEnd/>
            <a:tailEnd/>
          </a:ln>
        </p:spPr>
        <p:txBody>
          <a:bodyPr>
            <a:spAutoFit/>
          </a:bodyPr>
          <a:lstStyle/>
          <a:p>
            <a:r>
              <a:rPr lang="zh-CN" altLang="zh-CN" sz="2400" b="1">
                <a:latin typeface="Verdana" pitchFamily="34" charset="0"/>
              </a:rPr>
              <a:t>三</a:t>
            </a:r>
            <a:r>
              <a:rPr lang="zh-CN" altLang="en-US" sz="2400" b="1">
                <a:latin typeface="Verdana" pitchFamily="34" charset="0"/>
              </a:rPr>
              <a:t>、</a:t>
            </a:r>
            <a:r>
              <a:rPr lang="en-US" altLang="zh-CN" sz="2400" b="1">
                <a:latin typeface="Verdana" pitchFamily="34" charset="0"/>
              </a:rPr>
              <a:t>《</a:t>
            </a:r>
            <a:r>
              <a:rPr lang="zh-CN" altLang="zh-CN" sz="2400" b="1">
                <a:latin typeface="Verdana" pitchFamily="34" charset="0"/>
              </a:rPr>
              <a:t>政府信息公开条例》的出台</a:t>
            </a:r>
          </a:p>
        </p:txBody>
      </p:sp>
      <p:sp>
        <p:nvSpPr>
          <p:cNvPr id="58377" name="日期占位符 21"/>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26312554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08229" y="0"/>
            <a:ext cx="4990278" cy="980728"/>
          </a:xfrm>
          <a:noFill/>
        </p:spPr>
        <p:txBody>
          <a:bodyPr>
            <a:noAutofit/>
          </a:bodyPr>
          <a:lstStyle/>
          <a:p>
            <a:pPr algn="l"/>
            <a:r>
              <a:rPr lang="zh-CN" altLang="zh-CN" sz="3200" dirty="0" smtClean="0">
                <a:ea typeface="宋体" charset="-122"/>
              </a:rPr>
              <a:t>一、国家层面政策立法的发展</a:t>
            </a:r>
          </a:p>
        </p:txBody>
      </p:sp>
      <p:sp>
        <p:nvSpPr>
          <p:cNvPr id="59394" name="AutoShape 3"/>
          <p:cNvSpPr>
            <a:spLocks noChangeArrowheads="1"/>
          </p:cNvSpPr>
          <p:nvPr/>
        </p:nvSpPr>
        <p:spPr bwMode="auto">
          <a:xfrm>
            <a:off x="6151563" y="3433763"/>
            <a:ext cx="1733550" cy="273208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59395" name="AutoShape 4"/>
          <p:cNvSpPr>
            <a:spLocks noChangeArrowheads="1"/>
          </p:cNvSpPr>
          <p:nvPr/>
        </p:nvSpPr>
        <p:spPr bwMode="auto">
          <a:xfrm>
            <a:off x="4456113" y="3433763"/>
            <a:ext cx="1611312" cy="273843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59396" name="AutoShape 5"/>
          <p:cNvSpPr>
            <a:spLocks noChangeArrowheads="1"/>
          </p:cNvSpPr>
          <p:nvPr/>
        </p:nvSpPr>
        <p:spPr bwMode="auto">
          <a:xfrm>
            <a:off x="2773363" y="3433763"/>
            <a:ext cx="1563687" cy="273843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59397" name="AutoShape 6"/>
          <p:cNvSpPr>
            <a:spLocks noChangeArrowheads="1"/>
          </p:cNvSpPr>
          <p:nvPr/>
        </p:nvSpPr>
        <p:spPr bwMode="auto">
          <a:xfrm>
            <a:off x="1066800" y="3433763"/>
            <a:ext cx="1620838" cy="273843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grpSp>
        <p:nvGrpSpPr>
          <p:cNvPr id="59398" name="Group 7"/>
          <p:cNvGrpSpPr>
            <a:grpSpLocks/>
          </p:cNvGrpSpPr>
          <p:nvPr/>
        </p:nvGrpSpPr>
        <p:grpSpPr bwMode="auto">
          <a:xfrm>
            <a:off x="1287463" y="2057400"/>
            <a:ext cx="5895975" cy="936625"/>
            <a:chOff x="624" y="1152"/>
            <a:chExt cx="4080" cy="720"/>
          </a:xfrm>
        </p:grpSpPr>
        <p:sp>
          <p:nvSpPr>
            <p:cNvPr id="45064"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59409" name="Group 9"/>
            <p:cNvGrpSpPr>
              <a:grpSpLocks/>
            </p:cNvGrpSpPr>
            <p:nvPr/>
          </p:nvGrpSpPr>
          <p:grpSpPr bwMode="auto">
            <a:xfrm>
              <a:off x="1296" y="1296"/>
              <a:ext cx="624" cy="96"/>
              <a:chOff x="2003" y="3439"/>
              <a:chExt cx="468" cy="244"/>
            </a:xfrm>
          </p:grpSpPr>
          <p:sp>
            <p:nvSpPr>
              <p:cNvPr id="59423"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59424"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5068" name="Oval 12"/>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5069"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59410"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a:latin typeface="Verdana" pitchFamily="34" charset="0"/>
              </a:endParaRPr>
            </a:p>
          </p:txBody>
        </p:sp>
        <p:grpSp>
          <p:nvGrpSpPr>
            <p:cNvPr id="59411" name="Group 15"/>
            <p:cNvGrpSpPr>
              <a:grpSpLocks/>
            </p:cNvGrpSpPr>
            <p:nvPr/>
          </p:nvGrpSpPr>
          <p:grpSpPr bwMode="auto">
            <a:xfrm>
              <a:off x="2448" y="1296"/>
              <a:ext cx="624" cy="96"/>
              <a:chOff x="2003" y="3439"/>
              <a:chExt cx="468" cy="244"/>
            </a:xfrm>
          </p:grpSpPr>
          <p:sp>
            <p:nvSpPr>
              <p:cNvPr id="59419"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59420"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5074" name="Oval 18"/>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5075"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5076" name="Rectangle 20"/>
            <p:cNvSpPr>
              <a:spLocks noChangeArrowheads="1"/>
            </p:cNvSpPr>
            <p:nvPr/>
          </p:nvSpPr>
          <p:spPr bwMode="gray">
            <a:xfrm rot="3419336">
              <a:off x="2880" y="1153"/>
              <a:ext cx="672" cy="671"/>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59413" name="Group 21"/>
            <p:cNvGrpSpPr>
              <a:grpSpLocks/>
            </p:cNvGrpSpPr>
            <p:nvPr/>
          </p:nvGrpSpPr>
          <p:grpSpPr bwMode="auto">
            <a:xfrm>
              <a:off x="3600" y="1296"/>
              <a:ext cx="816" cy="96"/>
              <a:chOff x="2003" y="3439"/>
              <a:chExt cx="468" cy="244"/>
            </a:xfrm>
          </p:grpSpPr>
          <p:sp>
            <p:nvSpPr>
              <p:cNvPr id="59415"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59416"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5080" name="Oval 24"/>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5081" name="Oval 25"/>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59414"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a:latin typeface="Verdana" pitchFamily="34" charset="0"/>
              </a:endParaRPr>
            </a:p>
          </p:txBody>
        </p:sp>
      </p:grpSp>
      <p:sp>
        <p:nvSpPr>
          <p:cNvPr id="59399" name="Rectangle 27"/>
          <p:cNvSpPr>
            <a:spLocks noChangeArrowheads="1"/>
          </p:cNvSpPr>
          <p:nvPr/>
        </p:nvSpPr>
        <p:spPr bwMode="gray">
          <a:xfrm>
            <a:off x="1331913" y="2276475"/>
            <a:ext cx="1108075" cy="461963"/>
          </a:xfrm>
          <a:prstGeom prst="rect">
            <a:avLst/>
          </a:prstGeom>
          <a:noFill/>
          <a:ln w="9525">
            <a:noFill/>
            <a:miter lim="800000"/>
            <a:headEnd/>
            <a:tailEnd/>
          </a:ln>
        </p:spPr>
        <p:txBody>
          <a:bodyPr wrap="none">
            <a:spAutoFit/>
          </a:bodyPr>
          <a:lstStyle/>
          <a:p>
            <a:r>
              <a:rPr lang="en-US" altLang="zh-CN" sz="2400" b="1">
                <a:solidFill>
                  <a:schemeClr val="bg1"/>
                </a:solidFill>
                <a:latin typeface="仿宋_GB2312" pitchFamily="49" charset="-122"/>
                <a:ea typeface="仿宋_GB2312" pitchFamily="49" charset="-122"/>
              </a:rPr>
              <a:t>1996</a:t>
            </a:r>
            <a:r>
              <a:rPr lang="zh-CN" altLang="zh-CN" sz="2400" b="1">
                <a:solidFill>
                  <a:schemeClr val="bg1"/>
                </a:solidFill>
                <a:latin typeface="仿宋_GB2312" pitchFamily="49" charset="-122"/>
                <a:ea typeface="仿宋_GB2312" pitchFamily="49" charset="-122"/>
              </a:rPr>
              <a:t>年</a:t>
            </a:r>
            <a:endParaRPr lang="zh-CN" altLang="en-US" sz="2400" b="1">
              <a:solidFill>
                <a:schemeClr val="bg1"/>
              </a:solidFill>
              <a:latin typeface="仿宋_GB2312" pitchFamily="49" charset="-122"/>
              <a:ea typeface="仿宋_GB2312" pitchFamily="49" charset="-122"/>
            </a:endParaRPr>
          </a:p>
        </p:txBody>
      </p:sp>
      <p:sp>
        <p:nvSpPr>
          <p:cNvPr id="59400" name="Rectangle 28"/>
          <p:cNvSpPr>
            <a:spLocks noChangeArrowheads="1"/>
          </p:cNvSpPr>
          <p:nvPr/>
        </p:nvSpPr>
        <p:spPr bwMode="gray">
          <a:xfrm>
            <a:off x="2987675" y="2276475"/>
            <a:ext cx="1108075" cy="461963"/>
          </a:xfrm>
          <a:prstGeom prst="rect">
            <a:avLst/>
          </a:prstGeom>
          <a:noFill/>
          <a:ln w="9525">
            <a:noFill/>
            <a:miter lim="800000"/>
            <a:headEnd/>
            <a:tailEnd/>
          </a:ln>
        </p:spPr>
        <p:txBody>
          <a:bodyPr wrap="none">
            <a:spAutoFit/>
          </a:bodyPr>
          <a:lstStyle/>
          <a:p>
            <a:r>
              <a:rPr lang="en-US" altLang="zh-CN" sz="2400" b="1">
                <a:solidFill>
                  <a:schemeClr val="bg1"/>
                </a:solidFill>
                <a:latin typeface="仿宋_GB2312" pitchFamily="49" charset="-122"/>
                <a:ea typeface="仿宋_GB2312" pitchFamily="49" charset="-122"/>
              </a:rPr>
              <a:t>2000</a:t>
            </a:r>
            <a:r>
              <a:rPr lang="zh-CN" altLang="zh-CN" sz="2400" b="1">
                <a:solidFill>
                  <a:schemeClr val="bg1"/>
                </a:solidFill>
                <a:latin typeface="仿宋_GB2312" pitchFamily="49" charset="-122"/>
                <a:ea typeface="仿宋_GB2312" pitchFamily="49" charset="-122"/>
              </a:rPr>
              <a:t>年</a:t>
            </a:r>
            <a:endParaRPr lang="zh-CN" altLang="en-US" sz="2400" b="1">
              <a:solidFill>
                <a:schemeClr val="bg1"/>
              </a:solidFill>
              <a:latin typeface="仿宋_GB2312" pitchFamily="49" charset="-122"/>
              <a:ea typeface="仿宋_GB2312" pitchFamily="49" charset="-122"/>
            </a:endParaRPr>
          </a:p>
        </p:txBody>
      </p:sp>
      <p:sp>
        <p:nvSpPr>
          <p:cNvPr id="59401" name="Rectangle 29"/>
          <p:cNvSpPr>
            <a:spLocks noChangeArrowheads="1"/>
          </p:cNvSpPr>
          <p:nvPr/>
        </p:nvSpPr>
        <p:spPr bwMode="gray">
          <a:xfrm>
            <a:off x="4643438" y="2276475"/>
            <a:ext cx="1108075" cy="461963"/>
          </a:xfrm>
          <a:prstGeom prst="rect">
            <a:avLst/>
          </a:prstGeom>
          <a:noFill/>
          <a:ln w="9525">
            <a:noFill/>
            <a:miter lim="800000"/>
            <a:headEnd/>
            <a:tailEnd/>
          </a:ln>
        </p:spPr>
        <p:txBody>
          <a:bodyPr wrap="none">
            <a:spAutoFit/>
          </a:bodyPr>
          <a:lstStyle/>
          <a:p>
            <a:r>
              <a:rPr lang="en-US" altLang="zh-CN" sz="2400" b="1">
                <a:solidFill>
                  <a:schemeClr val="bg1"/>
                </a:solidFill>
                <a:latin typeface="仿宋_GB2312" pitchFamily="49" charset="-122"/>
                <a:ea typeface="仿宋_GB2312" pitchFamily="49" charset="-122"/>
              </a:rPr>
              <a:t>2004</a:t>
            </a:r>
            <a:r>
              <a:rPr lang="zh-CN" altLang="zh-CN" sz="2400" b="1">
                <a:solidFill>
                  <a:schemeClr val="bg1"/>
                </a:solidFill>
                <a:latin typeface="仿宋_GB2312" pitchFamily="49" charset="-122"/>
                <a:ea typeface="仿宋_GB2312" pitchFamily="49" charset="-122"/>
              </a:rPr>
              <a:t>年</a:t>
            </a:r>
            <a:endParaRPr lang="zh-CN" altLang="en-US" sz="2400" b="1">
              <a:solidFill>
                <a:schemeClr val="bg1"/>
              </a:solidFill>
              <a:latin typeface="仿宋_GB2312" pitchFamily="49" charset="-122"/>
              <a:ea typeface="仿宋_GB2312" pitchFamily="49" charset="-122"/>
            </a:endParaRPr>
          </a:p>
        </p:txBody>
      </p:sp>
      <p:sp>
        <p:nvSpPr>
          <p:cNvPr id="59402" name="Rectangle 30"/>
          <p:cNvSpPr>
            <a:spLocks noChangeArrowheads="1"/>
          </p:cNvSpPr>
          <p:nvPr/>
        </p:nvSpPr>
        <p:spPr bwMode="gray">
          <a:xfrm>
            <a:off x="6227763" y="2276475"/>
            <a:ext cx="1108075" cy="461963"/>
          </a:xfrm>
          <a:prstGeom prst="rect">
            <a:avLst/>
          </a:prstGeom>
          <a:noFill/>
          <a:ln w="9525">
            <a:noFill/>
            <a:miter lim="800000"/>
            <a:headEnd/>
            <a:tailEnd/>
          </a:ln>
        </p:spPr>
        <p:txBody>
          <a:bodyPr wrap="none">
            <a:spAutoFit/>
          </a:bodyPr>
          <a:lstStyle/>
          <a:p>
            <a:r>
              <a:rPr lang="zh-CN" altLang="zh-CN" sz="2400" b="1">
                <a:solidFill>
                  <a:schemeClr val="bg1"/>
                </a:solidFill>
                <a:latin typeface="仿宋_GB2312" pitchFamily="49" charset="-122"/>
                <a:ea typeface="仿宋_GB2312" pitchFamily="49" charset="-122"/>
              </a:rPr>
              <a:t>2005年</a:t>
            </a:r>
            <a:endParaRPr lang="zh-CN" altLang="en-US" sz="2400" b="1">
              <a:solidFill>
                <a:schemeClr val="bg1"/>
              </a:solidFill>
              <a:latin typeface="仿宋_GB2312" pitchFamily="49" charset="-122"/>
              <a:ea typeface="仿宋_GB2312" pitchFamily="49" charset="-122"/>
            </a:endParaRPr>
          </a:p>
        </p:txBody>
      </p:sp>
      <p:sp>
        <p:nvSpPr>
          <p:cNvPr id="59403" name="Rectangle 31"/>
          <p:cNvSpPr>
            <a:spLocks noChangeArrowheads="1"/>
          </p:cNvSpPr>
          <p:nvPr/>
        </p:nvSpPr>
        <p:spPr bwMode="auto">
          <a:xfrm>
            <a:off x="1116013" y="3500438"/>
            <a:ext cx="1511300" cy="2678112"/>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《行政处罚法》是我国正式确立政府信息公开原则的法律</a:t>
            </a:r>
            <a:endParaRPr lang="zh-CN" altLang="en-US" b="1">
              <a:latin typeface="仿宋_GB2312" pitchFamily="49" charset="-122"/>
              <a:ea typeface="仿宋_GB2312" pitchFamily="49" charset="-122"/>
            </a:endParaRPr>
          </a:p>
        </p:txBody>
      </p:sp>
      <p:sp>
        <p:nvSpPr>
          <p:cNvPr id="59404" name="Rectangle 32"/>
          <p:cNvSpPr>
            <a:spLocks noChangeArrowheads="1"/>
          </p:cNvSpPr>
          <p:nvPr/>
        </p:nvSpPr>
        <p:spPr bwMode="auto">
          <a:xfrm>
            <a:off x="2843213" y="3500438"/>
            <a:ext cx="1584325" cy="2678112"/>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发出《关于在全国乡镇政权机关全面推行政务公开制度的通知》</a:t>
            </a:r>
            <a:r>
              <a:rPr lang="en-US" altLang="zh-CN" sz="2400" b="1">
                <a:latin typeface="仿宋_GB2312" pitchFamily="49" charset="-122"/>
                <a:ea typeface="仿宋_GB2312" pitchFamily="49" charset="-122"/>
              </a:rPr>
              <a:t> </a:t>
            </a:r>
          </a:p>
        </p:txBody>
      </p:sp>
      <p:sp>
        <p:nvSpPr>
          <p:cNvPr id="59405" name="Rectangle 33"/>
          <p:cNvSpPr>
            <a:spLocks noChangeArrowheads="1"/>
          </p:cNvSpPr>
          <p:nvPr/>
        </p:nvSpPr>
        <p:spPr bwMode="auto">
          <a:xfrm>
            <a:off x="4500563" y="3441700"/>
            <a:ext cx="1668462" cy="2678113"/>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国务院办发布了《关于加强信息资源开发利用工作的若干意见》</a:t>
            </a:r>
            <a:endParaRPr lang="zh-CN" altLang="en-US" sz="2400" b="1">
              <a:latin typeface="仿宋_GB2312" pitchFamily="49" charset="-122"/>
              <a:ea typeface="仿宋_GB2312" pitchFamily="49" charset="-122"/>
            </a:endParaRPr>
          </a:p>
        </p:txBody>
      </p:sp>
      <p:sp>
        <p:nvSpPr>
          <p:cNvPr id="59406" name="Rectangle 34"/>
          <p:cNvSpPr>
            <a:spLocks noChangeArrowheads="1"/>
          </p:cNvSpPr>
          <p:nvPr/>
        </p:nvSpPr>
        <p:spPr bwMode="auto">
          <a:xfrm>
            <a:off x="6156325" y="3573463"/>
            <a:ext cx="1728788" cy="2678112"/>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中共中央办公厅、国务院办公厅发出《关于进一步推行政务公开的意见》</a:t>
            </a:r>
            <a:endParaRPr lang="en-US" altLang="zh-CN" b="1">
              <a:latin typeface="仿宋_GB2312" pitchFamily="49" charset="-122"/>
              <a:ea typeface="仿宋_GB2312" pitchFamily="49" charset="-122"/>
            </a:endParaRPr>
          </a:p>
        </p:txBody>
      </p:sp>
      <p:sp>
        <p:nvSpPr>
          <p:cNvPr id="59407" name="日期占位符 3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08736833"/>
      </p:ext>
    </p:extLst>
  </p:cSld>
  <p:clrMapOvr>
    <a:masterClrMapping/>
  </p:clrMapOvr>
  <p:transition>
    <p:cover dir="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0" y="0"/>
            <a:ext cx="5148064" cy="980728"/>
          </a:xfrm>
          <a:noFill/>
        </p:spPr>
        <p:txBody>
          <a:bodyPr>
            <a:noAutofit/>
          </a:bodyPr>
          <a:lstStyle/>
          <a:p>
            <a:pPr algn="l"/>
            <a:r>
              <a:rPr lang="zh-CN" altLang="zh-CN" sz="3600" dirty="0" smtClean="0">
                <a:ea typeface="宋体" charset="-122"/>
              </a:rPr>
              <a:t>二、地方层面政策立法的发展</a:t>
            </a:r>
          </a:p>
        </p:txBody>
      </p:sp>
      <p:sp>
        <p:nvSpPr>
          <p:cNvPr id="60418" name="AutoShape 3"/>
          <p:cNvSpPr>
            <a:spLocks noChangeArrowheads="1"/>
          </p:cNvSpPr>
          <p:nvPr/>
        </p:nvSpPr>
        <p:spPr bwMode="auto">
          <a:xfrm>
            <a:off x="6151563" y="3433763"/>
            <a:ext cx="1733550" cy="273208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60419" name="AutoShape 4"/>
          <p:cNvSpPr>
            <a:spLocks noChangeArrowheads="1"/>
          </p:cNvSpPr>
          <p:nvPr/>
        </p:nvSpPr>
        <p:spPr bwMode="auto">
          <a:xfrm>
            <a:off x="4456113" y="3433763"/>
            <a:ext cx="1611312" cy="273843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60420" name="AutoShape 5"/>
          <p:cNvSpPr>
            <a:spLocks noChangeArrowheads="1"/>
          </p:cNvSpPr>
          <p:nvPr/>
        </p:nvSpPr>
        <p:spPr bwMode="auto">
          <a:xfrm>
            <a:off x="2773363" y="3433763"/>
            <a:ext cx="1563687" cy="273843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sp>
        <p:nvSpPr>
          <p:cNvPr id="60421" name="AutoShape 6"/>
          <p:cNvSpPr>
            <a:spLocks noChangeArrowheads="1"/>
          </p:cNvSpPr>
          <p:nvPr/>
        </p:nvSpPr>
        <p:spPr bwMode="auto">
          <a:xfrm>
            <a:off x="1066800" y="3433763"/>
            <a:ext cx="1620838" cy="2738437"/>
          </a:xfrm>
          <a:prstGeom prst="roundRect">
            <a:avLst>
              <a:gd name="adj" fmla="val 13745"/>
            </a:avLst>
          </a:prstGeom>
          <a:noFill/>
          <a:ln w="38100">
            <a:solidFill>
              <a:schemeClr val="tx1"/>
            </a:solidFill>
            <a:round/>
            <a:headEnd/>
            <a:tailEnd/>
          </a:ln>
        </p:spPr>
        <p:txBody>
          <a:bodyPr wrap="none" anchor="ctr"/>
          <a:lstStyle/>
          <a:p>
            <a:endParaRPr lang="zh-CN" altLang="en-US">
              <a:latin typeface="Verdana" pitchFamily="34" charset="0"/>
            </a:endParaRPr>
          </a:p>
        </p:txBody>
      </p:sp>
      <p:grpSp>
        <p:nvGrpSpPr>
          <p:cNvPr id="60422" name="Group 7"/>
          <p:cNvGrpSpPr>
            <a:grpSpLocks/>
          </p:cNvGrpSpPr>
          <p:nvPr/>
        </p:nvGrpSpPr>
        <p:grpSpPr bwMode="auto">
          <a:xfrm>
            <a:off x="1287463" y="2057400"/>
            <a:ext cx="5895975" cy="936625"/>
            <a:chOff x="624" y="1152"/>
            <a:chExt cx="4080" cy="720"/>
          </a:xfrm>
        </p:grpSpPr>
        <p:sp>
          <p:nvSpPr>
            <p:cNvPr id="45064"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60433" name="Group 9"/>
            <p:cNvGrpSpPr>
              <a:grpSpLocks/>
            </p:cNvGrpSpPr>
            <p:nvPr/>
          </p:nvGrpSpPr>
          <p:grpSpPr bwMode="auto">
            <a:xfrm>
              <a:off x="1296" y="1296"/>
              <a:ext cx="624" cy="96"/>
              <a:chOff x="2003" y="3439"/>
              <a:chExt cx="468" cy="244"/>
            </a:xfrm>
          </p:grpSpPr>
          <p:sp>
            <p:nvSpPr>
              <p:cNvPr id="60447"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60448"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5068" name="Oval 12"/>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5069"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60434"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a:latin typeface="Verdana" pitchFamily="34" charset="0"/>
              </a:endParaRPr>
            </a:p>
          </p:txBody>
        </p:sp>
        <p:grpSp>
          <p:nvGrpSpPr>
            <p:cNvPr id="60435" name="Group 15"/>
            <p:cNvGrpSpPr>
              <a:grpSpLocks/>
            </p:cNvGrpSpPr>
            <p:nvPr/>
          </p:nvGrpSpPr>
          <p:grpSpPr bwMode="auto">
            <a:xfrm>
              <a:off x="2448" y="1296"/>
              <a:ext cx="624" cy="96"/>
              <a:chOff x="2003" y="3439"/>
              <a:chExt cx="468" cy="244"/>
            </a:xfrm>
          </p:grpSpPr>
          <p:sp>
            <p:nvSpPr>
              <p:cNvPr id="60443"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60444"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5074" name="Oval 18"/>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5075"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5076" name="Rectangle 20"/>
            <p:cNvSpPr>
              <a:spLocks noChangeArrowheads="1"/>
            </p:cNvSpPr>
            <p:nvPr/>
          </p:nvSpPr>
          <p:spPr bwMode="gray">
            <a:xfrm rot="3419336">
              <a:off x="2880" y="1153"/>
              <a:ext cx="672" cy="671"/>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grpSp>
          <p:nvGrpSpPr>
            <p:cNvPr id="60437" name="Group 21"/>
            <p:cNvGrpSpPr>
              <a:grpSpLocks/>
            </p:cNvGrpSpPr>
            <p:nvPr/>
          </p:nvGrpSpPr>
          <p:grpSpPr bwMode="auto">
            <a:xfrm>
              <a:off x="3600" y="1296"/>
              <a:ext cx="816" cy="96"/>
              <a:chOff x="2003" y="3439"/>
              <a:chExt cx="468" cy="244"/>
            </a:xfrm>
          </p:grpSpPr>
          <p:sp>
            <p:nvSpPr>
              <p:cNvPr id="60439"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w="9525">
                <a:noFill/>
                <a:round/>
                <a:headEnd/>
                <a:tailEnd/>
              </a:ln>
            </p:spPr>
            <p:txBody>
              <a:bodyPr wrap="none" anchor="ctr"/>
              <a:lstStyle/>
              <a:p>
                <a:endParaRPr lang="zh-CN" altLang="en-US">
                  <a:latin typeface="Verdana" pitchFamily="34" charset="0"/>
                </a:endParaRPr>
              </a:p>
            </p:txBody>
          </p:sp>
          <p:sp>
            <p:nvSpPr>
              <p:cNvPr id="60440"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w="9525">
                <a:noFill/>
                <a:miter lim="800000"/>
                <a:headEnd/>
                <a:tailEnd/>
              </a:ln>
            </p:spPr>
            <p:txBody>
              <a:bodyPr wrap="none" anchor="ctr"/>
              <a:lstStyle/>
              <a:p>
                <a:endParaRPr lang="zh-CN" altLang="en-US">
                  <a:latin typeface="Verdana" pitchFamily="34" charset="0"/>
                </a:endParaRPr>
              </a:p>
            </p:txBody>
          </p:sp>
          <p:sp>
            <p:nvSpPr>
              <p:cNvPr id="45080" name="Oval 24"/>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5081" name="Oval 25"/>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60438" name="Rectangle 26"/>
            <p:cNvSpPr>
              <a:spLocks noChangeArrowheads="1"/>
            </p:cNvSpPr>
            <p:nvPr/>
          </p:nvSpPr>
          <p:spPr bwMode="gray">
            <a:xfrm rot="3419336">
              <a:off x="4032"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a:latin typeface="Verdana" pitchFamily="34" charset="0"/>
              </a:endParaRPr>
            </a:p>
          </p:txBody>
        </p:sp>
      </p:grpSp>
      <p:sp>
        <p:nvSpPr>
          <p:cNvPr id="60423" name="Rectangle 27"/>
          <p:cNvSpPr>
            <a:spLocks noChangeArrowheads="1"/>
          </p:cNvSpPr>
          <p:nvPr/>
        </p:nvSpPr>
        <p:spPr bwMode="gray">
          <a:xfrm>
            <a:off x="1331913" y="2276475"/>
            <a:ext cx="1108075" cy="461963"/>
          </a:xfrm>
          <a:prstGeom prst="rect">
            <a:avLst/>
          </a:prstGeom>
          <a:noFill/>
          <a:ln w="9525">
            <a:noFill/>
            <a:miter lim="800000"/>
            <a:headEnd/>
            <a:tailEnd/>
          </a:ln>
        </p:spPr>
        <p:txBody>
          <a:bodyPr wrap="none">
            <a:spAutoFit/>
          </a:bodyPr>
          <a:lstStyle/>
          <a:p>
            <a:r>
              <a:rPr lang="en-US" altLang="zh-CN" sz="2400" b="1">
                <a:solidFill>
                  <a:schemeClr val="bg1"/>
                </a:solidFill>
                <a:latin typeface="仿宋_GB2312" pitchFamily="49" charset="-122"/>
                <a:ea typeface="仿宋_GB2312" pitchFamily="49" charset="-122"/>
              </a:rPr>
              <a:t>2003</a:t>
            </a:r>
            <a:r>
              <a:rPr lang="zh-CN" altLang="zh-CN" sz="2400" b="1">
                <a:solidFill>
                  <a:schemeClr val="bg1"/>
                </a:solidFill>
                <a:latin typeface="仿宋_GB2312" pitchFamily="49" charset="-122"/>
                <a:ea typeface="仿宋_GB2312" pitchFamily="49" charset="-122"/>
              </a:rPr>
              <a:t>年</a:t>
            </a:r>
            <a:endParaRPr lang="zh-CN" altLang="en-US" sz="2400" b="1">
              <a:solidFill>
                <a:schemeClr val="bg1"/>
              </a:solidFill>
              <a:latin typeface="仿宋_GB2312" pitchFamily="49" charset="-122"/>
              <a:ea typeface="仿宋_GB2312" pitchFamily="49" charset="-122"/>
            </a:endParaRPr>
          </a:p>
        </p:txBody>
      </p:sp>
      <p:sp>
        <p:nvSpPr>
          <p:cNvPr id="60424" name="Rectangle 28"/>
          <p:cNvSpPr>
            <a:spLocks noChangeArrowheads="1"/>
          </p:cNvSpPr>
          <p:nvPr/>
        </p:nvSpPr>
        <p:spPr bwMode="gray">
          <a:xfrm>
            <a:off x="2987675" y="2276475"/>
            <a:ext cx="1108075" cy="461963"/>
          </a:xfrm>
          <a:prstGeom prst="rect">
            <a:avLst/>
          </a:prstGeom>
          <a:noFill/>
          <a:ln w="9525">
            <a:noFill/>
            <a:miter lim="800000"/>
            <a:headEnd/>
            <a:tailEnd/>
          </a:ln>
        </p:spPr>
        <p:txBody>
          <a:bodyPr wrap="none">
            <a:spAutoFit/>
          </a:bodyPr>
          <a:lstStyle/>
          <a:p>
            <a:r>
              <a:rPr lang="en-US" altLang="zh-CN" sz="2400" b="1">
                <a:solidFill>
                  <a:schemeClr val="bg1"/>
                </a:solidFill>
                <a:latin typeface="仿宋_GB2312" pitchFamily="49" charset="-122"/>
                <a:ea typeface="仿宋_GB2312" pitchFamily="49" charset="-122"/>
              </a:rPr>
              <a:t>2004</a:t>
            </a:r>
            <a:r>
              <a:rPr lang="zh-CN" altLang="zh-CN" sz="2400" b="1">
                <a:solidFill>
                  <a:schemeClr val="bg1"/>
                </a:solidFill>
                <a:latin typeface="仿宋_GB2312" pitchFamily="49" charset="-122"/>
                <a:ea typeface="仿宋_GB2312" pitchFamily="49" charset="-122"/>
              </a:rPr>
              <a:t>年</a:t>
            </a:r>
            <a:endParaRPr lang="zh-CN" altLang="en-US" sz="2400" b="1">
              <a:solidFill>
                <a:schemeClr val="bg1"/>
              </a:solidFill>
              <a:latin typeface="仿宋_GB2312" pitchFamily="49" charset="-122"/>
              <a:ea typeface="仿宋_GB2312" pitchFamily="49" charset="-122"/>
            </a:endParaRPr>
          </a:p>
        </p:txBody>
      </p:sp>
      <p:sp>
        <p:nvSpPr>
          <p:cNvPr id="60425" name="Rectangle 29"/>
          <p:cNvSpPr>
            <a:spLocks noChangeArrowheads="1"/>
          </p:cNvSpPr>
          <p:nvPr/>
        </p:nvSpPr>
        <p:spPr bwMode="gray">
          <a:xfrm>
            <a:off x="4643438" y="2276475"/>
            <a:ext cx="1108075" cy="461963"/>
          </a:xfrm>
          <a:prstGeom prst="rect">
            <a:avLst/>
          </a:prstGeom>
          <a:noFill/>
          <a:ln w="9525">
            <a:noFill/>
            <a:miter lim="800000"/>
            <a:headEnd/>
            <a:tailEnd/>
          </a:ln>
        </p:spPr>
        <p:txBody>
          <a:bodyPr wrap="none">
            <a:spAutoFit/>
          </a:bodyPr>
          <a:lstStyle/>
          <a:p>
            <a:r>
              <a:rPr lang="en-US" altLang="zh-CN" sz="2400" b="1">
                <a:solidFill>
                  <a:schemeClr val="bg1"/>
                </a:solidFill>
                <a:latin typeface="仿宋_GB2312" pitchFamily="49" charset="-122"/>
                <a:ea typeface="仿宋_GB2312" pitchFamily="49" charset="-122"/>
              </a:rPr>
              <a:t>2004</a:t>
            </a:r>
            <a:r>
              <a:rPr lang="zh-CN" altLang="zh-CN" sz="2400" b="1">
                <a:solidFill>
                  <a:schemeClr val="bg1"/>
                </a:solidFill>
                <a:latin typeface="仿宋_GB2312" pitchFamily="49" charset="-122"/>
                <a:ea typeface="仿宋_GB2312" pitchFamily="49" charset="-122"/>
              </a:rPr>
              <a:t>年</a:t>
            </a:r>
            <a:endParaRPr lang="zh-CN" altLang="en-US" sz="2400" b="1">
              <a:solidFill>
                <a:schemeClr val="bg1"/>
              </a:solidFill>
              <a:latin typeface="仿宋_GB2312" pitchFamily="49" charset="-122"/>
              <a:ea typeface="仿宋_GB2312" pitchFamily="49" charset="-122"/>
            </a:endParaRPr>
          </a:p>
        </p:txBody>
      </p:sp>
      <p:sp>
        <p:nvSpPr>
          <p:cNvPr id="60426" name="Rectangle 30"/>
          <p:cNvSpPr>
            <a:spLocks noChangeArrowheads="1"/>
          </p:cNvSpPr>
          <p:nvPr/>
        </p:nvSpPr>
        <p:spPr bwMode="gray">
          <a:xfrm>
            <a:off x="6227763" y="2276475"/>
            <a:ext cx="1108075" cy="461963"/>
          </a:xfrm>
          <a:prstGeom prst="rect">
            <a:avLst/>
          </a:prstGeom>
          <a:noFill/>
          <a:ln w="9525">
            <a:noFill/>
            <a:miter lim="800000"/>
            <a:headEnd/>
            <a:tailEnd/>
          </a:ln>
        </p:spPr>
        <p:txBody>
          <a:bodyPr wrap="none">
            <a:spAutoFit/>
          </a:bodyPr>
          <a:lstStyle/>
          <a:p>
            <a:r>
              <a:rPr lang="en-US" altLang="zh-CN" sz="2400" b="1">
                <a:solidFill>
                  <a:schemeClr val="bg1"/>
                </a:solidFill>
                <a:latin typeface="仿宋_GB2312" pitchFamily="49" charset="-122"/>
                <a:ea typeface="仿宋_GB2312" pitchFamily="49" charset="-122"/>
              </a:rPr>
              <a:t>2006</a:t>
            </a:r>
            <a:r>
              <a:rPr lang="zh-CN" altLang="zh-CN" sz="2400" b="1">
                <a:solidFill>
                  <a:schemeClr val="bg1"/>
                </a:solidFill>
                <a:latin typeface="仿宋_GB2312" pitchFamily="49" charset="-122"/>
                <a:ea typeface="仿宋_GB2312" pitchFamily="49" charset="-122"/>
              </a:rPr>
              <a:t>年</a:t>
            </a:r>
            <a:endParaRPr lang="zh-CN" altLang="en-US" sz="2400" b="1">
              <a:solidFill>
                <a:schemeClr val="bg1"/>
              </a:solidFill>
              <a:latin typeface="仿宋_GB2312" pitchFamily="49" charset="-122"/>
              <a:ea typeface="仿宋_GB2312" pitchFamily="49" charset="-122"/>
            </a:endParaRPr>
          </a:p>
        </p:txBody>
      </p:sp>
      <p:sp>
        <p:nvSpPr>
          <p:cNvPr id="60427" name="Rectangle 31"/>
          <p:cNvSpPr>
            <a:spLocks noChangeArrowheads="1"/>
          </p:cNvSpPr>
          <p:nvPr/>
        </p:nvSpPr>
        <p:spPr bwMode="auto">
          <a:xfrm>
            <a:off x="1116013" y="3500438"/>
            <a:ext cx="1511300" cy="2678112"/>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《广州市政府信息公开规定》正式开始实施</a:t>
            </a:r>
            <a:r>
              <a:rPr lang="zh-CN" altLang="en-US" sz="2400" b="1">
                <a:latin typeface="仿宋_GB2312" pitchFamily="49" charset="-122"/>
                <a:ea typeface="仿宋_GB2312" pitchFamily="49" charset="-122"/>
              </a:rPr>
              <a:t>，</a:t>
            </a:r>
            <a:r>
              <a:rPr lang="zh-CN" altLang="zh-CN" sz="2400" b="1">
                <a:latin typeface="仿宋_GB2312" pitchFamily="49" charset="-122"/>
                <a:ea typeface="仿宋_GB2312" pitchFamily="49" charset="-122"/>
              </a:rPr>
              <a:t>第一个立法的城市</a:t>
            </a:r>
            <a:endParaRPr lang="zh-CN" altLang="en-US" sz="2400" b="1">
              <a:latin typeface="仿宋_GB2312" pitchFamily="49" charset="-122"/>
              <a:ea typeface="仿宋_GB2312" pitchFamily="49" charset="-122"/>
            </a:endParaRPr>
          </a:p>
        </p:txBody>
      </p:sp>
      <p:sp>
        <p:nvSpPr>
          <p:cNvPr id="60428" name="Rectangle 32"/>
          <p:cNvSpPr>
            <a:spLocks noChangeArrowheads="1"/>
          </p:cNvSpPr>
          <p:nvPr/>
        </p:nvSpPr>
        <p:spPr bwMode="auto">
          <a:xfrm>
            <a:off x="2771775" y="3429000"/>
            <a:ext cx="1584325" cy="2678113"/>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深圳实行《深圳市政府信息网上公开办法</a:t>
            </a:r>
            <a:r>
              <a:rPr lang="en-US" altLang="zh-CN" sz="2400" b="1">
                <a:latin typeface="仿宋_GB2312" pitchFamily="49" charset="-122"/>
                <a:ea typeface="仿宋_GB2312" pitchFamily="49" charset="-122"/>
              </a:rPr>
              <a:t>》</a:t>
            </a:r>
            <a:r>
              <a:rPr lang="zh-CN" altLang="zh-CN" sz="2400" b="1">
                <a:latin typeface="仿宋_GB2312" pitchFamily="49" charset="-122"/>
                <a:ea typeface="仿宋_GB2312" pitchFamily="49" charset="-122"/>
              </a:rPr>
              <a:t>第一个网上</a:t>
            </a:r>
            <a:r>
              <a:rPr lang="zh-CN" altLang="en-US" sz="2400" b="1">
                <a:latin typeface="仿宋_GB2312" pitchFamily="49" charset="-122"/>
                <a:ea typeface="仿宋_GB2312" pitchFamily="49" charset="-122"/>
              </a:rPr>
              <a:t>公开城市</a:t>
            </a:r>
            <a:endParaRPr lang="en-US" altLang="zh-CN" sz="2400" b="1">
              <a:latin typeface="仿宋_GB2312" pitchFamily="49" charset="-122"/>
              <a:ea typeface="仿宋_GB2312" pitchFamily="49" charset="-122"/>
            </a:endParaRPr>
          </a:p>
        </p:txBody>
      </p:sp>
      <p:sp>
        <p:nvSpPr>
          <p:cNvPr id="60429" name="Rectangle 33"/>
          <p:cNvSpPr>
            <a:spLocks noChangeArrowheads="1"/>
          </p:cNvSpPr>
          <p:nvPr/>
        </p:nvSpPr>
        <p:spPr bwMode="auto">
          <a:xfrm>
            <a:off x="4500563" y="3441700"/>
            <a:ext cx="1668462" cy="2678113"/>
          </a:xfrm>
          <a:prstGeom prst="rect">
            <a:avLst/>
          </a:prstGeom>
          <a:noFill/>
          <a:ln w="9525">
            <a:noFill/>
            <a:miter lim="800000"/>
            <a:headEnd/>
            <a:tailEnd/>
          </a:ln>
        </p:spPr>
        <p:txBody>
          <a:bodyPr>
            <a:spAutoFit/>
          </a:bodyPr>
          <a:lstStyle/>
          <a:p>
            <a:r>
              <a:rPr lang="zh-CN" altLang="en-US" sz="2400" b="1">
                <a:latin typeface="仿宋_GB2312" pitchFamily="49" charset="-122"/>
                <a:ea typeface="仿宋_GB2312" pitchFamily="49" charset="-122"/>
              </a:rPr>
              <a:t>北京、杭州、上海、武汉等城市相继通过并实施政府信息公开规定</a:t>
            </a:r>
          </a:p>
        </p:txBody>
      </p:sp>
      <p:sp>
        <p:nvSpPr>
          <p:cNvPr id="60430" name="Rectangle 34"/>
          <p:cNvSpPr>
            <a:spLocks noChangeArrowheads="1"/>
          </p:cNvSpPr>
          <p:nvPr/>
        </p:nvSpPr>
        <p:spPr bwMode="auto">
          <a:xfrm>
            <a:off x="6227763" y="3573463"/>
            <a:ext cx="1655762" cy="2308225"/>
          </a:xfrm>
          <a:prstGeom prst="rect">
            <a:avLst/>
          </a:prstGeom>
          <a:noFill/>
          <a:ln w="9525">
            <a:noFill/>
            <a:miter lim="800000"/>
            <a:headEnd/>
            <a:tailEnd/>
          </a:ln>
        </p:spPr>
        <p:txBody>
          <a:bodyPr>
            <a:spAutoFit/>
          </a:bodyPr>
          <a:lstStyle/>
          <a:p>
            <a:r>
              <a:rPr lang="zh-CN" altLang="zh-CN" sz="2400" b="1">
                <a:latin typeface="仿宋_GB2312" pitchFamily="49" charset="-122"/>
                <a:ea typeface="仿宋_GB2312" pitchFamily="49" charset="-122"/>
              </a:rPr>
              <a:t>江苏省开始实施《江苏省政府信息公开暂行办法》</a:t>
            </a:r>
            <a:endParaRPr lang="en-US" altLang="zh-CN" b="1">
              <a:latin typeface="仿宋_GB2312" pitchFamily="49" charset="-122"/>
              <a:ea typeface="仿宋_GB2312" pitchFamily="49" charset="-122"/>
            </a:endParaRPr>
          </a:p>
        </p:txBody>
      </p:sp>
      <p:sp>
        <p:nvSpPr>
          <p:cNvPr id="60431" name="日期占位符 3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62742745"/>
      </p:ext>
    </p:extLst>
  </p:cSld>
  <p:clrMapOvr>
    <a:masterClrMapping/>
  </p:clrMapOvr>
  <p:transition>
    <p:cover dir="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1"/>
          <p:cNvSpPr>
            <a:spLocks noGrp="1"/>
          </p:cNvSpPr>
          <p:nvPr>
            <p:ph type="title"/>
          </p:nvPr>
        </p:nvSpPr>
        <p:spPr>
          <a:xfrm>
            <a:off x="0" y="0"/>
            <a:ext cx="5076056" cy="980727"/>
          </a:xfrm>
        </p:spPr>
        <p:txBody>
          <a:bodyPr>
            <a:normAutofit fontScale="90000"/>
          </a:bodyPr>
          <a:lstStyle/>
          <a:p>
            <a:r>
              <a:rPr lang="zh-CN" altLang="zh-CN" dirty="0" smtClean="0">
                <a:ea typeface="宋体" charset="-122"/>
              </a:rPr>
              <a:t>三、《政府信息公开条例》的出台</a:t>
            </a:r>
            <a:endParaRPr lang="zh-CN" altLang="en-US" dirty="0" smtClean="0">
              <a:ea typeface="宋体" charset="-122"/>
            </a:endParaRPr>
          </a:p>
        </p:txBody>
      </p:sp>
      <p:sp>
        <p:nvSpPr>
          <p:cNvPr id="61442" name="内容占位符 2"/>
          <p:cNvSpPr>
            <a:spLocks noGrp="1"/>
          </p:cNvSpPr>
          <p:nvPr>
            <p:ph idx="1"/>
          </p:nvPr>
        </p:nvSpPr>
        <p:spPr/>
        <p:txBody>
          <a:bodyPr>
            <a:normAutofit fontScale="92500" lnSpcReduction="10000"/>
          </a:bodyPr>
          <a:lstStyle/>
          <a:p>
            <a:r>
              <a:rPr lang="en-US" altLang="zh-CN" sz="2400" smtClean="0">
                <a:latin typeface="仿宋_GB2312" pitchFamily="49" charset="-122"/>
                <a:ea typeface="仿宋_GB2312" pitchFamily="49" charset="-122"/>
              </a:rPr>
              <a:t>2007</a:t>
            </a:r>
            <a:r>
              <a:rPr lang="zh-CN" altLang="zh-CN" sz="2400" smtClean="0">
                <a:latin typeface="仿宋_GB2312" pitchFamily="49" charset="-122"/>
                <a:ea typeface="仿宋_GB2312" pitchFamily="49" charset="-122"/>
              </a:rPr>
              <a:t>年</a:t>
            </a:r>
            <a:r>
              <a:rPr lang="en-US" altLang="zh-CN" sz="2400" smtClean="0">
                <a:latin typeface="仿宋_GB2312" pitchFamily="49" charset="-122"/>
                <a:ea typeface="仿宋_GB2312" pitchFamily="49" charset="-122"/>
              </a:rPr>
              <a:t>1</a:t>
            </a:r>
            <a:r>
              <a:rPr lang="zh-CN" altLang="zh-CN" sz="2400" smtClean="0">
                <a:latin typeface="仿宋_GB2312" pitchFamily="49" charset="-122"/>
                <a:ea typeface="仿宋_GB2312" pitchFamily="49" charset="-122"/>
              </a:rPr>
              <a:t>月</a:t>
            </a:r>
            <a:r>
              <a:rPr lang="en-US" altLang="zh-CN" sz="2400" smtClean="0">
                <a:latin typeface="仿宋_GB2312" pitchFamily="49" charset="-122"/>
                <a:ea typeface="仿宋_GB2312" pitchFamily="49" charset="-122"/>
              </a:rPr>
              <a:t>17</a:t>
            </a:r>
            <a:r>
              <a:rPr lang="zh-CN" altLang="zh-CN" sz="2400" smtClean="0">
                <a:latin typeface="仿宋_GB2312" pitchFamily="49" charset="-122"/>
                <a:ea typeface="仿宋_GB2312" pitchFamily="49" charset="-122"/>
              </a:rPr>
              <a:t>日，国务院通过了我国真正国家意义上的政府信息公开法，即《政府信息公开条例》，并于</a:t>
            </a:r>
            <a:r>
              <a:rPr lang="en-US" altLang="zh-CN" sz="2400" smtClean="0">
                <a:latin typeface="仿宋_GB2312" pitchFamily="49" charset="-122"/>
                <a:ea typeface="仿宋_GB2312" pitchFamily="49" charset="-122"/>
              </a:rPr>
              <a:t>2007</a:t>
            </a:r>
            <a:r>
              <a:rPr lang="zh-CN" altLang="zh-CN" sz="2400" smtClean="0">
                <a:latin typeface="仿宋_GB2312" pitchFamily="49" charset="-122"/>
                <a:ea typeface="仿宋_GB2312" pitchFamily="49" charset="-122"/>
              </a:rPr>
              <a:t>年</a:t>
            </a:r>
            <a:r>
              <a:rPr lang="en-US" altLang="zh-CN" sz="2400" smtClean="0">
                <a:latin typeface="仿宋_GB2312" pitchFamily="49" charset="-122"/>
                <a:ea typeface="仿宋_GB2312" pitchFamily="49" charset="-122"/>
              </a:rPr>
              <a:t>4</a:t>
            </a:r>
            <a:r>
              <a:rPr lang="zh-CN" altLang="zh-CN" sz="2400" smtClean="0">
                <a:latin typeface="仿宋_GB2312" pitchFamily="49" charset="-122"/>
                <a:ea typeface="仿宋_GB2312" pitchFamily="49" charset="-122"/>
              </a:rPr>
              <a:t>月</a:t>
            </a:r>
            <a:r>
              <a:rPr lang="en-US" altLang="zh-CN" sz="2400" smtClean="0">
                <a:latin typeface="仿宋_GB2312" pitchFamily="49" charset="-122"/>
                <a:ea typeface="仿宋_GB2312" pitchFamily="49" charset="-122"/>
              </a:rPr>
              <a:t>5</a:t>
            </a:r>
            <a:r>
              <a:rPr lang="zh-CN" altLang="zh-CN" sz="2400" smtClean="0">
                <a:latin typeface="仿宋_GB2312" pitchFamily="49" charset="-122"/>
                <a:ea typeface="仿宋_GB2312" pitchFamily="49" charset="-122"/>
              </a:rPr>
              <a:t>日发布，规定从</a:t>
            </a:r>
            <a:r>
              <a:rPr lang="en-US" altLang="zh-CN" sz="2400" smtClean="0">
                <a:latin typeface="仿宋_GB2312" pitchFamily="49" charset="-122"/>
                <a:ea typeface="仿宋_GB2312" pitchFamily="49" charset="-122"/>
              </a:rPr>
              <a:t>2008</a:t>
            </a:r>
            <a:r>
              <a:rPr lang="zh-CN" altLang="zh-CN" sz="2400" smtClean="0">
                <a:latin typeface="仿宋_GB2312" pitchFamily="49" charset="-122"/>
                <a:ea typeface="仿宋_GB2312" pitchFamily="49" charset="-122"/>
              </a:rPr>
              <a:t>年</a:t>
            </a:r>
            <a:r>
              <a:rPr lang="en-US" altLang="zh-CN" sz="2400" smtClean="0">
                <a:latin typeface="仿宋_GB2312" pitchFamily="49" charset="-122"/>
                <a:ea typeface="仿宋_GB2312" pitchFamily="49" charset="-122"/>
              </a:rPr>
              <a:t>5</a:t>
            </a:r>
            <a:r>
              <a:rPr lang="zh-CN" altLang="zh-CN" sz="2400" smtClean="0">
                <a:latin typeface="仿宋_GB2312" pitchFamily="49" charset="-122"/>
                <a:ea typeface="仿宋_GB2312" pitchFamily="49" charset="-122"/>
              </a:rPr>
              <a:t>月</a:t>
            </a:r>
            <a:r>
              <a:rPr lang="en-US" altLang="zh-CN" sz="2400" smtClean="0">
                <a:latin typeface="仿宋_GB2312" pitchFamily="49" charset="-122"/>
                <a:ea typeface="仿宋_GB2312" pitchFamily="49" charset="-122"/>
              </a:rPr>
              <a:t>1</a:t>
            </a:r>
            <a:r>
              <a:rPr lang="zh-CN" altLang="zh-CN" sz="2400" smtClean="0">
                <a:latin typeface="仿宋_GB2312" pitchFamily="49" charset="-122"/>
                <a:ea typeface="仿宋_GB2312" pitchFamily="49" charset="-122"/>
              </a:rPr>
              <a:t>日起施行。《政府信息公开条例》对政府信息公开的范围和主体、方式和程序、监督和保障等内容作出了具体规定，这是我国政府信息公开领域第一部行政法规，对于进一步推进和规范全国政府信息公开工作，更好地发挥政府信息对人民群众生产生活和经济社会活动的服务作用具有重要意义。它不仅是规范政府信息公开制度、建设阳光政府和法治政府的重要举措，而且为保护公民知情权提供了法律依据。</a:t>
            </a:r>
          </a:p>
          <a:p>
            <a:endParaRPr lang="zh-CN" altLang="en-US" sz="2400" smtClean="0">
              <a:latin typeface="仿宋_GB2312" pitchFamily="49" charset="-122"/>
              <a:ea typeface="仿宋_GB2312" pitchFamily="49" charset="-122"/>
            </a:endParaRPr>
          </a:p>
        </p:txBody>
      </p:sp>
      <p:sp>
        <p:nvSpPr>
          <p:cNvPr id="6144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44788074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 y="0"/>
            <a:ext cx="5076056" cy="980728"/>
          </a:xfrm>
        </p:spPr>
        <p:txBody>
          <a:bodyPr>
            <a:noAutofit/>
          </a:bodyPr>
          <a:lstStyle/>
          <a:p>
            <a:r>
              <a:rPr lang="zh-CN" altLang="zh-CN" sz="3200" dirty="0" smtClean="0">
                <a:ea typeface="宋体" charset="-122"/>
              </a:rPr>
              <a:t>第三节《政府信息公开条例》的主要内容</a:t>
            </a:r>
          </a:p>
        </p:txBody>
      </p:sp>
      <p:sp>
        <p:nvSpPr>
          <p:cNvPr id="62466"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62467" name="Group 4"/>
          <p:cNvGrpSpPr>
            <a:grpSpLocks/>
          </p:cNvGrpSpPr>
          <p:nvPr/>
        </p:nvGrpSpPr>
        <p:grpSpPr bwMode="auto">
          <a:xfrm>
            <a:off x="2057400" y="2019300"/>
            <a:ext cx="5114925" cy="457200"/>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62489"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62468" name="Group 9"/>
          <p:cNvGrpSpPr>
            <a:grpSpLocks/>
          </p:cNvGrpSpPr>
          <p:nvPr/>
        </p:nvGrpSpPr>
        <p:grpSpPr bwMode="auto">
          <a:xfrm>
            <a:off x="2057400" y="2705100"/>
            <a:ext cx="5114925" cy="457200"/>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62485"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62469" name="Group 19"/>
          <p:cNvGrpSpPr>
            <a:grpSpLocks/>
          </p:cNvGrpSpPr>
          <p:nvPr/>
        </p:nvGrpSpPr>
        <p:grpSpPr bwMode="auto">
          <a:xfrm>
            <a:off x="2051050" y="3429000"/>
            <a:ext cx="5114925" cy="457200"/>
            <a:chOff x="1296" y="2256"/>
            <a:chExt cx="3222" cy="288"/>
          </a:xfrm>
        </p:grpSpPr>
        <p:sp>
          <p:nvSpPr>
            <p:cNvPr id="323604"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62481" name="Group 21"/>
            <p:cNvGrpSpPr>
              <a:grpSpLocks/>
            </p:cNvGrpSpPr>
            <p:nvPr/>
          </p:nvGrpSpPr>
          <p:grpSpPr bwMode="auto">
            <a:xfrm>
              <a:off x="1440" y="2256"/>
              <a:ext cx="3078" cy="288"/>
              <a:chOff x="1536" y="1470"/>
              <a:chExt cx="3078" cy="288"/>
            </a:xfrm>
          </p:grpSpPr>
          <p:sp>
            <p:nvSpPr>
              <p:cNvPr id="323606" name="Line 2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07"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62470" name="Group 24"/>
          <p:cNvGrpSpPr>
            <a:grpSpLocks/>
          </p:cNvGrpSpPr>
          <p:nvPr/>
        </p:nvGrpSpPr>
        <p:grpSpPr bwMode="auto">
          <a:xfrm>
            <a:off x="2051050" y="4076700"/>
            <a:ext cx="5114925" cy="457200"/>
            <a:chOff x="1296" y="2598"/>
            <a:chExt cx="3222" cy="288"/>
          </a:xfrm>
        </p:grpSpPr>
        <p:sp>
          <p:nvSpPr>
            <p:cNvPr id="323609" name="Oval 25"/>
            <p:cNvSpPr>
              <a:spLocks noChangeArrowheads="1"/>
            </p:cNvSpPr>
            <p:nvPr/>
          </p:nvSpPr>
          <p:spPr bwMode="gray">
            <a:xfrm>
              <a:off x="1296" y="2661"/>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62477" name="Group 26"/>
            <p:cNvGrpSpPr>
              <a:grpSpLocks/>
            </p:cNvGrpSpPr>
            <p:nvPr/>
          </p:nvGrpSpPr>
          <p:grpSpPr bwMode="auto">
            <a:xfrm>
              <a:off x="1440" y="2598"/>
              <a:ext cx="3078" cy="288"/>
              <a:chOff x="1536" y="1470"/>
              <a:chExt cx="3078" cy="288"/>
            </a:xfrm>
          </p:grpSpPr>
          <p:sp>
            <p:nvSpPr>
              <p:cNvPr id="323611" name="Line 2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12" name="AutoShape 2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62471" name="Rectangle 29"/>
          <p:cNvSpPr>
            <a:spLocks noChangeArrowheads="1"/>
          </p:cNvSpPr>
          <p:nvPr/>
        </p:nvSpPr>
        <p:spPr bwMode="gray">
          <a:xfrm>
            <a:off x="2771775" y="1989138"/>
            <a:ext cx="3897313" cy="461962"/>
          </a:xfrm>
          <a:prstGeom prst="rect">
            <a:avLst/>
          </a:prstGeom>
          <a:noFill/>
          <a:ln w="9525">
            <a:noFill/>
            <a:miter lim="800000"/>
            <a:headEnd/>
            <a:tailEnd/>
          </a:ln>
        </p:spPr>
        <p:txBody>
          <a:bodyPr wrap="none">
            <a:spAutoFit/>
          </a:bodyPr>
          <a:lstStyle/>
          <a:p>
            <a:r>
              <a:rPr lang="zh-CN" altLang="zh-CN" sz="2400" b="1">
                <a:latin typeface="仿宋_GB2312" pitchFamily="49" charset="-122"/>
                <a:ea typeface="仿宋_GB2312" pitchFamily="49" charset="-122"/>
              </a:rPr>
              <a:t>一、公开的权利人与义务人</a:t>
            </a:r>
          </a:p>
        </p:txBody>
      </p:sp>
      <p:sp>
        <p:nvSpPr>
          <p:cNvPr id="62472" name="Rectangle 30"/>
          <p:cNvSpPr>
            <a:spLocks noChangeArrowheads="1"/>
          </p:cNvSpPr>
          <p:nvPr/>
        </p:nvSpPr>
        <p:spPr bwMode="gray">
          <a:xfrm>
            <a:off x="2771775" y="2708275"/>
            <a:ext cx="3278188" cy="461963"/>
          </a:xfrm>
          <a:prstGeom prst="rect">
            <a:avLst/>
          </a:prstGeom>
          <a:noFill/>
          <a:ln w="9525">
            <a:noFill/>
            <a:miter lim="800000"/>
            <a:headEnd/>
            <a:tailEnd/>
          </a:ln>
        </p:spPr>
        <p:txBody>
          <a:bodyPr wrap="none">
            <a:spAutoFit/>
          </a:bodyPr>
          <a:lstStyle/>
          <a:p>
            <a:r>
              <a:rPr lang="zh-CN" altLang="zh-CN" sz="2400" b="1">
                <a:latin typeface="仿宋_GB2312" pitchFamily="49" charset="-122"/>
                <a:ea typeface="仿宋_GB2312" pitchFamily="49" charset="-122"/>
              </a:rPr>
              <a:t>二、公开的内容和范围</a:t>
            </a:r>
          </a:p>
        </p:txBody>
      </p:sp>
      <p:sp>
        <p:nvSpPr>
          <p:cNvPr id="62473" name="Rectangle 32"/>
          <p:cNvSpPr>
            <a:spLocks noChangeArrowheads="1"/>
          </p:cNvSpPr>
          <p:nvPr/>
        </p:nvSpPr>
        <p:spPr bwMode="gray">
          <a:xfrm>
            <a:off x="2771775" y="3429000"/>
            <a:ext cx="3278188" cy="461963"/>
          </a:xfrm>
          <a:prstGeom prst="rect">
            <a:avLst/>
          </a:prstGeom>
          <a:noFill/>
          <a:ln w="9525">
            <a:noFill/>
            <a:miter lim="800000"/>
            <a:headEnd/>
            <a:tailEnd/>
          </a:ln>
        </p:spPr>
        <p:txBody>
          <a:bodyPr wrap="none">
            <a:spAutoFit/>
          </a:bodyPr>
          <a:lstStyle/>
          <a:p>
            <a:r>
              <a:rPr lang="zh-CN" altLang="zh-CN" sz="2400" b="1">
                <a:latin typeface="仿宋_GB2312" pitchFamily="49" charset="-122"/>
                <a:ea typeface="仿宋_GB2312" pitchFamily="49" charset="-122"/>
              </a:rPr>
              <a:t>三、公开的程序和方式</a:t>
            </a:r>
          </a:p>
        </p:txBody>
      </p:sp>
      <p:sp>
        <p:nvSpPr>
          <p:cNvPr id="62474" name="Rectangle 33"/>
          <p:cNvSpPr>
            <a:spLocks noChangeArrowheads="1"/>
          </p:cNvSpPr>
          <p:nvPr/>
        </p:nvSpPr>
        <p:spPr bwMode="gray">
          <a:xfrm>
            <a:off x="2771775" y="4076700"/>
            <a:ext cx="3587750" cy="461963"/>
          </a:xfrm>
          <a:prstGeom prst="rect">
            <a:avLst/>
          </a:prstGeom>
          <a:noFill/>
          <a:ln w="9525">
            <a:noFill/>
            <a:miter lim="800000"/>
            <a:headEnd/>
            <a:tailEnd/>
          </a:ln>
        </p:spPr>
        <p:txBody>
          <a:bodyPr wrap="none">
            <a:spAutoFit/>
          </a:bodyPr>
          <a:lstStyle/>
          <a:p>
            <a:r>
              <a:rPr lang="zh-CN" altLang="zh-CN" sz="2400" b="1">
                <a:latin typeface="仿宋_GB2312" pitchFamily="49" charset="-122"/>
                <a:ea typeface="仿宋_GB2312" pitchFamily="49" charset="-122"/>
              </a:rPr>
              <a:t>四、法律救济和法律责任</a:t>
            </a:r>
          </a:p>
        </p:txBody>
      </p:sp>
      <p:sp>
        <p:nvSpPr>
          <p:cNvPr id="62475" name="日期占位符 27"/>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401270017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p:cNvSpPr>
          <p:nvPr>
            <p:ph type="title"/>
          </p:nvPr>
        </p:nvSpPr>
        <p:spPr>
          <a:xfrm>
            <a:off x="0" y="0"/>
            <a:ext cx="5076056" cy="968375"/>
          </a:xfrm>
        </p:spPr>
        <p:txBody>
          <a:bodyPr>
            <a:normAutofit fontScale="90000"/>
          </a:bodyPr>
          <a:lstStyle/>
          <a:p>
            <a:r>
              <a:rPr lang="zh-CN" altLang="zh-CN" dirty="0" smtClean="0">
                <a:ea typeface="宋体" charset="-122"/>
              </a:rPr>
              <a:t>一、公开的权利人与义务人</a:t>
            </a:r>
            <a:endParaRPr lang="zh-CN" altLang="en-US" dirty="0" smtClean="0">
              <a:ea typeface="宋体" charset="-122"/>
            </a:endParaRPr>
          </a:p>
        </p:txBody>
      </p:sp>
      <p:sp>
        <p:nvSpPr>
          <p:cNvPr id="63490" name="内容占位符 2"/>
          <p:cNvSpPr>
            <a:spLocks noGrp="1"/>
          </p:cNvSpPr>
          <p:nvPr>
            <p:ph idx="1"/>
          </p:nvPr>
        </p:nvSpPr>
        <p:spPr>
          <a:xfrm>
            <a:off x="2195513" y="1143000"/>
            <a:ext cx="6491287" cy="5181600"/>
          </a:xfrm>
        </p:spPr>
        <p:txBody>
          <a:bodyPr>
            <a:normAutofit fontScale="92500"/>
          </a:bodyPr>
          <a:lstStyle/>
          <a:p>
            <a:pPr marL="0" indent="0">
              <a:spcBef>
                <a:spcPts val="100"/>
              </a:spcBef>
            </a:pPr>
            <a:r>
              <a:rPr lang="zh-CN" altLang="zh-CN" sz="2400" smtClean="0">
                <a:latin typeface="仿宋_GB2312" pitchFamily="49" charset="-122"/>
                <a:ea typeface="仿宋_GB2312" pitchFamily="49" charset="-122"/>
              </a:rPr>
              <a:t>按照《政府信息公开条例》的规定，政府信息公开的权利人，即公民、法人和其他组织。条例所称政府信息，是指行政机关在履行职责过程中制作或者获取的，以一定形式记录、保存的信息。</a:t>
            </a:r>
          </a:p>
          <a:p>
            <a:pPr marL="0" indent="0">
              <a:spcBef>
                <a:spcPct val="0"/>
              </a:spcBef>
            </a:pPr>
            <a:r>
              <a:rPr lang="zh-CN" altLang="zh-CN" sz="2400" smtClean="0">
                <a:latin typeface="仿宋_GB2312" pitchFamily="49" charset="-122"/>
                <a:ea typeface="仿宋_GB2312" pitchFamily="49" charset="-122"/>
              </a:rPr>
              <a:t>政府信息公开的义务人，即公开主体主要是行政机关和法律法规授权的具有管理公共事务职能的组织。这两类主体是政府信息的拥有者，也是政府信息公开义务的承担者。</a:t>
            </a:r>
            <a:endParaRPr lang="en-US" altLang="zh-CN" sz="2400" smtClean="0">
              <a:latin typeface="仿宋_GB2312" pitchFamily="49" charset="-122"/>
              <a:ea typeface="仿宋_GB2312" pitchFamily="49" charset="-122"/>
            </a:endParaRPr>
          </a:p>
          <a:p>
            <a:pPr marL="0" indent="0">
              <a:spcBef>
                <a:spcPct val="0"/>
              </a:spcBef>
            </a:pPr>
            <a:r>
              <a:rPr lang="zh-CN" altLang="zh-CN" sz="2400" smtClean="0">
                <a:latin typeface="仿宋_GB2312" pitchFamily="49" charset="-122"/>
                <a:ea typeface="仿宋_GB2312" pitchFamily="49" charset="-122"/>
              </a:rPr>
              <a:t>《政府信息公开条例》规定，各级政府及县级以上政府部门要建立健全本行政机关的政府信息公开工作制度，并指定政府信息公开工作机构，负责本行政机关政府信息公开的日常工作。</a:t>
            </a:r>
            <a:endParaRPr lang="zh-CN" altLang="en-US" sz="2400" smtClean="0">
              <a:latin typeface="仿宋_GB2312" pitchFamily="49" charset="-122"/>
              <a:ea typeface="仿宋_GB2312" pitchFamily="49" charset="-122"/>
            </a:endParaRPr>
          </a:p>
        </p:txBody>
      </p:sp>
      <p:sp>
        <p:nvSpPr>
          <p:cNvPr id="6349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426492171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r>
              <a:rPr lang="zh-CN" altLang="zh-CN" dirty="0" smtClean="0">
                <a:ea typeface="宋体" charset="-122"/>
              </a:rPr>
              <a:t>二、公开的内容和范围</a:t>
            </a:r>
          </a:p>
        </p:txBody>
      </p:sp>
      <p:grpSp>
        <p:nvGrpSpPr>
          <p:cNvPr id="2" name="Group 3"/>
          <p:cNvGrpSpPr>
            <a:grpSpLocks/>
          </p:cNvGrpSpPr>
          <p:nvPr/>
        </p:nvGrpSpPr>
        <p:grpSpPr bwMode="auto">
          <a:xfrm>
            <a:off x="1676400" y="1524000"/>
            <a:ext cx="6424613" cy="1301750"/>
            <a:chOff x="912" y="1008"/>
            <a:chExt cx="3984" cy="912"/>
          </a:xfrm>
        </p:grpSpPr>
        <p:sp>
          <p:nvSpPr>
            <p:cNvPr id="4198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4531" name="Group 5"/>
            <p:cNvGrpSpPr>
              <a:grpSpLocks/>
            </p:cNvGrpSpPr>
            <p:nvPr/>
          </p:nvGrpSpPr>
          <p:grpSpPr bwMode="auto">
            <a:xfrm>
              <a:off x="984" y="1093"/>
              <a:ext cx="784" cy="745"/>
              <a:chOff x="984" y="1093"/>
              <a:chExt cx="784" cy="745"/>
            </a:xfrm>
          </p:grpSpPr>
          <p:sp>
            <p:nvSpPr>
              <p:cNvPr id="41990" name="AutoShape 6"/>
              <p:cNvSpPr>
                <a:spLocks noChangeArrowheads="1"/>
              </p:cNvSpPr>
              <p:nvPr/>
            </p:nvSpPr>
            <p:spPr bwMode="gray">
              <a:xfrm>
                <a:off x="999" y="1093"/>
                <a:ext cx="770"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1" name="Freeform 7"/>
              <p:cNvSpPr>
                <a:spLocks/>
              </p:cNvSpPr>
              <p:nvPr/>
            </p:nvSpPr>
            <p:spPr bwMode="gray">
              <a:xfrm>
                <a:off x="1047" y="1139"/>
                <a:ext cx="383" cy="374"/>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2" name="Text Box 8"/>
              <p:cNvSpPr txBox="1">
                <a:spLocks noChangeArrowheads="1"/>
              </p:cNvSpPr>
              <p:nvPr/>
            </p:nvSpPr>
            <p:spPr bwMode="gray">
              <a:xfrm>
                <a:off x="984" y="1295"/>
                <a:ext cx="784" cy="36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（一）</a:t>
                </a:r>
              </a:p>
            </p:txBody>
          </p:sp>
        </p:grpSp>
        <p:sp>
          <p:nvSpPr>
            <p:cNvPr id="64532" name="Text Box 9"/>
            <p:cNvSpPr txBox="1">
              <a:spLocks noChangeArrowheads="1"/>
            </p:cNvSpPr>
            <p:nvPr/>
          </p:nvSpPr>
          <p:spPr bwMode="gray">
            <a:xfrm>
              <a:off x="1872" y="1149"/>
              <a:ext cx="2928" cy="668"/>
            </a:xfrm>
            <a:prstGeom prst="rect">
              <a:avLst/>
            </a:prstGeom>
            <a:noFill/>
            <a:ln w="9525" algn="ctr">
              <a:noFill/>
              <a:miter lim="800000"/>
              <a:headEnd/>
              <a:tailEnd/>
            </a:ln>
          </p:spPr>
          <p:txBody>
            <a:bodyPr>
              <a:spAutoFit/>
            </a:bodyPr>
            <a:lstStyle/>
            <a:p>
              <a:pPr eaLnBrk="0" hangingPunct="0"/>
              <a:r>
                <a:rPr lang="zh-CN" altLang="zh-CN" sz="2800" b="1">
                  <a:latin typeface="Verdana" pitchFamily="34" charset="0"/>
                  <a:hlinkClick r:id="rId2" action="ppaction://hlinksldjump"/>
                </a:rPr>
                <a:t>行政机关主动公开政府信息的范围</a:t>
              </a:r>
              <a:endParaRPr lang="zh-CN" altLang="en-US" sz="2800">
                <a:latin typeface="仿宋_GB2312" pitchFamily="49" charset="-122"/>
                <a:ea typeface="仿宋_GB2312" pitchFamily="49" charset="-122"/>
              </a:endParaRPr>
            </a:p>
          </p:txBody>
        </p:sp>
      </p:grpSp>
      <p:grpSp>
        <p:nvGrpSpPr>
          <p:cNvPr id="4" name="Group 10"/>
          <p:cNvGrpSpPr>
            <a:grpSpLocks/>
          </p:cNvGrpSpPr>
          <p:nvPr/>
        </p:nvGrpSpPr>
        <p:grpSpPr bwMode="auto">
          <a:xfrm>
            <a:off x="1676400" y="3054350"/>
            <a:ext cx="6424613" cy="1301750"/>
            <a:chOff x="912" y="2016"/>
            <a:chExt cx="3984" cy="912"/>
          </a:xfrm>
        </p:grpSpPr>
        <p:sp>
          <p:nvSpPr>
            <p:cNvPr id="4199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4525" name="Group 12"/>
            <p:cNvGrpSpPr>
              <a:grpSpLocks/>
            </p:cNvGrpSpPr>
            <p:nvPr/>
          </p:nvGrpSpPr>
          <p:grpSpPr bwMode="auto">
            <a:xfrm>
              <a:off x="984" y="2100"/>
              <a:ext cx="784" cy="746"/>
              <a:chOff x="984" y="2100"/>
              <a:chExt cx="784" cy="746"/>
            </a:xfrm>
          </p:grpSpPr>
          <p:sp>
            <p:nvSpPr>
              <p:cNvPr id="41997" name="AutoShape 13"/>
              <p:cNvSpPr>
                <a:spLocks noChangeArrowheads="1"/>
              </p:cNvSpPr>
              <p:nvPr/>
            </p:nvSpPr>
            <p:spPr bwMode="gray">
              <a:xfrm>
                <a:off x="999" y="2101"/>
                <a:ext cx="770"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1998" name="Freeform 14"/>
              <p:cNvSpPr>
                <a:spLocks/>
              </p:cNvSpPr>
              <p:nvPr/>
            </p:nvSpPr>
            <p:spPr bwMode="gray">
              <a:xfrm>
                <a:off x="1047" y="2148"/>
                <a:ext cx="383" cy="374"/>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1999" name="Text Box 15"/>
              <p:cNvSpPr txBox="1">
                <a:spLocks noChangeArrowheads="1"/>
              </p:cNvSpPr>
              <p:nvPr/>
            </p:nvSpPr>
            <p:spPr bwMode="gray">
              <a:xfrm>
                <a:off x="984" y="2304"/>
                <a:ext cx="784" cy="366"/>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（二）</a:t>
                </a:r>
              </a:p>
            </p:txBody>
          </p:sp>
        </p:grpSp>
        <p:sp>
          <p:nvSpPr>
            <p:cNvPr id="64526" name="Text Box 16"/>
            <p:cNvSpPr txBox="1">
              <a:spLocks noChangeArrowheads="1"/>
            </p:cNvSpPr>
            <p:nvPr/>
          </p:nvSpPr>
          <p:spPr bwMode="gray">
            <a:xfrm>
              <a:off x="1872" y="2141"/>
              <a:ext cx="2928" cy="366"/>
            </a:xfrm>
            <a:prstGeom prst="rect">
              <a:avLst/>
            </a:prstGeom>
            <a:noFill/>
            <a:ln w="9525" algn="ctr">
              <a:noFill/>
              <a:miter lim="800000"/>
              <a:headEnd/>
              <a:tailEnd/>
            </a:ln>
          </p:spPr>
          <p:txBody>
            <a:bodyPr>
              <a:spAutoFit/>
            </a:bodyPr>
            <a:lstStyle/>
            <a:p>
              <a:r>
                <a:rPr lang="zh-CN" altLang="zh-CN" sz="2800" b="1">
                  <a:latin typeface="Verdana" pitchFamily="34" charset="0"/>
                  <a:hlinkClick r:id="rId3" action="ppaction://hlinksldjump"/>
                </a:rPr>
                <a:t>依申请公开政府信息的制度</a:t>
              </a:r>
              <a:endParaRPr lang="zh-CN" altLang="zh-CN" sz="2800">
                <a:latin typeface="Verdana" pitchFamily="34" charset="0"/>
              </a:endParaRPr>
            </a:p>
          </p:txBody>
        </p:sp>
      </p:grpSp>
      <p:grpSp>
        <p:nvGrpSpPr>
          <p:cNvPr id="6" name="Group 17"/>
          <p:cNvGrpSpPr>
            <a:grpSpLocks/>
          </p:cNvGrpSpPr>
          <p:nvPr/>
        </p:nvGrpSpPr>
        <p:grpSpPr bwMode="auto">
          <a:xfrm>
            <a:off x="1676400" y="4594225"/>
            <a:ext cx="6351588" cy="1301750"/>
            <a:chOff x="912" y="3036"/>
            <a:chExt cx="3984" cy="912"/>
          </a:xfrm>
        </p:grpSpPr>
        <p:sp>
          <p:nvSpPr>
            <p:cNvPr id="4200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4519" name="Group 19"/>
            <p:cNvGrpSpPr>
              <a:grpSpLocks/>
            </p:cNvGrpSpPr>
            <p:nvPr/>
          </p:nvGrpSpPr>
          <p:grpSpPr bwMode="auto">
            <a:xfrm>
              <a:off x="978" y="3120"/>
              <a:ext cx="792" cy="746"/>
              <a:chOff x="978" y="3120"/>
              <a:chExt cx="792" cy="746"/>
            </a:xfrm>
          </p:grpSpPr>
          <p:sp>
            <p:nvSpPr>
              <p:cNvPr id="42004" name="AutoShape 20"/>
              <p:cNvSpPr>
                <a:spLocks noChangeArrowheads="1"/>
              </p:cNvSpPr>
              <p:nvPr/>
            </p:nvSpPr>
            <p:spPr bwMode="gray">
              <a:xfrm>
                <a:off x="999" y="3121"/>
                <a:ext cx="770"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2005" name="Freeform 21"/>
              <p:cNvSpPr>
                <a:spLocks/>
              </p:cNvSpPr>
              <p:nvPr/>
            </p:nvSpPr>
            <p:spPr bwMode="gray">
              <a:xfrm>
                <a:off x="1045" y="3168"/>
                <a:ext cx="383" cy="374"/>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2006" name="Text Box 22"/>
              <p:cNvSpPr txBox="1">
                <a:spLocks noChangeArrowheads="1"/>
              </p:cNvSpPr>
              <p:nvPr/>
            </p:nvSpPr>
            <p:spPr bwMode="gray">
              <a:xfrm>
                <a:off x="978" y="3324"/>
                <a:ext cx="793" cy="366"/>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（三）</a:t>
                </a:r>
              </a:p>
            </p:txBody>
          </p:sp>
        </p:grpSp>
        <p:sp>
          <p:nvSpPr>
            <p:cNvPr id="64520" name="Text Box 23"/>
            <p:cNvSpPr txBox="1">
              <a:spLocks noChangeArrowheads="1"/>
            </p:cNvSpPr>
            <p:nvPr/>
          </p:nvSpPr>
          <p:spPr bwMode="gray">
            <a:xfrm>
              <a:off x="1872" y="3161"/>
              <a:ext cx="2928" cy="366"/>
            </a:xfrm>
            <a:prstGeom prst="rect">
              <a:avLst/>
            </a:prstGeom>
            <a:noFill/>
            <a:ln w="9525" algn="ctr">
              <a:noFill/>
              <a:miter lim="800000"/>
              <a:headEnd/>
              <a:tailEnd/>
            </a:ln>
          </p:spPr>
          <p:txBody>
            <a:bodyPr>
              <a:spAutoFit/>
            </a:bodyPr>
            <a:lstStyle/>
            <a:p>
              <a:r>
                <a:rPr lang="zh-CN" altLang="zh-CN" sz="2800" b="1">
                  <a:latin typeface="Verdana" pitchFamily="34" charset="0"/>
                  <a:hlinkClick r:id="rId4" action="ppaction://hlinksldjump"/>
                </a:rPr>
                <a:t>不予公开的政府信息范围</a:t>
              </a:r>
              <a:endParaRPr lang="zh-CN" altLang="zh-CN" sz="2800">
                <a:latin typeface="Verdana" pitchFamily="34" charset="0"/>
              </a:endParaRPr>
            </a:p>
          </p:txBody>
        </p:sp>
      </p:grpSp>
      <p:sp>
        <p:nvSpPr>
          <p:cNvPr id="64517" name="日期占位符 2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52035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1"/>
          <p:cNvSpPr>
            <a:spLocks noGrp="1"/>
          </p:cNvSpPr>
          <p:nvPr>
            <p:ph type="title"/>
          </p:nvPr>
        </p:nvSpPr>
        <p:spPr>
          <a:xfrm>
            <a:off x="0" y="1"/>
            <a:ext cx="5148064" cy="980728"/>
          </a:xfrm>
        </p:spPr>
        <p:txBody>
          <a:bodyPr>
            <a:normAutofit fontScale="90000"/>
          </a:bodyPr>
          <a:lstStyle/>
          <a:p>
            <a:r>
              <a:rPr lang="zh-CN" altLang="zh-CN" dirty="0" smtClean="0">
                <a:ea typeface="宋体" charset="-122"/>
              </a:rPr>
              <a:t>（一）行政机关主动公开政府信息的范围</a:t>
            </a:r>
            <a:endParaRPr lang="zh-CN" altLang="en-US" dirty="0" smtClean="0">
              <a:ea typeface="宋体" charset="-122"/>
            </a:endParaRPr>
          </a:p>
        </p:txBody>
      </p:sp>
      <p:sp>
        <p:nvSpPr>
          <p:cNvPr id="65538" name="内容占位符 2"/>
          <p:cNvSpPr>
            <a:spLocks noGrp="1"/>
          </p:cNvSpPr>
          <p:nvPr>
            <p:ph idx="1"/>
          </p:nvPr>
        </p:nvSpPr>
        <p:spPr/>
        <p:txBody>
          <a:bodyPr>
            <a:normAutofit fontScale="92500"/>
          </a:bodyPr>
          <a:lstStyle/>
          <a:p>
            <a:r>
              <a:rPr lang="zh-CN" altLang="zh-CN" smtClean="0">
                <a:ea typeface="宋体" charset="-122"/>
              </a:rPr>
              <a:t>①涉及公民、法人或者其他组织切身利益的；</a:t>
            </a:r>
            <a:endParaRPr lang="en-US" altLang="zh-CN" smtClean="0">
              <a:ea typeface="宋体" charset="-122"/>
            </a:endParaRPr>
          </a:p>
          <a:p>
            <a:r>
              <a:rPr lang="zh-CN" altLang="zh-CN" smtClean="0">
                <a:ea typeface="宋体" charset="-122"/>
              </a:rPr>
              <a:t>②需要社会公众广泛知晓或者参与的；</a:t>
            </a:r>
            <a:endParaRPr lang="en-US" altLang="zh-CN" smtClean="0">
              <a:ea typeface="宋体" charset="-122"/>
            </a:endParaRPr>
          </a:p>
          <a:p>
            <a:r>
              <a:rPr lang="zh-CN" altLang="zh-CN" smtClean="0">
                <a:ea typeface="宋体" charset="-122"/>
              </a:rPr>
              <a:t>③反映本行政机关机构设置、职能、办事程序等情况的；</a:t>
            </a:r>
            <a:endParaRPr lang="en-US" altLang="zh-CN" smtClean="0">
              <a:ea typeface="宋体" charset="-122"/>
            </a:endParaRPr>
          </a:p>
          <a:p>
            <a:r>
              <a:rPr lang="zh-CN" altLang="zh-CN" smtClean="0">
                <a:ea typeface="宋体" charset="-122"/>
              </a:rPr>
              <a:t>④其他依照法律、法规和国家有关规定应当主动公开的。</a:t>
            </a:r>
            <a:endParaRPr lang="en-US" altLang="zh-CN" smtClean="0">
              <a:ea typeface="宋体" charset="-122"/>
            </a:endParaRPr>
          </a:p>
          <a:p>
            <a:r>
              <a:rPr lang="zh-CN" altLang="zh-CN" smtClean="0">
                <a:ea typeface="宋体" charset="-122"/>
              </a:rPr>
              <a:t>同时</a:t>
            </a:r>
            <a:r>
              <a:rPr lang="zh-CN" altLang="en-US" smtClean="0">
                <a:ea typeface="宋体" charset="-122"/>
              </a:rPr>
              <a:t>，</a:t>
            </a:r>
            <a:r>
              <a:rPr lang="zh-CN" altLang="zh-CN" smtClean="0">
                <a:ea typeface="宋体" charset="-122"/>
              </a:rPr>
              <a:t>《政府信息公开条例》还根据县级以上各级政府及其部门、乡（镇）政府的工作职责，分别规定了其应当重点公开的政府信息。</a:t>
            </a:r>
          </a:p>
          <a:p>
            <a:endParaRPr lang="zh-CN" altLang="en-US" smtClean="0">
              <a:ea typeface="宋体" charset="-122"/>
            </a:endParaRPr>
          </a:p>
        </p:txBody>
      </p:sp>
      <p:sp>
        <p:nvSpPr>
          <p:cNvPr id="4" name="左箭头 3">
            <a:hlinkClick r:id="rId2" action="ppaction://hlinksldjump"/>
          </p:cNvPr>
          <p:cNvSpPr/>
          <p:nvPr/>
        </p:nvSpPr>
        <p:spPr>
          <a:xfrm>
            <a:off x="7740650" y="6237288"/>
            <a:ext cx="719138"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5540"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268317556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标题 1"/>
          <p:cNvSpPr>
            <a:spLocks noGrp="1"/>
          </p:cNvSpPr>
          <p:nvPr>
            <p:ph type="title"/>
          </p:nvPr>
        </p:nvSpPr>
        <p:spPr>
          <a:xfrm>
            <a:off x="0" y="0"/>
            <a:ext cx="5004048" cy="968375"/>
          </a:xfrm>
        </p:spPr>
        <p:txBody>
          <a:bodyPr>
            <a:normAutofit fontScale="90000"/>
          </a:bodyPr>
          <a:lstStyle/>
          <a:p>
            <a:r>
              <a:rPr lang="zh-CN" altLang="zh-CN" dirty="0" smtClean="0">
                <a:ea typeface="宋体" charset="-122"/>
              </a:rPr>
              <a:t>（二）依申请公开政府信息的制度</a:t>
            </a:r>
            <a:endParaRPr lang="zh-CN" altLang="en-US" dirty="0" smtClean="0">
              <a:ea typeface="宋体" charset="-122"/>
            </a:endParaRPr>
          </a:p>
        </p:txBody>
      </p:sp>
      <p:sp>
        <p:nvSpPr>
          <p:cNvPr id="66562" name="内容占位符 2"/>
          <p:cNvSpPr>
            <a:spLocks noGrp="1"/>
          </p:cNvSpPr>
          <p:nvPr>
            <p:ph idx="1"/>
          </p:nvPr>
        </p:nvSpPr>
        <p:spPr/>
        <p:txBody>
          <a:bodyPr>
            <a:normAutofit fontScale="92500" lnSpcReduction="10000"/>
          </a:bodyPr>
          <a:lstStyle/>
          <a:p>
            <a:r>
              <a:rPr lang="zh-CN" altLang="zh-CN" sz="2400" smtClean="0">
                <a:ea typeface="宋体" charset="-122"/>
              </a:rPr>
              <a:t>政府信息量大面广，涉及社会生产生活各个方面。其中，有相当一部分政府信息只涉及部分人和事，对特定公民、法人或者其他组织从事生产、安排生活、开展科研等活动具有特殊的作用。为了保证公民、法人或者其他组织获取所需要的政府信息，《政府信息公开条例》规定：除行政机关主动公开的政府信息外，公民、法人或者其他组织还可以根据自身生产、生活、科研等特殊需要，向国务院部门、地方各级政府及县级以上地方政府部门申请获取相关政府信息。对政府信息公开申请的形式、答复方式和时限要求，《政府信息公开条例》也作了规定。</a:t>
            </a:r>
          </a:p>
          <a:p>
            <a:endParaRPr lang="zh-CN" altLang="en-US" sz="2400" smtClean="0">
              <a:ea typeface="宋体" charset="-122"/>
            </a:endParaRPr>
          </a:p>
        </p:txBody>
      </p:sp>
      <p:sp>
        <p:nvSpPr>
          <p:cNvPr id="4" name="左箭头 3">
            <a:hlinkClick r:id="rId2" action="ppaction://hlinksldjump"/>
          </p:cNvPr>
          <p:cNvSpPr/>
          <p:nvPr/>
        </p:nvSpPr>
        <p:spPr>
          <a:xfrm>
            <a:off x="7740650" y="6092825"/>
            <a:ext cx="719138"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6564"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466046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06</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第六章   数字信息的产权保护</a:t>
            </a:r>
            <a:endParaRPr lang="en-US" altLang="zh-CN" dirty="0"/>
          </a:p>
        </p:txBody>
      </p:sp>
    </p:spTree>
    <p:custDataLst>
      <p:tags r:id="rId1"/>
    </p:custDataLst>
    <p:extLst>
      <p:ext uri="{BB962C8B-B14F-4D97-AF65-F5344CB8AC3E}">
        <p14:creationId xmlns:p14="http://schemas.microsoft.com/office/powerpoint/2010/main" val="411219013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a:spLocks noGrp="1"/>
          </p:cNvSpPr>
          <p:nvPr>
            <p:ph type="title"/>
          </p:nvPr>
        </p:nvSpPr>
        <p:spPr>
          <a:xfrm>
            <a:off x="1" y="0"/>
            <a:ext cx="5076056" cy="968375"/>
          </a:xfrm>
        </p:spPr>
        <p:txBody>
          <a:bodyPr>
            <a:normAutofit fontScale="90000"/>
          </a:bodyPr>
          <a:lstStyle/>
          <a:p>
            <a:r>
              <a:rPr lang="zh-CN" altLang="zh-CN" dirty="0" smtClean="0">
                <a:ea typeface="宋体" charset="-122"/>
              </a:rPr>
              <a:t>（三）不予公开的政府信息范围</a:t>
            </a:r>
            <a:endParaRPr lang="zh-CN" altLang="en-US" dirty="0" smtClean="0">
              <a:ea typeface="宋体" charset="-122"/>
            </a:endParaRPr>
          </a:p>
        </p:txBody>
      </p:sp>
      <p:sp>
        <p:nvSpPr>
          <p:cNvPr id="67586" name="内容占位符 2"/>
          <p:cNvSpPr>
            <a:spLocks noGrp="1"/>
          </p:cNvSpPr>
          <p:nvPr>
            <p:ph idx="1"/>
          </p:nvPr>
        </p:nvSpPr>
        <p:spPr/>
        <p:txBody>
          <a:bodyPr/>
          <a:lstStyle/>
          <a:p>
            <a:r>
              <a:rPr lang="zh-CN" altLang="zh-CN" smtClean="0">
                <a:ea typeface="宋体" charset="-122"/>
              </a:rPr>
              <a:t>这是国外政府信息公开立法普遍采取的做法。《政府信息公开条例》从我国实际出发，根据地方政府信息公开立法的经验，规定：行政机关公开政府信息，不得危及国家安全、公共安全、经济安全和社会稳定。行政机关不得公开涉及国家秘密、商业秘密、个人隐私的政府信息。</a:t>
            </a:r>
          </a:p>
          <a:p>
            <a:pPr>
              <a:buFont typeface="Wingdings" pitchFamily="2" charset="2"/>
              <a:buNone/>
            </a:pPr>
            <a:endParaRPr lang="zh-CN" altLang="en-US" smtClean="0">
              <a:ea typeface="宋体" charset="-122"/>
            </a:endParaRPr>
          </a:p>
        </p:txBody>
      </p:sp>
      <p:sp>
        <p:nvSpPr>
          <p:cNvPr id="6758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212589238"/>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r>
              <a:rPr lang="zh-CN" altLang="zh-CN" dirty="0" smtClean="0">
                <a:ea typeface="宋体" charset="-122"/>
              </a:rPr>
              <a:t>三、公开的程序和方式</a:t>
            </a:r>
          </a:p>
        </p:txBody>
      </p:sp>
      <p:grpSp>
        <p:nvGrpSpPr>
          <p:cNvPr id="68610" name="Group 3"/>
          <p:cNvGrpSpPr>
            <a:grpSpLocks/>
          </p:cNvGrpSpPr>
          <p:nvPr/>
        </p:nvGrpSpPr>
        <p:grpSpPr bwMode="auto">
          <a:xfrm rot="-5400000">
            <a:off x="4397376" y="2820987"/>
            <a:ext cx="4043362" cy="1420813"/>
            <a:chOff x="564" y="1992"/>
            <a:chExt cx="2658" cy="984"/>
          </a:xfrm>
        </p:grpSpPr>
        <p:sp>
          <p:nvSpPr>
            <p:cNvPr id="43012" name="Freeform 4"/>
            <p:cNvSpPr>
              <a:spLocks/>
            </p:cNvSpPr>
            <p:nvPr/>
          </p:nvSpPr>
          <p:spPr bwMode="ltGray">
            <a:xfrm>
              <a:off x="564" y="2001"/>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gamma/>
                    <a:tint val="0"/>
                    <a:invGamma/>
                    <a:alpha val="0"/>
                  </a:schemeClr>
                </a:gs>
                <a:gs pos="100000">
                  <a:schemeClr val="bg2"/>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zh-CN" altLang="en-US">
                <a:latin typeface="+mn-lt"/>
                <a:ea typeface="+mn-ea"/>
              </a:endParaRPr>
            </a:p>
          </p:txBody>
        </p:sp>
        <p:sp>
          <p:nvSpPr>
            <p:cNvPr id="43013" name="Freeform 5"/>
            <p:cNvSpPr>
              <a:spLocks/>
            </p:cNvSpPr>
            <p:nvPr/>
          </p:nvSpPr>
          <p:spPr bwMode="ltGray">
            <a:xfrm>
              <a:off x="1772" y="1992"/>
              <a:ext cx="232"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2">
                    <a:gamma/>
                    <a:tint val="0"/>
                    <a:invGamma/>
                    <a:alpha val="0"/>
                  </a:schemeClr>
                </a:gs>
                <a:gs pos="100000">
                  <a:schemeClr val="bg2"/>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zh-CN" altLang="en-US">
                <a:latin typeface="+mn-lt"/>
                <a:ea typeface="+mn-ea"/>
              </a:endParaRPr>
            </a:p>
          </p:txBody>
        </p:sp>
        <p:sp>
          <p:nvSpPr>
            <p:cNvPr id="43014" name="Freeform 6"/>
            <p:cNvSpPr>
              <a:spLocks/>
            </p:cNvSpPr>
            <p:nvPr/>
          </p:nvSpPr>
          <p:spPr bwMode="ltGray">
            <a:xfrm flipH="1">
              <a:off x="2025" y="2003"/>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2">
                    <a:gamma/>
                    <a:tint val="0"/>
                    <a:invGamma/>
                    <a:alpha val="0"/>
                  </a:schemeClr>
                </a:gs>
                <a:gs pos="100000">
                  <a:schemeClr val="bg2"/>
                </a:gs>
              </a:gsLst>
              <a:lin ang="5400000" scaled="1"/>
            </a:gradFill>
            <a:ln w="9525" cap="flat" cmpd="sng">
              <a:noFill/>
              <a:prstDash val="solid"/>
              <a:round/>
              <a:headEnd type="none" w="med" len="med"/>
              <a:tailEnd type="none" w="med" len="med"/>
            </a:ln>
            <a:effectLst/>
          </p:spPr>
          <p:txBody>
            <a:bodyPr wrap="none" anchor="ctr"/>
            <a:lstStyle/>
            <a:p>
              <a:pPr fontAlgn="auto">
                <a:spcBef>
                  <a:spcPts val="0"/>
                </a:spcBef>
                <a:spcAft>
                  <a:spcPts val="0"/>
                </a:spcAft>
                <a:defRPr/>
              </a:pPr>
              <a:endParaRPr lang="zh-CN" altLang="en-US">
                <a:latin typeface="+mn-lt"/>
                <a:ea typeface="+mn-ea"/>
              </a:endParaRPr>
            </a:p>
          </p:txBody>
        </p:sp>
      </p:grpSp>
      <p:grpSp>
        <p:nvGrpSpPr>
          <p:cNvPr id="68611" name="Group 7"/>
          <p:cNvGrpSpPr>
            <a:grpSpLocks/>
          </p:cNvGrpSpPr>
          <p:nvPr/>
        </p:nvGrpSpPr>
        <p:grpSpPr bwMode="auto">
          <a:xfrm>
            <a:off x="2657475" y="3386138"/>
            <a:ext cx="522288" cy="398462"/>
            <a:chOff x="2180" y="1267"/>
            <a:chExt cx="1350" cy="1030"/>
          </a:xfrm>
        </p:grpSpPr>
        <p:sp>
          <p:nvSpPr>
            <p:cNvPr id="43016" name="Oval 8"/>
            <p:cNvSpPr>
              <a:spLocks noChangeArrowheads="1"/>
            </p:cNvSpPr>
            <p:nvPr/>
          </p:nvSpPr>
          <p:spPr bwMode="gray">
            <a:xfrm>
              <a:off x="2299" y="1267"/>
              <a:ext cx="1022" cy="1030"/>
            </a:xfrm>
            <a:prstGeom prst="ellipse">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28575">
              <a:solidFill>
                <a:srgbClr val="EAEAEA"/>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nvGrpSpPr>
            <p:cNvPr id="68622" name="Group 9"/>
            <p:cNvGrpSpPr>
              <a:grpSpLocks/>
            </p:cNvGrpSpPr>
            <p:nvPr/>
          </p:nvGrpSpPr>
          <p:grpSpPr bwMode="auto">
            <a:xfrm rot="10082854">
              <a:off x="2180" y="2013"/>
              <a:ext cx="926" cy="237"/>
              <a:chOff x="2598" y="1026"/>
              <a:chExt cx="957" cy="242"/>
            </a:xfrm>
          </p:grpSpPr>
          <p:grpSp>
            <p:nvGrpSpPr>
              <p:cNvPr id="68646" name="Group 10"/>
              <p:cNvGrpSpPr>
                <a:grpSpLocks/>
              </p:cNvGrpSpPr>
              <p:nvPr/>
            </p:nvGrpSpPr>
            <p:grpSpPr bwMode="auto">
              <a:xfrm rot="-9970459" flipH="1" flipV="1">
                <a:off x="2598" y="1026"/>
                <a:ext cx="957" cy="242"/>
                <a:chOff x="2532" y="1051"/>
                <a:chExt cx="893" cy="246"/>
              </a:xfrm>
            </p:grpSpPr>
            <p:grpSp>
              <p:nvGrpSpPr>
                <p:cNvPr id="68658" name="Group 11"/>
                <p:cNvGrpSpPr>
                  <a:grpSpLocks/>
                </p:cNvGrpSpPr>
                <p:nvPr/>
              </p:nvGrpSpPr>
              <p:grpSpPr bwMode="auto">
                <a:xfrm>
                  <a:off x="2532" y="1051"/>
                  <a:ext cx="743" cy="185"/>
                  <a:chOff x="1565" y="2568"/>
                  <a:chExt cx="1118" cy="279"/>
                </a:xfrm>
              </p:grpSpPr>
              <p:sp>
                <p:nvSpPr>
                  <p:cNvPr id="68664" name="AutoShape 12"/>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65" name="AutoShape 13"/>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66" name="AutoShape 14"/>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67" name="AutoShape 15"/>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grpSp>
            <p:grpSp>
              <p:nvGrpSpPr>
                <p:cNvPr id="68659" name="Group 16"/>
                <p:cNvGrpSpPr>
                  <a:grpSpLocks/>
                </p:cNvGrpSpPr>
                <p:nvPr/>
              </p:nvGrpSpPr>
              <p:grpSpPr bwMode="auto">
                <a:xfrm rot="1353540">
                  <a:off x="2682" y="1111"/>
                  <a:ext cx="743" cy="186"/>
                  <a:chOff x="1565" y="2568"/>
                  <a:chExt cx="1118" cy="279"/>
                </a:xfrm>
              </p:grpSpPr>
              <p:sp>
                <p:nvSpPr>
                  <p:cNvPr id="68660" name="AutoShape 17"/>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61" name="AutoShape 18"/>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62" name="AutoShape 19"/>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63" name="AutoShape 20"/>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grpSp>
          </p:grpSp>
          <p:grpSp>
            <p:nvGrpSpPr>
              <p:cNvPr id="68647" name="Group 21"/>
              <p:cNvGrpSpPr>
                <a:grpSpLocks/>
              </p:cNvGrpSpPr>
              <p:nvPr/>
            </p:nvGrpSpPr>
            <p:grpSpPr bwMode="auto">
              <a:xfrm rot="-9970459" flipH="1" flipV="1">
                <a:off x="2688" y="1056"/>
                <a:ext cx="784" cy="198"/>
                <a:chOff x="2532" y="1051"/>
                <a:chExt cx="893" cy="246"/>
              </a:xfrm>
            </p:grpSpPr>
            <p:grpSp>
              <p:nvGrpSpPr>
                <p:cNvPr id="68648" name="Group 22"/>
                <p:cNvGrpSpPr>
                  <a:grpSpLocks/>
                </p:cNvGrpSpPr>
                <p:nvPr/>
              </p:nvGrpSpPr>
              <p:grpSpPr bwMode="auto">
                <a:xfrm>
                  <a:off x="2532" y="1051"/>
                  <a:ext cx="743" cy="185"/>
                  <a:chOff x="1565" y="2568"/>
                  <a:chExt cx="1118" cy="279"/>
                </a:xfrm>
              </p:grpSpPr>
              <p:sp>
                <p:nvSpPr>
                  <p:cNvPr id="68654" name="AutoShape 23"/>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55" name="AutoShape 24"/>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56" name="AutoShape 25"/>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57" name="AutoShape 26"/>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grpSp>
            <p:grpSp>
              <p:nvGrpSpPr>
                <p:cNvPr id="68649" name="Group 27"/>
                <p:cNvGrpSpPr>
                  <a:grpSpLocks/>
                </p:cNvGrpSpPr>
                <p:nvPr/>
              </p:nvGrpSpPr>
              <p:grpSpPr bwMode="auto">
                <a:xfrm rot="1353540">
                  <a:off x="2682" y="1111"/>
                  <a:ext cx="743" cy="186"/>
                  <a:chOff x="1565" y="2568"/>
                  <a:chExt cx="1118" cy="279"/>
                </a:xfrm>
              </p:grpSpPr>
              <p:sp>
                <p:nvSpPr>
                  <p:cNvPr id="68650" name="AutoShape 28"/>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51" name="AutoShape 29"/>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52" name="AutoShape 30"/>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53" name="AutoShape 31"/>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grpSp>
          </p:grpSp>
        </p:grpSp>
        <p:grpSp>
          <p:nvGrpSpPr>
            <p:cNvPr id="68623" name="Group 32"/>
            <p:cNvGrpSpPr>
              <a:grpSpLocks/>
            </p:cNvGrpSpPr>
            <p:nvPr/>
          </p:nvGrpSpPr>
          <p:grpSpPr bwMode="auto">
            <a:xfrm>
              <a:off x="2604" y="1361"/>
              <a:ext cx="926" cy="237"/>
              <a:chOff x="2598" y="1026"/>
              <a:chExt cx="957" cy="242"/>
            </a:xfrm>
          </p:grpSpPr>
          <p:grpSp>
            <p:nvGrpSpPr>
              <p:cNvPr id="68624" name="Group 33"/>
              <p:cNvGrpSpPr>
                <a:grpSpLocks/>
              </p:cNvGrpSpPr>
              <p:nvPr/>
            </p:nvGrpSpPr>
            <p:grpSpPr bwMode="auto">
              <a:xfrm rot="-9970459" flipH="1" flipV="1">
                <a:off x="2598" y="1026"/>
                <a:ext cx="957" cy="242"/>
                <a:chOff x="2532" y="1051"/>
                <a:chExt cx="893" cy="246"/>
              </a:xfrm>
            </p:grpSpPr>
            <p:grpSp>
              <p:nvGrpSpPr>
                <p:cNvPr id="68636" name="Group 34"/>
                <p:cNvGrpSpPr>
                  <a:grpSpLocks/>
                </p:cNvGrpSpPr>
                <p:nvPr/>
              </p:nvGrpSpPr>
              <p:grpSpPr bwMode="auto">
                <a:xfrm>
                  <a:off x="2532" y="1051"/>
                  <a:ext cx="743" cy="185"/>
                  <a:chOff x="1565" y="2568"/>
                  <a:chExt cx="1118" cy="279"/>
                </a:xfrm>
              </p:grpSpPr>
              <p:sp>
                <p:nvSpPr>
                  <p:cNvPr id="68642" name="AutoShape 3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43" name="AutoShape 3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44" name="AutoShape 3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45" name="AutoShape 3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grpSp>
            <p:grpSp>
              <p:nvGrpSpPr>
                <p:cNvPr id="68637" name="Group 39"/>
                <p:cNvGrpSpPr>
                  <a:grpSpLocks/>
                </p:cNvGrpSpPr>
                <p:nvPr/>
              </p:nvGrpSpPr>
              <p:grpSpPr bwMode="auto">
                <a:xfrm rot="1353540">
                  <a:off x="2682" y="1111"/>
                  <a:ext cx="743" cy="186"/>
                  <a:chOff x="1565" y="2568"/>
                  <a:chExt cx="1118" cy="279"/>
                </a:xfrm>
              </p:grpSpPr>
              <p:sp>
                <p:nvSpPr>
                  <p:cNvPr id="68638" name="AutoShape 4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39" name="AutoShape 4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40" name="AutoShape 4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41" name="AutoShape 4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grpSp>
          </p:grpSp>
          <p:grpSp>
            <p:nvGrpSpPr>
              <p:cNvPr id="68625" name="Group 44"/>
              <p:cNvGrpSpPr>
                <a:grpSpLocks/>
              </p:cNvGrpSpPr>
              <p:nvPr/>
            </p:nvGrpSpPr>
            <p:grpSpPr bwMode="auto">
              <a:xfrm rot="-9970459" flipH="1" flipV="1">
                <a:off x="2688" y="1056"/>
                <a:ext cx="784" cy="198"/>
                <a:chOff x="2532" y="1051"/>
                <a:chExt cx="893" cy="246"/>
              </a:xfrm>
            </p:grpSpPr>
            <p:grpSp>
              <p:nvGrpSpPr>
                <p:cNvPr id="68626" name="Group 45"/>
                <p:cNvGrpSpPr>
                  <a:grpSpLocks/>
                </p:cNvGrpSpPr>
                <p:nvPr/>
              </p:nvGrpSpPr>
              <p:grpSpPr bwMode="auto">
                <a:xfrm>
                  <a:off x="2532" y="1051"/>
                  <a:ext cx="743" cy="185"/>
                  <a:chOff x="1565" y="2568"/>
                  <a:chExt cx="1118" cy="279"/>
                </a:xfrm>
              </p:grpSpPr>
              <p:sp>
                <p:nvSpPr>
                  <p:cNvPr id="68632" name="AutoShape 46"/>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33" name="AutoShape 47"/>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34" name="AutoShape 48"/>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35" name="AutoShape 49"/>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grpSp>
            <p:grpSp>
              <p:nvGrpSpPr>
                <p:cNvPr id="68627" name="Group 50"/>
                <p:cNvGrpSpPr>
                  <a:grpSpLocks/>
                </p:cNvGrpSpPr>
                <p:nvPr/>
              </p:nvGrpSpPr>
              <p:grpSpPr bwMode="auto">
                <a:xfrm rot="1353540">
                  <a:off x="2682" y="1111"/>
                  <a:ext cx="743" cy="186"/>
                  <a:chOff x="1565" y="2568"/>
                  <a:chExt cx="1118" cy="279"/>
                </a:xfrm>
              </p:grpSpPr>
              <p:sp>
                <p:nvSpPr>
                  <p:cNvPr id="68628" name="AutoShape 51"/>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29" name="AutoShape 52"/>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30" name="AutoShape 53"/>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sp>
                <p:nvSpPr>
                  <p:cNvPr id="68631" name="AutoShape 54"/>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latin typeface="Verdana" pitchFamily="34" charset="0"/>
                    </a:endParaRPr>
                  </a:p>
                </p:txBody>
              </p:sp>
            </p:grpSp>
          </p:grpSp>
        </p:grpSp>
      </p:grpSp>
      <p:cxnSp>
        <p:nvCxnSpPr>
          <p:cNvPr id="43063" name="AutoShape 55"/>
          <p:cNvCxnSpPr>
            <a:cxnSpLocks noChangeShapeType="1"/>
            <a:stCxn id="43016" idx="0"/>
          </p:cNvCxnSpPr>
          <p:nvPr/>
        </p:nvCxnSpPr>
        <p:spPr bwMode="auto">
          <a:xfrm rot="-5400000">
            <a:off x="2536032" y="2336006"/>
            <a:ext cx="1401762" cy="669925"/>
          </a:xfrm>
          <a:prstGeom prst="bentConnector2">
            <a:avLst/>
          </a:prstGeom>
          <a:noFill/>
          <a:ln w="19050">
            <a:solidFill>
              <a:schemeClr val="tx1"/>
            </a:solidFill>
            <a:miter lim="800000"/>
            <a:headEnd/>
            <a:tailEnd type="triangle" w="med" len="med"/>
          </a:ln>
        </p:spPr>
      </p:cxnSp>
      <p:cxnSp>
        <p:nvCxnSpPr>
          <p:cNvPr id="43064" name="AutoShape 56"/>
          <p:cNvCxnSpPr>
            <a:cxnSpLocks noChangeShapeType="1"/>
            <a:stCxn id="43016" idx="4"/>
          </p:cNvCxnSpPr>
          <p:nvPr/>
        </p:nvCxnSpPr>
        <p:spPr bwMode="auto">
          <a:xfrm rot="16200000" flipH="1">
            <a:off x="2539207" y="4161631"/>
            <a:ext cx="1395412" cy="669925"/>
          </a:xfrm>
          <a:prstGeom prst="bentConnector2">
            <a:avLst/>
          </a:prstGeom>
          <a:noFill/>
          <a:ln w="19050">
            <a:solidFill>
              <a:schemeClr val="tx1"/>
            </a:solidFill>
            <a:miter lim="800000"/>
            <a:headEnd/>
            <a:tailEnd type="triangle" w="med" len="med"/>
          </a:ln>
        </p:spPr>
      </p:cxnSp>
      <p:grpSp>
        <p:nvGrpSpPr>
          <p:cNvPr id="18" name="Group 58"/>
          <p:cNvGrpSpPr>
            <a:grpSpLocks/>
          </p:cNvGrpSpPr>
          <p:nvPr/>
        </p:nvGrpSpPr>
        <p:grpSpPr bwMode="auto">
          <a:xfrm>
            <a:off x="3581400" y="1412875"/>
            <a:ext cx="3078163" cy="1127125"/>
            <a:chOff x="2289" y="1260"/>
            <a:chExt cx="1335" cy="672"/>
          </a:xfrm>
        </p:grpSpPr>
        <p:sp>
          <p:nvSpPr>
            <p:cNvPr id="43067" name="AutoShape 59"/>
            <p:cNvSpPr>
              <a:spLocks noChangeArrowheads="1"/>
            </p:cNvSpPr>
            <p:nvPr/>
          </p:nvSpPr>
          <p:spPr bwMode="ltGray">
            <a:xfrm>
              <a:off x="2289" y="1260"/>
              <a:ext cx="1335" cy="67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pic>
          <p:nvPicPr>
            <p:cNvPr id="68620" name="Picture 60" descr="Picture4"/>
            <p:cNvPicPr>
              <a:picLocks noChangeAspect="1" noChangeArrowheads="1"/>
            </p:cNvPicPr>
            <p:nvPr/>
          </p:nvPicPr>
          <p:blipFill>
            <a:blip r:embed="rId2"/>
            <a:srcRect/>
            <a:stretch>
              <a:fillRect/>
            </a:stretch>
          </p:blipFill>
          <p:spPr bwMode="ltGray">
            <a:xfrm>
              <a:off x="2313" y="1280"/>
              <a:ext cx="386" cy="424"/>
            </a:xfrm>
            <a:prstGeom prst="rect">
              <a:avLst/>
            </a:prstGeom>
            <a:noFill/>
            <a:ln w="9525">
              <a:noFill/>
              <a:miter lim="800000"/>
              <a:headEnd/>
              <a:tailEnd/>
            </a:ln>
          </p:spPr>
        </p:pic>
      </p:grpSp>
      <p:grpSp>
        <p:nvGrpSpPr>
          <p:cNvPr id="19" name="Group 64"/>
          <p:cNvGrpSpPr>
            <a:grpSpLocks/>
          </p:cNvGrpSpPr>
          <p:nvPr/>
        </p:nvGrpSpPr>
        <p:grpSpPr bwMode="auto">
          <a:xfrm>
            <a:off x="3587750" y="4664075"/>
            <a:ext cx="3144838" cy="1044575"/>
            <a:chOff x="2293" y="3198"/>
            <a:chExt cx="1335" cy="672"/>
          </a:xfrm>
          <a:solidFill>
            <a:schemeClr val="accent1"/>
          </a:solidFill>
        </p:grpSpPr>
        <p:sp>
          <p:nvSpPr>
            <p:cNvPr id="43073" name="AutoShape 65"/>
            <p:cNvSpPr>
              <a:spLocks noChangeArrowheads="1"/>
            </p:cNvSpPr>
            <p:nvPr/>
          </p:nvSpPr>
          <p:spPr bwMode="ltGray">
            <a:xfrm>
              <a:off x="2293" y="3198"/>
              <a:ext cx="1335" cy="672"/>
            </a:xfrm>
            <a:prstGeom prst="roundRect">
              <a:avLst>
                <a:gd name="adj" fmla="val 11921"/>
              </a:avLst>
            </a:prstGeom>
            <a:grpFill/>
            <a:ln w="25400">
              <a:solidFill>
                <a:srgbClr val="FEFEFE"/>
              </a:solidFill>
              <a:round/>
              <a:headEnd/>
              <a:tailEnd/>
            </a:ln>
            <a:effectLst>
              <a:outerShdw dist="53882" dir="2700000"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pic>
          <p:nvPicPr>
            <p:cNvPr id="23564" name="Picture 66" descr="Picture4"/>
            <p:cNvPicPr>
              <a:picLocks noChangeAspect="1" noChangeArrowheads="1"/>
            </p:cNvPicPr>
            <p:nvPr/>
          </p:nvPicPr>
          <p:blipFill>
            <a:blip r:embed="rId2" cstate="print"/>
            <a:srcRect/>
            <a:stretch>
              <a:fillRect/>
            </a:stretch>
          </p:blipFill>
          <p:spPr bwMode="ltGray">
            <a:xfrm>
              <a:off x="2313" y="3216"/>
              <a:ext cx="386" cy="424"/>
            </a:xfrm>
            <a:prstGeom prst="rect">
              <a:avLst/>
            </a:prstGeom>
            <a:grpFill/>
            <a:ln w="9525">
              <a:noFill/>
              <a:miter lim="800000"/>
              <a:headEnd/>
              <a:tailEnd/>
            </a:ln>
          </p:spPr>
        </p:pic>
      </p:grpSp>
      <p:sp>
        <p:nvSpPr>
          <p:cNvPr id="68616" name="Rectangle 67">
            <a:hlinkClick r:id="rId3" action="ppaction://hlinksldjump"/>
          </p:cNvPr>
          <p:cNvSpPr>
            <a:spLocks noChangeArrowheads="1"/>
          </p:cNvSpPr>
          <p:nvPr/>
        </p:nvSpPr>
        <p:spPr bwMode="auto">
          <a:xfrm>
            <a:off x="3641725" y="1458913"/>
            <a:ext cx="2946400" cy="1384300"/>
          </a:xfrm>
          <a:prstGeom prst="rect">
            <a:avLst/>
          </a:prstGeom>
          <a:noFill/>
          <a:ln w="9525">
            <a:noFill/>
            <a:miter lim="800000"/>
            <a:headEnd/>
            <a:tailEnd/>
          </a:ln>
        </p:spPr>
        <p:txBody>
          <a:bodyPr>
            <a:spAutoFit/>
          </a:bodyPr>
          <a:lstStyle/>
          <a:p>
            <a:r>
              <a:rPr lang="zh-CN" altLang="en-US" sz="2800" b="1">
                <a:solidFill>
                  <a:schemeClr val="bg1"/>
                </a:solidFill>
                <a:latin typeface="Verdana" pitchFamily="34" charset="0"/>
                <a:hlinkClick r:id="rId4" action="ppaction://hlinksldjump"/>
              </a:rPr>
              <a:t>（</a:t>
            </a:r>
            <a:r>
              <a:rPr lang="en-US" altLang="zh-CN" sz="2800" b="1">
                <a:solidFill>
                  <a:schemeClr val="bg1"/>
                </a:solidFill>
                <a:latin typeface="Verdana" pitchFamily="34" charset="0"/>
                <a:hlinkClick r:id="rId4" action="ppaction://hlinksldjump"/>
              </a:rPr>
              <a:t>1</a:t>
            </a:r>
            <a:r>
              <a:rPr lang="zh-CN" altLang="en-US" sz="2800" b="1">
                <a:solidFill>
                  <a:schemeClr val="bg1"/>
                </a:solidFill>
                <a:latin typeface="Verdana" pitchFamily="34" charset="0"/>
                <a:hlinkClick r:id="rId4" action="ppaction://hlinksldjump"/>
              </a:rPr>
              <a:t>）</a:t>
            </a:r>
            <a:r>
              <a:rPr lang="zh-CN" altLang="zh-CN" sz="2800" b="1">
                <a:solidFill>
                  <a:schemeClr val="bg1"/>
                </a:solidFill>
                <a:latin typeface="Verdana" pitchFamily="34" charset="0"/>
                <a:hlinkClick r:id="rId4" action="ppaction://hlinksldjump"/>
              </a:rPr>
              <a:t>政府主动公</a:t>
            </a:r>
            <a:r>
              <a:rPr lang="en-US" altLang="zh-CN" sz="2800" b="1">
                <a:solidFill>
                  <a:schemeClr val="bg1"/>
                </a:solidFill>
                <a:latin typeface="Verdana" pitchFamily="34" charset="0"/>
                <a:hlinkClick r:id="rId4" action="ppaction://hlinksldjump"/>
              </a:rPr>
              <a:t>     </a:t>
            </a:r>
            <a:r>
              <a:rPr lang="zh-CN" altLang="zh-CN" sz="2800" b="1">
                <a:solidFill>
                  <a:schemeClr val="bg1"/>
                </a:solidFill>
                <a:latin typeface="Verdana" pitchFamily="34" charset="0"/>
                <a:hlinkClick r:id="rId4" action="ppaction://hlinksldjump"/>
              </a:rPr>
              <a:t>开的信息</a:t>
            </a:r>
            <a:endParaRPr lang="zh-CN" altLang="en-US" sz="2800" b="1">
              <a:solidFill>
                <a:schemeClr val="bg1"/>
              </a:solidFill>
              <a:latin typeface="Verdana" pitchFamily="34" charset="0"/>
            </a:endParaRPr>
          </a:p>
          <a:p>
            <a:endParaRPr lang="en-US" altLang="zh-CN" sz="2800" b="1">
              <a:solidFill>
                <a:schemeClr val="bg1"/>
              </a:solidFill>
              <a:latin typeface="Verdana" pitchFamily="34" charset="0"/>
              <a:cs typeface="Arial" charset="0"/>
            </a:endParaRPr>
          </a:p>
        </p:txBody>
      </p:sp>
      <p:sp>
        <p:nvSpPr>
          <p:cNvPr id="68617" name="Rectangle 69">
            <a:hlinkClick r:id="rId5" action="ppaction://hlinksldjump"/>
          </p:cNvPr>
          <p:cNvSpPr>
            <a:spLocks noChangeArrowheads="1"/>
          </p:cNvSpPr>
          <p:nvPr/>
        </p:nvSpPr>
        <p:spPr bwMode="auto">
          <a:xfrm>
            <a:off x="3635375" y="4724400"/>
            <a:ext cx="2946400" cy="954088"/>
          </a:xfrm>
          <a:prstGeom prst="rect">
            <a:avLst/>
          </a:prstGeom>
          <a:noFill/>
          <a:ln w="9525">
            <a:noFill/>
            <a:miter lim="800000"/>
            <a:headEnd/>
            <a:tailEnd/>
          </a:ln>
        </p:spPr>
        <p:txBody>
          <a:bodyPr>
            <a:spAutoFit/>
          </a:bodyPr>
          <a:lstStyle/>
          <a:p>
            <a:r>
              <a:rPr lang="zh-CN" altLang="en-US" sz="2800" b="1">
                <a:solidFill>
                  <a:schemeClr val="bg1"/>
                </a:solidFill>
                <a:latin typeface="Verdana" pitchFamily="34" charset="0"/>
                <a:cs typeface="Arial" charset="0"/>
                <a:hlinkClick r:id="rId6" action="ppaction://hlinksldjump"/>
              </a:rPr>
              <a:t>（</a:t>
            </a:r>
            <a:r>
              <a:rPr lang="en-US" altLang="zh-CN" sz="2800" b="1">
                <a:solidFill>
                  <a:schemeClr val="bg1"/>
                </a:solidFill>
                <a:latin typeface="Verdana" pitchFamily="34" charset="0"/>
                <a:cs typeface="Arial" charset="0"/>
                <a:hlinkClick r:id="rId6" action="ppaction://hlinksldjump"/>
              </a:rPr>
              <a:t>2</a:t>
            </a:r>
            <a:r>
              <a:rPr lang="zh-CN" altLang="en-US" sz="2800" b="1">
                <a:solidFill>
                  <a:schemeClr val="bg1"/>
                </a:solidFill>
                <a:latin typeface="Verdana" pitchFamily="34" charset="0"/>
                <a:cs typeface="Arial" charset="0"/>
                <a:hlinkClick r:id="rId6" action="ppaction://hlinksldjump"/>
              </a:rPr>
              <a:t>）</a:t>
            </a:r>
            <a:r>
              <a:rPr lang="zh-CN" altLang="zh-CN" sz="2800" b="1">
                <a:solidFill>
                  <a:schemeClr val="bg1"/>
                </a:solidFill>
                <a:latin typeface="宋体" charset="-122"/>
                <a:hlinkClick r:id="rId6" action="ppaction://hlinksldjump"/>
              </a:rPr>
              <a:t>依申请公开的信息</a:t>
            </a:r>
            <a:endParaRPr lang="zh-CN" altLang="en-US" b="1">
              <a:solidFill>
                <a:schemeClr val="bg1"/>
              </a:solidFill>
              <a:latin typeface="宋体" charset="-122"/>
            </a:endParaRPr>
          </a:p>
        </p:txBody>
      </p:sp>
      <p:sp>
        <p:nvSpPr>
          <p:cNvPr id="68618" name="日期占位符 6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418787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43063"/>
                                        </p:tgtEl>
                                        <p:attrNameLst>
                                          <p:attrName>style.visibility</p:attrName>
                                        </p:attrNameLst>
                                      </p:cBhvr>
                                      <p:to>
                                        <p:strVal val="visible"/>
                                      </p:to>
                                    </p:set>
                                    <p:animEffect transition="in" filter="blinds(horizontal)">
                                      <p:cBhvr>
                                        <p:cTn id="10" dur="500"/>
                                        <p:tgtEl>
                                          <p:spTgt spid="4306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trips(upRight)">
                                      <p:cBhvr>
                                        <p:cTn id="15" dur="500"/>
                                        <p:tgtEl>
                                          <p:spTgt spid="19"/>
                                        </p:tgtEl>
                                      </p:cBhvr>
                                    </p:animEffect>
                                  </p:childTnLst>
                                </p:cTn>
                              </p:par>
                              <p:par>
                                <p:cTn id="16" presetID="18" presetClass="entr" presetSubtype="3" fill="hold" nodeType="withEffect">
                                  <p:stCondLst>
                                    <p:cond delay="0"/>
                                  </p:stCondLst>
                                  <p:childTnLst>
                                    <p:set>
                                      <p:cBhvr>
                                        <p:cTn id="17" dur="1" fill="hold">
                                          <p:stCondLst>
                                            <p:cond delay="0"/>
                                          </p:stCondLst>
                                        </p:cTn>
                                        <p:tgtEl>
                                          <p:spTgt spid="43064"/>
                                        </p:tgtEl>
                                        <p:attrNameLst>
                                          <p:attrName>style.visibility</p:attrName>
                                        </p:attrNameLst>
                                      </p:cBhvr>
                                      <p:to>
                                        <p:strVal val="visible"/>
                                      </p:to>
                                    </p:set>
                                    <p:animEffect transition="in" filter="strips(upRight)">
                                      <p:cBhvr>
                                        <p:cTn id="18" dur="500"/>
                                        <p:tgtEl>
                                          <p:spTgt spid="43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a:spLocks noGrp="1"/>
          </p:cNvSpPr>
          <p:nvPr>
            <p:ph type="title"/>
          </p:nvPr>
        </p:nvSpPr>
        <p:spPr/>
        <p:txBody>
          <a:bodyPr>
            <a:normAutofit/>
          </a:bodyPr>
          <a:lstStyle/>
          <a:p>
            <a:r>
              <a:rPr lang="zh-CN" altLang="en-US" sz="3200" dirty="0" smtClean="0">
                <a:ea typeface="宋体" charset="-122"/>
              </a:rPr>
              <a:t>（</a:t>
            </a:r>
            <a:r>
              <a:rPr lang="en-US" altLang="zh-CN" sz="3200" dirty="0" smtClean="0">
                <a:ea typeface="宋体" charset="-122"/>
              </a:rPr>
              <a:t>1</a:t>
            </a:r>
            <a:r>
              <a:rPr lang="zh-CN" altLang="en-US" sz="3200" dirty="0" smtClean="0">
                <a:ea typeface="宋体" charset="-122"/>
              </a:rPr>
              <a:t>）</a:t>
            </a:r>
            <a:r>
              <a:rPr lang="zh-CN" altLang="zh-CN" sz="3200" dirty="0" smtClean="0">
                <a:ea typeface="宋体" charset="-122"/>
              </a:rPr>
              <a:t>政府主动公开的信息</a:t>
            </a:r>
            <a:endParaRPr lang="zh-CN" altLang="en-US" sz="3200" dirty="0" smtClean="0">
              <a:ea typeface="宋体" charset="-122"/>
            </a:endParaRPr>
          </a:p>
        </p:txBody>
      </p:sp>
      <p:sp>
        <p:nvSpPr>
          <p:cNvPr id="69634" name="内容占位符 2"/>
          <p:cNvSpPr>
            <a:spLocks noGrp="1"/>
          </p:cNvSpPr>
          <p:nvPr>
            <p:ph idx="1"/>
          </p:nvPr>
        </p:nvSpPr>
        <p:spPr/>
        <p:txBody>
          <a:bodyPr>
            <a:normAutofit fontScale="92500" lnSpcReduction="20000"/>
          </a:bodyPr>
          <a:lstStyle/>
          <a:p>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1</a:t>
            </a:r>
            <a:r>
              <a:rPr lang="zh-CN" altLang="zh-CN" sz="2400" smtClean="0">
                <a:latin typeface="仿宋_GB2312" pitchFamily="49" charset="-122"/>
                <a:ea typeface="仿宋_GB2312" pitchFamily="49" charset="-122"/>
              </a:rPr>
              <a:t>）行政机关应当及时、准确地公开政府信息，发现影响或可能影响社会稳定、扰乱社会管理秩序的虚假或不完整信息的，应当在其职责范围内发布准确的政府信息予以澄清。</a:t>
            </a:r>
          </a:p>
          <a:p>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2</a:t>
            </a:r>
            <a:r>
              <a:rPr lang="zh-CN" altLang="zh-CN" sz="2400" smtClean="0">
                <a:latin typeface="仿宋_GB2312" pitchFamily="49" charset="-122"/>
                <a:ea typeface="仿宋_GB2312" pitchFamily="49" charset="-122"/>
              </a:rPr>
              <a:t>）行政机关应当建立健全政府信息发布协调机制，发布政府信息涉及其他行政机关的，应当与有关行政机关进行沟通、确认，保证行政机关发布的政府信息准确一致。</a:t>
            </a:r>
          </a:p>
          <a:p>
            <a:r>
              <a:rPr lang="zh-CN" altLang="zh-CN" sz="2400" smtClean="0">
                <a:latin typeface="仿宋_GB2312" pitchFamily="49" charset="-122"/>
                <a:ea typeface="仿宋_GB2312" pitchFamily="49" charset="-122"/>
              </a:rPr>
              <a:t>（</a:t>
            </a:r>
            <a:r>
              <a:rPr lang="en-US" altLang="zh-CN" sz="2400" smtClean="0">
                <a:latin typeface="仿宋_GB2312" pitchFamily="49" charset="-122"/>
                <a:ea typeface="仿宋_GB2312" pitchFamily="49" charset="-122"/>
              </a:rPr>
              <a:t>3</a:t>
            </a:r>
            <a:r>
              <a:rPr lang="zh-CN" altLang="zh-CN" sz="2400" smtClean="0">
                <a:latin typeface="仿宋_GB2312" pitchFamily="49" charset="-122"/>
                <a:ea typeface="仿宋_GB2312" pitchFamily="49" charset="-122"/>
              </a:rPr>
              <a:t>）行政机关应当通过政府公报、政府网站、新闻发布会以及报刊、广播、电视等便于公众知晓的方式公开政府信息。</a:t>
            </a:r>
          </a:p>
          <a:p>
            <a:endParaRPr lang="zh-CN" altLang="en-US" sz="2400" smtClean="0">
              <a:latin typeface="仿宋_GB2312" pitchFamily="49" charset="-122"/>
              <a:ea typeface="仿宋_GB2312" pitchFamily="49" charset="-122"/>
            </a:endParaRPr>
          </a:p>
        </p:txBody>
      </p:sp>
      <p:sp>
        <p:nvSpPr>
          <p:cNvPr id="6963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2845232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1"/>
          <p:cNvSpPr>
            <a:spLocks noGrp="1"/>
          </p:cNvSpPr>
          <p:nvPr>
            <p:ph type="title"/>
          </p:nvPr>
        </p:nvSpPr>
        <p:spPr/>
        <p:txBody>
          <a:bodyPr>
            <a:normAutofit/>
          </a:bodyPr>
          <a:lstStyle/>
          <a:p>
            <a:r>
              <a:rPr lang="zh-CN" altLang="en-US" sz="3200" dirty="0" smtClean="0">
                <a:ea typeface="宋体" charset="-122"/>
              </a:rPr>
              <a:t>（</a:t>
            </a:r>
            <a:r>
              <a:rPr lang="en-US" altLang="zh-CN" sz="3200" dirty="0" smtClean="0">
                <a:ea typeface="宋体" charset="-122"/>
              </a:rPr>
              <a:t>1</a:t>
            </a:r>
            <a:r>
              <a:rPr lang="zh-CN" altLang="en-US" sz="3200" dirty="0" smtClean="0">
                <a:ea typeface="宋体" charset="-122"/>
              </a:rPr>
              <a:t>）</a:t>
            </a:r>
            <a:r>
              <a:rPr lang="zh-CN" altLang="zh-CN" sz="3200" dirty="0" smtClean="0">
                <a:ea typeface="宋体" charset="-122"/>
              </a:rPr>
              <a:t>政府主动公开的信息</a:t>
            </a:r>
            <a:endParaRPr lang="zh-CN" altLang="en-US" sz="3200" dirty="0" smtClean="0">
              <a:ea typeface="宋体" charset="-122"/>
            </a:endParaRPr>
          </a:p>
        </p:txBody>
      </p:sp>
      <p:sp>
        <p:nvSpPr>
          <p:cNvPr id="70658" name="内容占位符 2"/>
          <p:cNvSpPr>
            <a:spLocks noGrp="1"/>
          </p:cNvSpPr>
          <p:nvPr>
            <p:ph idx="1"/>
          </p:nvPr>
        </p:nvSpPr>
        <p:spPr/>
        <p:txBody>
          <a:bodyPr/>
          <a:lstStyle/>
          <a:p>
            <a:r>
              <a:rPr lang="zh-CN" altLang="zh-CN" smtClean="0">
                <a:latin typeface="仿宋_GB2312" pitchFamily="49" charset="-122"/>
                <a:ea typeface="仿宋_GB2312" pitchFamily="49" charset="-122"/>
              </a:rPr>
              <a:t>（</a:t>
            </a:r>
            <a:r>
              <a:rPr lang="en-US" altLang="zh-CN" smtClean="0">
                <a:latin typeface="仿宋_GB2312" pitchFamily="49" charset="-122"/>
                <a:ea typeface="仿宋_GB2312" pitchFamily="49" charset="-122"/>
              </a:rPr>
              <a:t>4</a:t>
            </a:r>
            <a:r>
              <a:rPr lang="zh-CN" altLang="zh-CN" smtClean="0">
                <a:latin typeface="仿宋_GB2312" pitchFamily="49" charset="-122"/>
                <a:ea typeface="仿宋_GB2312" pitchFamily="49" charset="-122"/>
              </a:rPr>
              <a:t>）各级政府应当在国家档案馆、公共图书馆设置政府信息查阅场所，配备相应的设施、设备，为公民、法人或其他组织查阅、获取政府信息提供方便。</a:t>
            </a:r>
          </a:p>
          <a:p>
            <a:r>
              <a:rPr lang="zh-CN" altLang="zh-CN" smtClean="0">
                <a:latin typeface="仿宋_GB2312" pitchFamily="49" charset="-122"/>
                <a:ea typeface="仿宋_GB2312" pitchFamily="49" charset="-122"/>
              </a:rPr>
              <a:t>（</a:t>
            </a:r>
            <a:r>
              <a:rPr lang="en-US" altLang="zh-CN" smtClean="0">
                <a:latin typeface="仿宋_GB2312" pitchFamily="49" charset="-122"/>
                <a:ea typeface="仿宋_GB2312" pitchFamily="49" charset="-122"/>
              </a:rPr>
              <a:t>5</a:t>
            </a:r>
            <a:r>
              <a:rPr lang="zh-CN" altLang="zh-CN" smtClean="0">
                <a:latin typeface="仿宋_GB2312" pitchFamily="49" charset="-122"/>
                <a:ea typeface="仿宋_GB2312" pitchFamily="49" charset="-122"/>
              </a:rPr>
              <a:t>）行政机关可以根据需要设立公共查阅室、资料索取点、信息公告栏、电子信息屏等场所、设施，公开政府信息。</a:t>
            </a:r>
          </a:p>
          <a:p>
            <a:r>
              <a:rPr lang="zh-CN" altLang="zh-CN" smtClean="0">
                <a:latin typeface="仿宋_GB2312" pitchFamily="49" charset="-122"/>
                <a:ea typeface="仿宋_GB2312" pitchFamily="49" charset="-122"/>
              </a:rPr>
              <a:t>（</a:t>
            </a:r>
            <a:r>
              <a:rPr lang="en-US" altLang="zh-CN" smtClean="0">
                <a:latin typeface="仿宋_GB2312" pitchFamily="49" charset="-122"/>
                <a:ea typeface="仿宋_GB2312" pitchFamily="49" charset="-122"/>
              </a:rPr>
              <a:t>6</a:t>
            </a:r>
            <a:r>
              <a:rPr lang="zh-CN" altLang="zh-CN" smtClean="0">
                <a:latin typeface="仿宋_GB2312" pitchFamily="49" charset="-122"/>
                <a:ea typeface="仿宋_GB2312" pitchFamily="49" charset="-122"/>
              </a:rPr>
              <a:t>）行政机关应当编制、公布政府信息公开目录和政府信息公开指南，并及时更新。</a:t>
            </a:r>
          </a:p>
          <a:p>
            <a:endParaRPr lang="zh-CN" altLang="en-US" smtClean="0">
              <a:ea typeface="宋体" charset="-122"/>
            </a:endParaRPr>
          </a:p>
        </p:txBody>
      </p:sp>
      <p:sp>
        <p:nvSpPr>
          <p:cNvPr id="4" name="左箭头 3">
            <a:hlinkClick r:id="rId2" action="ppaction://hlinksldjump"/>
          </p:cNvPr>
          <p:cNvSpPr/>
          <p:nvPr/>
        </p:nvSpPr>
        <p:spPr>
          <a:xfrm>
            <a:off x="7596188" y="6021388"/>
            <a:ext cx="576262" cy="360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660" name="日期占位符 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327369309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标题 1"/>
          <p:cNvSpPr>
            <a:spLocks noGrp="1"/>
          </p:cNvSpPr>
          <p:nvPr>
            <p:ph type="title"/>
          </p:nvPr>
        </p:nvSpPr>
        <p:spPr/>
        <p:txBody>
          <a:bodyPr/>
          <a:lstStyle/>
          <a:p>
            <a:r>
              <a:rPr lang="zh-CN" altLang="en-US" dirty="0" smtClean="0">
                <a:ea typeface="宋体" charset="-122"/>
              </a:rPr>
              <a:t>（</a:t>
            </a:r>
            <a:r>
              <a:rPr lang="en-US" altLang="zh-CN" dirty="0" smtClean="0">
                <a:ea typeface="宋体" charset="-122"/>
              </a:rPr>
              <a:t>2</a:t>
            </a:r>
            <a:r>
              <a:rPr lang="zh-CN" altLang="en-US" dirty="0" smtClean="0">
                <a:ea typeface="宋体" charset="-122"/>
              </a:rPr>
              <a:t>）</a:t>
            </a:r>
            <a:r>
              <a:rPr lang="zh-CN" altLang="zh-CN" dirty="0" smtClean="0">
                <a:ea typeface="宋体" charset="-122"/>
              </a:rPr>
              <a:t>申请公开的信息</a:t>
            </a:r>
            <a:endParaRPr lang="zh-CN" altLang="en-US" dirty="0" smtClean="0">
              <a:ea typeface="宋体" charset="-122"/>
            </a:endParaRPr>
          </a:p>
        </p:txBody>
      </p:sp>
      <p:sp>
        <p:nvSpPr>
          <p:cNvPr id="71682" name="内容占位符 2"/>
          <p:cNvSpPr>
            <a:spLocks noGrp="1"/>
          </p:cNvSpPr>
          <p:nvPr>
            <p:ph idx="1"/>
          </p:nvPr>
        </p:nvSpPr>
        <p:spPr>
          <a:xfrm>
            <a:off x="1692275" y="1143000"/>
            <a:ext cx="6994525" cy="5381625"/>
          </a:xfrm>
        </p:spPr>
        <p:txBody>
          <a:bodyPr>
            <a:normAutofit fontScale="92500"/>
          </a:bodyPr>
          <a:lstStyle/>
          <a:p>
            <a:r>
              <a:rPr lang="zh-CN" altLang="zh-CN" sz="2400" smtClean="0">
                <a:latin typeface="仿宋_GB2312" pitchFamily="49" charset="-122"/>
                <a:ea typeface="仿宋_GB2312" pitchFamily="49" charset="-122"/>
              </a:rPr>
              <a:t>公民、法人或者其他组织向行政机关申请获取政府信息的，应当采用书面形式（包括数据电文形式）；采用书面形式确有困难的，申请人可以口头提出，由受理该申请的行政机关代为填写政府信息公开申请。</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对申请公开的政府信息，行政机关根据不同情况分别作出答复。属于公开范围的，应当告知申请人获取该政府信息的方式和途径；属于不予公开范围的，应当告知申请人并说明理由；依法不属于本行政机关公开或者该政府信息不存在的，应当告知申请人，对能够确定该政府信息的公开机关的，应当告知申请人该行政机关的名称、联系方式；申请内容不明确的，应当告知申请人作出更改、补充。</a:t>
            </a:r>
            <a:endParaRPr lang="zh-CN" altLang="en-US" sz="2400" smtClean="0">
              <a:latin typeface="仿宋_GB2312" pitchFamily="49" charset="-122"/>
              <a:ea typeface="仿宋_GB2312" pitchFamily="49" charset="-122"/>
            </a:endParaRPr>
          </a:p>
        </p:txBody>
      </p:sp>
      <p:sp>
        <p:nvSpPr>
          <p:cNvPr id="7168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327453326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p:txBody>
          <a:bodyPr/>
          <a:lstStyle/>
          <a:p>
            <a:r>
              <a:rPr lang="zh-CN" altLang="en-US" smtClean="0">
                <a:ea typeface="宋体" charset="-122"/>
              </a:rPr>
              <a:t>（</a:t>
            </a:r>
            <a:r>
              <a:rPr lang="en-US" altLang="zh-CN" smtClean="0">
                <a:ea typeface="宋体" charset="-122"/>
              </a:rPr>
              <a:t>2</a:t>
            </a:r>
            <a:r>
              <a:rPr lang="zh-CN" altLang="en-US" smtClean="0">
                <a:ea typeface="宋体" charset="-122"/>
              </a:rPr>
              <a:t>）</a:t>
            </a:r>
            <a:r>
              <a:rPr lang="zh-CN" altLang="zh-CN" smtClean="0">
                <a:ea typeface="宋体" charset="-122"/>
              </a:rPr>
              <a:t>申请公开的信息</a:t>
            </a:r>
            <a:endParaRPr lang="zh-CN" altLang="en-US" smtClean="0">
              <a:ea typeface="宋体" charset="-122"/>
            </a:endParaRPr>
          </a:p>
        </p:txBody>
      </p:sp>
      <p:sp>
        <p:nvSpPr>
          <p:cNvPr id="72706" name="内容占位符 2"/>
          <p:cNvSpPr>
            <a:spLocks noGrp="1"/>
          </p:cNvSpPr>
          <p:nvPr>
            <p:ph idx="1"/>
          </p:nvPr>
        </p:nvSpPr>
        <p:spPr/>
        <p:txBody>
          <a:bodyPr/>
          <a:lstStyle/>
          <a:p>
            <a:r>
              <a:rPr lang="zh-CN" altLang="zh-CN" smtClean="0">
                <a:ea typeface="宋体" charset="-122"/>
              </a:rPr>
              <a:t>行政机关依申请公开政府信息，应当按照申请人要求的形式予以提供；无法按照申请人要求的形式提供的，可以通过安排申请人查阅相关资料、提供复制件或者其他适当形式提供。《政府信息公开条例》还规定，行政机关依申请提供政府信息，除可以收取检索、复制、邮寄等成本费用外，不得收取其他费用。</a:t>
            </a:r>
          </a:p>
          <a:p>
            <a:pPr>
              <a:buFont typeface="Wingdings" pitchFamily="2" charset="2"/>
              <a:buNone/>
            </a:pPr>
            <a:endParaRPr lang="zh-CN" altLang="en-US" smtClean="0">
              <a:ea typeface="宋体" charset="-122"/>
            </a:endParaRPr>
          </a:p>
        </p:txBody>
      </p:sp>
      <p:sp>
        <p:nvSpPr>
          <p:cNvPr id="7270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3135659565"/>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1"/>
          <p:cNvSpPr>
            <a:spLocks noGrp="1"/>
          </p:cNvSpPr>
          <p:nvPr>
            <p:ph type="title"/>
          </p:nvPr>
        </p:nvSpPr>
        <p:spPr>
          <a:xfrm>
            <a:off x="0" y="0"/>
            <a:ext cx="5076056" cy="908720"/>
          </a:xfrm>
        </p:spPr>
        <p:txBody>
          <a:bodyPr>
            <a:normAutofit/>
          </a:bodyPr>
          <a:lstStyle/>
          <a:p>
            <a:r>
              <a:rPr lang="zh-CN" altLang="zh-CN" sz="3200" dirty="0" smtClean="0">
                <a:ea typeface="宋体" charset="-122"/>
              </a:rPr>
              <a:t>四、法律救济和法律责任</a:t>
            </a:r>
            <a:endParaRPr lang="zh-CN" altLang="en-US" sz="3200" dirty="0" smtClean="0">
              <a:ea typeface="宋体" charset="-122"/>
            </a:endParaRPr>
          </a:p>
        </p:txBody>
      </p:sp>
      <p:sp>
        <p:nvSpPr>
          <p:cNvPr id="3" name="内容占位符 2"/>
          <p:cNvSpPr>
            <a:spLocks noGrp="1"/>
          </p:cNvSpPr>
          <p:nvPr>
            <p:ph idx="1"/>
          </p:nvPr>
        </p:nvSpPr>
        <p:spPr>
          <a:xfrm>
            <a:off x="1979613" y="1268413"/>
            <a:ext cx="6985000" cy="5329237"/>
          </a:xfrm>
        </p:spPr>
        <p:txBody>
          <a:bodyPr/>
          <a:lstStyle/>
          <a:p>
            <a:pPr>
              <a:defRPr/>
            </a:pPr>
            <a:r>
              <a:rPr lang="zh-CN" altLang="zh-CN" dirty="0" smtClean="0">
                <a:latin typeface="仿宋_GB2312" pitchFamily="49" charset="-122"/>
                <a:ea typeface="仿宋_GB2312" pitchFamily="49" charset="-122"/>
              </a:rPr>
              <a:t>政府信息公开工作的监督和保障制度</a:t>
            </a:r>
            <a:r>
              <a:rPr lang="zh-CN" altLang="en-US" dirty="0" smtClean="0">
                <a:latin typeface="仿宋_GB2312" pitchFamily="49" charset="-122"/>
                <a:ea typeface="仿宋_GB2312" pitchFamily="49" charset="-122"/>
              </a:rPr>
              <a:t>：</a:t>
            </a:r>
            <a:endParaRPr lang="zh-CN" altLang="zh-CN" dirty="0" smtClean="0">
              <a:latin typeface="仿宋_GB2312" pitchFamily="49" charset="-122"/>
              <a:ea typeface="仿宋_GB2312" pitchFamily="49" charset="-122"/>
            </a:endParaRPr>
          </a:p>
          <a:p>
            <a:pPr marL="0" indent="0" algn="just">
              <a:spcBef>
                <a:spcPts val="0"/>
              </a:spcBef>
              <a:buFont typeface="Wingdings" pitchFamily="2" charset="2"/>
              <a:buNone/>
              <a:defRPr/>
            </a:pPr>
            <a:r>
              <a:rPr lang="zh-CN" altLang="zh-CN" dirty="0" smtClean="0">
                <a:latin typeface="仿宋_GB2312" pitchFamily="49" charset="-122"/>
                <a:ea typeface="仿宋_GB2312" pitchFamily="49" charset="-122"/>
              </a:rPr>
              <a:t>（</a:t>
            </a:r>
            <a:r>
              <a:rPr lang="en-US" altLang="zh-CN" dirty="0" smtClean="0">
                <a:latin typeface="仿宋_GB2312" pitchFamily="49" charset="-122"/>
                <a:ea typeface="仿宋_GB2312" pitchFamily="49" charset="-122"/>
              </a:rPr>
              <a:t>1</a:t>
            </a:r>
            <a:r>
              <a:rPr lang="zh-CN" altLang="zh-CN" dirty="0" smtClean="0">
                <a:latin typeface="仿宋_GB2312" pitchFamily="49" charset="-122"/>
                <a:ea typeface="仿宋_GB2312" pitchFamily="49" charset="-122"/>
              </a:rPr>
              <a:t>）各级政府应当建立健全政府信息公开工作考核制度、社会评议制度和责任追究制度，定期对政府信息公开工作进行考核、评议。</a:t>
            </a:r>
          </a:p>
          <a:p>
            <a:pPr marL="0" indent="0" algn="just">
              <a:spcBef>
                <a:spcPts val="0"/>
              </a:spcBef>
              <a:buFont typeface="Wingdings" pitchFamily="2" charset="2"/>
              <a:buNone/>
              <a:defRPr/>
            </a:pPr>
            <a:r>
              <a:rPr lang="zh-CN" altLang="zh-CN" dirty="0" smtClean="0">
                <a:latin typeface="仿宋_GB2312" pitchFamily="49" charset="-122"/>
                <a:ea typeface="仿宋_GB2312" pitchFamily="49" charset="-122"/>
              </a:rPr>
              <a:t>（</a:t>
            </a:r>
            <a:r>
              <a:rPr lang="en-US" altLang="zh-CN" dirty="0" smtClean="0">
                <a:latin typeface="仿宋_GB2312" pitchFamily="49" charset="-122"/>
                <a:ea typeface="仿宋_GB2312" pitchFamily="49" charset="-122"/>
              </a:rPr>
              <a:t>2</a:t>
            </a:r>
            <a:r>
              <a:rPr lang="zh-CN" altLang="zh-CN" dirty="0" smtClean="0">
                <a:latin typeface="仿宋_GB2312" pitchFamily="49" charset="-122"/>
                <a:ea typeface="仿宋_GB2312" pitchFamily="49" charset="-122"/>
              </a:rPr>
              <a:t>）政府信息公开工作主管部门和监察机关负责对行政机关政府信息公开的实施情况进行监督检查。</a:t>
            </a:r>
          </a:p>
          <a:p>
            <a:pPr marL="0" indent="0" algn="just">
              <a:spcBef>
                <a:spcPts val="0"/>
              </a:spcBef>
              <a:buFont typeface="Wingdings" pitchFamily="2" charset="2"/>
              <a:buNone/>
              <a:defRPr/>
            </a:pPr>
            <a:r>
              <a:rPr lang="zh-CN" altLang="zh-CN" dirty="0" smtClean="0">
                <a:latin typeface="仿宋_GB2312" pitchFamily="49" charset="-122"/>
                <a:ea typeface="仿宋_GB2312" pitchFamily="49" charset="-122"/>
              </a:rPr>
              <a:t>（</a:t>
            </a:r>
            <a:r>
              <a:rPr lang="en-US" altLang="zh-CN" dirty="0" smtClean="0">
                <a:latin typeface="仿宋_GB2312" pitchFamily="49" charset="-122"/>
                <a:ea typeface="仿宋_GB2312" pitchFamily="49" charset="-122"/>
              </a:rPr>
              <a:t>3</a:t>
            </a:r>
            <a:r>
              <a:rPr lang="zh-CN" altLang="zh-CN" dirty="0" smtClean="0">
                <a:latin typeface="仿宋_GB2312" pitchFamily="49" charset="-122"/>
                <a:ea typeface="仿宋_GB2312" pitchFamily="49" charset="-122"/>
              </a:rPr>
              <a:t>）各级行政机关定期公布本行政机关政府信息公开工作年度报告。</a:t>
            </a:r>
          </a:p>
          <a:p>
            <a:pPr>
              <a:defRPr/>
            </a:pPr>
            <a:endParaRPr lang="zh-CN" altLang="en-US" sz="2400" dirty="0">
              <a:latin typeface="仿宋_GB2312" pitchFamily="49" charset="-122"/>
              <a:ea typeface="仿宋_GB2312" pitchFamily="49" charset="-122"/>
            </a:endParaRPr>
          </a:p>
        </p:txBody>
      </p:sp>
      <p:sp>
        <p:nvSpPr>
          <p:cNvPr id="7373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371318494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a:xfrm>
            <a:off x="1" y="1"/>
            <a:ext cx="5076056" cy="908720"/>
          </a:xfrm>
        </p:spPr>
        <p:txBody>
          <a:bodyPr>
            <a:normAutofit/>
          </a:bodyPr>
          <a:lstStyle/>
          <a:p>
            <a:r>
              <a:rPr lang="zh-CN" altLang="zh-CN" sz="3200" dirty="0" smtClean="0">
                <a:ea typeface="宋体" charset="-122"/>
              </a:rPr>
              <a:t>四、法律救济和法律责任</a:t>
            </a:r>
            <a:endParaRPr lang="zh-CN" altLang="en-US" sz="3200" dirty="0" smtClean="0">
              <a:ea typeface="宋体" charset="-122"/>
            </a:endParaRPr>
          </a:p>
        </p:txBody>
      </p:sp>
      <p:sp>
        <p:nvSpPr>
          <p:cNvPr id="3" name="内容占位符 2"/>
          <p:cNvSpPr>
            <a:spLocks noGrp="1"/>
          </p:cNvSpPr>
          <p:nvPr>
            <p:ph idx="1"/>
          </p:nvPr>
        </p:nvSpPr>
        <p:spPr>
          <a:xfrm>
            <a:off x="2124075" y="1143000"/>
            <a:ext cx="6562725" cy="5181600"/>
          </a:xfrm>
        </p:spPr>
        <p:txBody>
          <a:bodyPr/>
          <a:lstStyle/>
          <a:p>
            <a:pPr marL="0" indent="0" algn="just">
              <a:spcBef>
                <a:spcPct val="0"/>
              </a:spcBef>
              <a:buFont typeface="Wingdings" pitchFamily="2" charset="2"/>
              <a:buNone/>
            </a:pPr>
            <a:r>
              <a:rPr lang="zh-CN" altLang="zh-CN" smtClean="0">
                <a:latin typeface="仿宋_GB2312" pitchFamily="49" charset="-122"/>
                <a:ea typeface="仿宋_GB2312" pitchFamily="49" charset="-122"/>
              </a:rPr>
              <a:t>（</a:t>
            </a:r>
            <a:r>
              <a:rPr lang="en-US" altLang="zh-CN" smtClean="0">
                <a:latin typeface="仿宋_GB2312" pitchFamily="49" charset="-122"/>
                <a:ea typeface="仿宋_GB2312" pitchFamily="49" charset="-122"/>
              </a:rPr>
              <a:t>4</a:t>
            </a:r>
            <a:r>
              <a:rPr lang="zh-CN" altLang="zh-CN" smtClean="0">
                <a:latin typeface="仿宋_GB2312" pitchFamily="49" charset="-122"/>
                <a:ea typeface="仿宋_GB2312" pitchFamily="49" charset="-122"/>
              </a:rPr>
              <a:t>）公民、法人或其他组织认为行政机关不依法履行政府信息公开义务的，可以向上级行政机关、监察机关或政府信息公开工作主管部门举报，收到举报的机关应予调查处理。</a:t>
            </a:r>
          </a:p>
          <a:p>
            <a:pPr marL="0" indent="0" algn="just">
              <a:spcBef>
                <a:spcPct val="0"/>
              </a:spcBef>
              <a:buFont typeface="Wingdings" pitchFamily="2" charset="2"/>
              <a:buNone/>
            </a:pPr>
            <a:r>
              <a:rPr lang="zh-CN" altLang="zh-CN" smtClean="0">
                <a:latin typeface="仿宋_GB2312" pitchFamily="49" charset="-122"/>
                <a:ea typeface="仿宋_GB2312" pitchFamily="49" charset="-122"/>
              </a:rPr>
              <a:t>（</a:t>
            </a:r>
            <a:r>
              <a:rPr lang="en-US" altLang="zh-CN" smtClean="0">
                <a:latin typeface="仿宋_GB2312" pitchFamily="49" charset="-122"/>
                <a:ea typeface="仿宋_GB2312" pitchFamily="49" charset="-122"/>
              </a:rPr>
              <a:t>5</a:t>
            </a:r>
            <a:r>
              <a:rPr lang="zh-CN" altLang="zh-CN" smtClean="0">
                <a:latin typeface="仿宋_GB2312" pitchFamily="49" charset="-122"/>
                <a:ea typeface="仿宋_GB2312" pitchFamily="49" charset="-122"/>
              </a:rPr>
              <a:t>）公民、法人或其他组织认为行政机关在政府信息公开工作中的具体行政行为侵犯其合法权益的，可以依法申请行政复议或提起行政诉讼。</a:t>
            </a:r>
          </a:p>
          <a:p>
            <a:pPr marL="0" indent="0"/>
            <a:endParaRPr lang="zh-CN" altLang="en-US" smtClean="0">
              <a:ea typeface="宋体" charset="-122"/>
            </a:endParaRPr>
          </a:p>
        </p:txBody>
      </p:sp>
      <p:sp>
        <p:nvSpPr>
          <p:cNvPr id="7475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85224445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1"/>
          <p:cNvSpPr>
            <a:spLocks noGrp="1"/>
          </p:cNvSpPr>
          <p:nvPr>
            <p:ph type="title"/>
          </p:nvPr>
        </p:nvSpPr>
        <p:spPr/>
        <p:txBody>
          <a:bodyPr>
            <a:normAutofit fontScale="90000"/>
          </a:bodyPr>
          <a:lstStyle/>
          <a:p>
            <a:r>
              <a:rPr lang="zh-CN" altLang="zh-CN" smtClean="0">
                <a:ea typeface="宋体" charset="-122"/>
              </a:rPr>
              <a:t>四、法律救济和法律责任</a:t>
            </a:r>
            <a:endParaRPr lang="zh-CN" altLang="en-US" smtClean="0">
              <a:ea typeface="宋体" charset="-122"/>
            </a:endParaRPr>
          </a:p>
        </p:txBody>
      </p:sp>
      <p:sp>
        <p:nvSpPr>
          <p:cNvPr id="75778" name="内容占位符 2"/>
          <p:cNvSpPr>
            <a:spLocks noGrp="1"/>
          </p:cNvSpPr>
          <p:nvPr>
            <p:ph idx="1"/>
          </p:nvPr>
        </p:nvSpPr>
        <p:spPr>
          <a:xfrm>
            <a:off x="2195513" y="1143000"/>
            <a:ext cx="6491287" cy="5181600"/>
          </a:xfrm>
        </p:spPr>
        <p:txBody>
          <a:bodyPr/>
          <a:lstStyle/>
          <a:p>
            <a:pPr algn="just"/>
            <a:r>
              <a:rPr lang="zh-CN" altLang="zh-CN" smtClean="0">
                <a:latin typeface="仿宋_GB2312" pitchFamily="49" charset="-122"/>
                <a:ea typeface="仿宋_GB2312" pitchFamily="49" charset="-122"/>
              </a:rPr>
              <a:t>行政机关违反条例的规定，未建立健全政府信息发布保密审查机制的，由监察机关、上一级行政机关责令改正；情节严重的，对行政机关主要负责人依法给予处分。行政机关违反条例的规定，有下列情形之一的，由监察机关、上一级行政机关责令改正；情节严重的，对行政机关直接负责的主管人员和其他直接责任人员依法给予处分；构成犯罪的，依法追究刑事责任：</a:t>
            </a:r>
            <a:endParaRPr lang="en-US" altLang="zh-CN" smtClean="0">
              <a:latin typeface="仿宋_GB2312" pitchFamily="49" charset="-122"/>
              <a:ea typeface="仿宋_GB2312" pitchFamily="49" charset="-122"/>
            </a:endParaRPr>
          </a:p>
          <a:p>
            <a:endParaRPr lang="zh-CN" altLang="en-US" sz="2400" smtClean="0">
              <a:latin typeface="仿宋_GB2312" pitchFamily="49" charset="-122"/>
              <a:ea typeface="仿宋_GB2312" pitchFamily="49" charset="-122"/>
            </a:endParaRPr>
          </a:p>
        </p:txBody>
      </p:sp>
      <p:sp>
        <p:nvSpPr>
          <p:cNvPr id="7577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362972690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1"/>
          <p:cNvSpPr>
            <a:spLocks noGrp="1"/>
          </p:cNvSpPr>
          <p:nvPr>
            <p:ph type="title"/>
          </p:nvPr>
        </p:nvSpPr>
        <p:spPr/>
        <p:txBody>
          <a:bodyPr>
            <a:normAutofit fontScale="90000"/>
          </a:bodyPr>
          <a:lstStyle/>
          <a:p>
            <a:r>
              <a:rPr lang="zh-CN" altLang="zh-CN" smtClean="0">
                <a:ea typeface="宋体" charset="-122"/>
              </a:rPr>
              <a:t>四、法律救济和法律责任</a:t>
            </a:r>
            <a:endParaRPr lang="zh-CN" altLang="en-US" smtClean="0">
              <a:ea typeface="宋体" charset="-122"/>
            </a:endParaRPr>
          </a:p>
        </p:txBody>
      </p:sp>
      <p:sp>
        <p:nvSpPr>
          <p:cNvPr id="76802" name="内容占位符 2"/>
          <p:cNvSpPr>
            <a:spLocks noGrp="1"/>
          </p:cNvSpPr>
          <p:nvPr>
            <p:ph idx="1"/>
          </p:nvPr>
        </p:nvSpPr>
        <p:spPr>
          <a:xfrm>
            <a:off x="2268538" y="1268413"/>
            <a:ext cx="6418262" cy="5056187"/>
          </a:xfrm>
        </p:spPr>
        <p:txBody>
          <a:bodyPr/>
          <a:lstStyle/>
          <a:p>
            <a:r>
              <a:rPr lang="zh-CN" altLang="zh-CN" smtClean="0">
                <a:latin typeface="仿宋_GB2312" pitchFamily="49" charset="-122"/>
                <a:ea typeface="仿宋_GB2312" pitchFamily="49" charset="-122"/>
              </a:rPr>
              <a:t>不依法履行政府信息公开义务的；</a:t>
            </a:r>
            <a:endParaRPr lang="en-US" altLang="zh-CN" smtClean="0">
              <a:latin typeface="仿宋_GB2312" pitchFamily="49" charset="-122"/>
              <a:ea typeface="仿宋_GB2312" pitchFamily="49" charset="-122"/>
            </a:endParaRPr>
          </a:p>
          <a:p>
            <a:r>
              <a:rPr lang="zh-CN" altLang="zh-CN" smtClean="0">
                <a:latin typeface="仿宋_GB2312" pitchFamily="49" charset="-122"/>
                <a:ea typeface="仿宋_GB2312" pitchFamily="49" charset="-122"/>
              </a:rPr>
              <a:t>不及时更新公开的政府信息内容、政府信息公开指南和政府信息公开目录的；</a:t>
            </a:r>
            <a:endParaRPr lang="en-US" altLang="zh-CN" smtClean="0">
              <a:latin typeface="仿宋_GB2312" pitchFamily="49" charset="-122"/>
              <a:ea typeface="仿宋_GB2312" pitchFamily="49" charset="-122"/>
            </a:endParaRPr>
          </a:p>
          <a:p>
            <a:r>
              <a:rPr lang="zh-CN" altLang="zh-CN" smtClean="0">
                <a:latin typeface="仿宋_GB2312" pitchFamily="49" charset="-122"/>
                <a:ea typeface="仿宋_GB2312" pitchFamily="49" charset="-122"/>
              </a:rPr>
              <a:t>违反规定收取费用的；</a:t>
            </a:r>
            <a:endParaRPr lang="en-US" altLang="zh-CN" smtClean="0">
              <a:latin typeface="仿宋_GB2312" pitchFamily="49" charset="-122"/>
              <a:ea typeface="仿宋_GB2312" pitchFamily="49" charset="-122"/>
            </a:endParaRPr>
          </a:p>
          <a:p>
            <a:r>
              <a:rPr lang="zh-CN" altLang="zh-CN" smtClean="0">
                <a:latin typeface="仿宋_GB2312" pitchFamily="49" charset="-122"/>
                <a:ea typeface="仿宋_GB2312" pitchFamily="49" charset="-122"/>
              </a:rPr>
              <a:t>通过其他组织、个人以有偿服务方式提供政府信息的；</a:t>
            </a:r>
            <a:endParaRPr lang="en-US" altLang="zh-CN" smtClean="0">
              <a:latin typeface="仿宋_GB2312" pitchFamily="49" charset="-122"/>
              <a:ea typeface="仿宋_GB2312" pitchFamily="49" charset="-122"/>
            </a:endParaRPr>
          </a:p>
          <a:p>
            <a:r>
              <a:rPr lang="zh-CN" altLang="zh-CN" smtClean="0">
                <a:latin typeface="仿宋_GB2312" pitchFamily="49" charset="-122"/>
                <a:ea typeface="仿宋_GB2312" pitchFamily="49" charset="-122"/>
              </a:rPr>
              <a:t>公开不应当公开的政府信息的；</a:t>
            </a:r>
            <a:endParaRPr lang="en-US" altLang="zh-CN" smtClean="0">
              <a:latin typeface="仿宋_GB2312" pitchFamily="49" charset="-122"/>
              <a:ea typeface="仿宋_GB2312" pitchFamily="49" charset="-122"/>
            </a:endParaRPr>
          </a:p>
          <a:p>
            <a:r>
              <a:rPr lang="zh-CN" altLang="zh-CN" smtClean="0">
                <a:latin typeface="仿宋_GB2312" pitchFamily="49" charset="-122"/>
                <a:ea typeface="仿宋_GB2312" pitchFamily="49" charset="-122"/>
              </a:rPr>
              <a:t>违反本条例规定的其他行为。</a:t>
            </a:r>
          </a:p>
          <a:p>
            <a:endParaRPr lang="zh-CN" altLang="en-US" smtClean="0">
              <a:ea typeface="宋体" charset="-122"/>
            </a:endParaRPr>
          </a:p>
        </p:txBody>
      </p:sp>
      <p:sp>
        <p:nvSpPr>
          <p:cNvPr id="7680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2269072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altLang="en-US">
                <a:ea typeface="宋体" pitchFamily="2" charset="-122"/>
              </a:rPr>
              <a:t>本章概要</a:t>
            </a:r>
            <a:endParaRPr lang="zh-CN" altLang="en-US">
              <a:solidFill>
                <a:schemeClr val="accent1"/>
              </a:solidFill>
              <a:ea typeface="宋体" pitchFamily="2" charset="-122"/>
            </a:endParaRPr>
          </a:p>
        </p:txBody>
      </p:sp>
      <p:sp>
        <p:nvSpPr>
          <p:cNvPr id="10243"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zh-CN" altLang="zh-CN" smtClean="0">
              <a:solidFill>
                <a:srgbClr val="2B166E"/>
              </a:solidFill>
              <a:latin typeface="Arial" charset="0"/>
              <a:ea typeface="宋体" pitchFamily="2" charset="-122"/>
            </a:endParaRPr>
          </a:p>
        </p:txBody>
      </p:sp>
      <p:grpSp>
        <p:nvGrpSpPr>
          <p:cNvPr id="10244" name="Group 4"/>
          <p:cNvGrpSpPr>
            <a:grpSpLocks/>
          </p:cNvGrpSpPr>
          <p:nvPr/>
        </p:nvGrpSpPr>
        <p:grpSpPr bwMode="auto">
          <a:xfrm>
            <a:off x="1835696" y="1905001"/>
            <a:ext cx="5734064" cy="1004888"/>
            <a:chOff x="1296" y="1824"/>
            <a:chExt cx="2976" cy="633"/>
          </a:xfrm>
        </p:grpSpPr>
        <p:sp>
          <p:nvSpPr>
            <p:cNvPr id="1024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tx2">
                    <a:lumMod val="40000"/>
                    <a:lumOff val="6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6" name="AutoShape 6"/>
            <p:cNvSpPr>
              <a:spLocks noChangeArrowheads="1"/>
            </p:cNvSpPr>
            <p:nvPr/>
          </p:nvSpPr>
          <p:spPr bwMode="gray">
            <a:xfrm>
              <a:off x="1296" y="1824"/>
              <a:ext cx="432" cy="432"/>
            </a:xfrm>
            <a:prstGeom prst="diamond">
              <a:avLst/>
            </a:prstGeom>
            <a:solidFill>
              <a:schemeClr val="accent1">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47" name="Text Box 7"/>
            <p:cNvSpPr txBox="1">
              <a:spLocks noChangeArrowheads="1"/>
            </p:cNvSpPr>
            <p:nvPr/>
          </p:nvSpPr>
          <p:spPr bwMode="gray">
            <a:xfrm>
              <a:off x="1680" y="1934"/>
              <a:ext cx="259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第一节 涉及商业方法的专利申请</a:t>
              </a:r>
            </a:p>
          </p:txBody>
        </p:sp>
        <p:sp>
          <p:nvSpPr>
            <p:cNvPr id="10248" name="Text Box 8"/>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smtClean="0">
                  <a:solidFill>
                    <a:srgbClr val="FFFFFF"/>
                  </a:solidFill>
                  <a:latin typeface="Arial" charset="0"/>
                  <a:ea typeface="宋体" pitchFamily="2" charset="-122"/>
                </a:rPr>
                <a:t>1</a:t>
              </a:r>
            </a:p>
          </p:txBody>
        </p:sp>
      </p:grpSp>
      <p:grpSp>
        <p:nvGrpSpPr>
          <p:cNvPr id="10249" name="Group 9"/>
          <p:cNvGrpSpPr>
            <a:grpSpLocks/>
          </p:cNvGrpSpPr>
          <p:nvPr/>
        </p:nvGrpSpPr>
        <p:grpSpPr bwMode="auto">
          <a:xfrm>
            <a:off x="1835696" y="3124876"/>
            <a:ext cx="5734064" cy="685800"/>
            <a:chOff x="1296" y="1824"/>
            <a:chExt cx="2976" cy="432"/>
          </a:xfrm>
        </p:grpSpPr>
        <p:sp>
          <p:nvSpPr>
            <p:cNvPr id="1025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tx2">
                    <a:lumMod val="60000"/>
                    <a:lumOff val="40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1" name="AutoShape 11"/>
            <p:cNvSpPr>
              <a:spLocks noChangeArrowheads="1"/>
            </p:cNvSpPr>
            <p:nvPr/>
          </p:nvSpPr>
          <p:spPr bwMode="gray">
            <a:xfrm>
              <a:off x="1296" y="1824"/>
              <a:ext cx="432" cy="432"/>
            </a:xfrm>
            <a:prstGeom prst="diamond">
              <a:avLst/>
            </a:prstGeom>
            <a:solidFill>
              <a:schemeClr val="accent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10252" name="Text Box 12"/>
            <p:cNvSpPr txBox="1">
              <a:spLocks noChangeArrowheads="1"/>
            </p:cNvSpPr>
            <p:nvPr/>
          </p:nvSpPr>
          <p:spPr bwMode="gray">
            <a:xfrm>
              <a:off x="1680" y="1934"/>
              <a:ext cx="259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第二节 域名与商标的冲突及其解决</a:t>
              </a:r>
              <a:endParaRPr lang="zh-CN" altLang="en-US" sz="2400" b="1" dirty="0">
                <a:solidFill>
                  <a:srgbClr val="000000"/>
                </a:solidFill>
                <a:latin typeface="Arial" charset="0"/>
                <a:ea typeface="宋体" pitchFamily="2" charset="-122"/>
              </a:endParaRPr>
            </a:p>
          </p:txBody>
        </p:sp>
        <p:sp>
          <p:nvSpPr>
            <p:cNvPr id="10253" name="Text Box 13"/>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smtClean="0">
                  <a:solidFill>
                    <a:srgbClr val="FFFFFF"/>
                  </a:solidFill>
                  <a:latin typeface="Arial" charset="0"/>
                  <a:ea typeface="宋体" pitchFamily="2" charset="-122"/>
                </a:rPr>
                <a:t>2</a:t>
              </a:r>
            </a:p>
          </p:txBody>
        </p:sp>
      </p:grpSp>
      <p:grpSp>
        <p:nvGrpSpPr>
          <p:cNvPr id="26" name="Group 4"/>
          <p:cNvGrpSpPr>
            <a:grpSpLocks/>
          </p:cNvGrpSpPr>
          <p:nvPr/>
        </p:nvGrpSpPr>
        <p:grpSpPr bwMode="auto">
          <a:xfrm>
            <a:off x="1835696" y="4368328"/>
            <a:ext cx="5734064" cy="1004888"/>
            <a:chOff x="1296" y="1824"/>
            <a:chExt cx="2976" cy="633"/>
          </a:xfrm>
        </p:grpSpPr>
        <p:sp>
          <p:nvSpPr>
            <p:cNvPr id="27" name="AutoShape 5"/>
            <p:cNvSpPr>
              <a:spLocks noChangeArrowheads="1"/>
            </p:cNvSpPr>
            <p:nvPr/>
          </p:nvSpPr>
          <p:spPr bwMode="gray">
            <a:xfrm>
              <a:off x="1536" y="1899"/>
              <a:ext cx="2736" cy="288"/>
            </a:xfrm>
            <a:prstGeom prst="roundRect">
              <a:avLst>
                <a:gd name="adj" fmla="val 16667"/>
              </a:avLst>
            </a:prstGeom>
            <a:gradFill rotWithShape="1">
              <a:gsLst>
                <a:gs pos="0">
                  <a:schemeClr val="bg1"/>
                </a:gs>
                <a:gs pos="100000">
                  <a:schemeClr val="tx2">
                    <a:lumMod val="75000"/>
                  </a:schemeClr>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8" name="AutoShape 6"/>
            <p:cNvSpPr>
              <a:spLocks noChangeArrowheads="1"/>
            </p:cNvSpPr>
            <p:nvPr/>
          </p:nvSpPr>
          <p:spPr bwMode="gray">
            <a:xfrm>
              <a:off x="1296" y="1824"/>
              <a:ext cx="432" cy="432"/>
            </a:xfrm>
            <a:prstGeom prst="diamond">
              <a:avLst/>
            </a:prstGeom>
            <a:solidFill>
              <a:schemeClr val="tx2">
                <a:lumMod val="75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zh-CN" altLang="en-US" smtClean="0">
                <a:solidFill>
                  <a:srgbClr val="2B166E"/>
                </a:solidFill>
                <a:latin typeface="Arial" charset="0"/>
                <a:ea typeface="宋体" pitchFamily="2" charset="-122"/>
              </a:endParaRPr>
            </a:p>
          </p:txBody>
        </p:sp>
        <p:sp>
          <p:nvSpPr>
            <p:cNvPr id="29" name="Text Box 7"/>
            <p:cNvSpPr txBox="1">
              <a:spLocks noChangeArrowheads="1"/>
            </p:cNvSpPr>
            <p:nvPr/>
          </p:nvSpPr>
          <p:spPr bwMode="gray">
            <a:xfrm>
              <a:off x="1680" y="1934"/>
              <a:ext cx="216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zh-CN" altLang="en-US" sz="2400" b="1" dirty="0" smtClean="0">
                  <a:solidFill>
                    <a:srgbClr val="000000"/>
                  </a:solidFill>
                  <a:latin typeface="Arial" charset="0"/>
                  <a:ea typeface="宋体" pitchFamily="2" charset="-122"/>
                </a:rPr>
                <a:t>第三节 数字作品的版权保护</a:t>
              </a:r>
            </a:p>
          </p:txBody>
        </p:sp>
        <p:sp>
          <p:nvSpPr>
            <p:cNvPr id="30" name="Text Box 8"/>
            <p:cNvSpPr txBox="1">
              <a:spLocks noChangeArrowheads="1"/>
            </p:cNvSpPr>
            <p:nvPr/>
          </p:nvSpPr>
          <p:spPr bwMode="gray">
            <a:xfrm>
              <a:off x="1392" y="1886"/>
              <a:ext cx="22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zh-CN" sz="2400" dirty="0">
                  <a:solidFill>
                    <a:srgbClr val="FFFFFF"/>
                  </a:solidFill>
                  <a:latin typeface="Arial" charset="0"/>
                  <a:ea typeface="宋体" pitchFamily="2" charset="-122"/>
                </a:rPr>
                <a:t>3</a:t>
              </a:r>
              <a:endParaRPr lang="en-US" altLang="zh-CN" sz="2400" dirty="0" smtClean="0">
                <a:solidFill>
                  <a:srgbClr val="FFFFFF"/>
                </a:solidFill>
                <a:latin typeface="Arial" charset="0"/>
                <a:ea typeface="宋体" pitchFamily="2" charset="-122"/>
              </a:endParaRPr>
            </a:p>
          </p:txBody>
        </p:sp>
      </p:grpSp>
      <p:sp>
        <p:nvSpPr>
          <p:cNvPr id="24" name="TextBox 23"/>
          <p:cNvSpPr txBox="1"/>
          <p:nvPr/>
        </p:nvSpPr>
        <p:spPr>
          <a:xfrm>
            <a:off x="323528" y="6488668"/>
            <a:ext cx="2520280" cy="369332"/>
          </a:xfrm>
          <a:prstGeom prst="rect">
            <a:avLst/>
          </a:prstGeom>
          <a:noFill/>
        </p:spPr>
        <p:txBody>
          <a:bodyPr wrap="square" rtlCol="0">
            <a:spAutoFit/>
          </a:bodyPr>
          <a:lstStyle/>
          <a:p>
            <a:r>
              <a:rPr lang="zh-CN" altLang="en-US" dirty="0" smtClean="0"/>
              <a:t>信息法教程 第</a:t>
            </a:r>
            <a:r>
              <a:rPr lang="en-US" altLang="zh-CN" dirty="0"/>
              <a:t>6</a:t>
            </a:r>
            <a:r>
              <a:rPr lang="zh-CN" altLang="en-US" dirty="0" smtClean="0"/>
              <a:t>章</a:t>
            </a:r>
            <a:endParaRPr lang="zh-CN" altLang="en-US" dirty="0"/>
          </a:p>
        </p:txBody>
      </p:sp>
    </p:spTree>
    <p:extLst>
      <p:ext uri="{BB962C8B-B14F-4D97-AF65-F5344CB8AC3E}">
        <p14:creationId xmlns:p14="http://schemas.microsoft.com/office/powerpoint/2010/main" val="922367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left)">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strips(upRight)">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250825" y="0"/>
            <a:ext cx="6734175" cy="944563"/>
          </a:xfrm>
        </p:spPr>
        <p:txBody>
          <a:bodyPr>
            <a:normAutofit fontScale="90000"/>
          </a:bodyPr>
          <a:lstStyle/>
          <a:p>
            <a:r>
              <a:rPr lang="zh-CN" altLang="zh-CN" smtClean="0">
                <a:ea typeface="宋体" charset="-122"/>
              </a:rPr>
              <a:t>第四节 政府信息公开需要协调的几个问题</a:t>
            </a:r>
          </a:p>
        </p:txBody>
      </p:sp>
      <p:sp>
        <p:nvSpPr>
          <p:cNvPr id="77826" name="Line 6"/>
          <p:cNvSpPr>
            <a:spLocks noChangeShapeType="1"/>
          </p:cNvSpPr>
          <p:nvPr/>
        </p:nvSpPr>
        <p:spPr bwMode="gray">
          <a:xfrm>
            <a:off x="2362200" y="2339975"/>
            <a:ext cx="4800600" cy="0"/>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0" name="Rectangle 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7828" name="Text Box 8"/>
          <p:cNvSpPr txBox="1">
            <a:spLocks noChangeArrowheads="1"/>
          </p:cNvSpPr>
          <p:nvPr/>
        </p:nvSpPr>
        <p:spPr bwMode="gray">
          <a:xfrm>
            <a:off x="2916238" y="1844675"/>
            <a:ext cx="3587750" cy="461963"/>
          </a:xfrm>
          <a:prstGeom prst="rect">
            <a:avLst/>
          </a:prstGeom>
          <a:noFill/>
          <a:ln w="9525" algn="ctr">
            <a:noFill/>
            <a:miter lim="800000"/>
            <a:headEnd/>
            <a:tailEnd/>
          </a:ln>
        </p:spPr>
        <p:txBody>
          <a:bodyPr wrap="none">
            <a:spAutoFit/>
          </a:bodyPr>
          <a:lstStyle/>
          <a:p>
            <a:r>
              <a:rPr lang="zh-CN" altLang="zh-CN" sz="2400" b="1">
                <a:latin typeface="仿宋_GB2312" pitchFamily="49" charset="-122"/>
                <a:ea typeface="仿宋_GB2312" pitchFamily="49" charset="-122"/>
              </a:rPr>
              <a:t>公民知情权与个人隐私权</a:t>
            </a:r>
          </a:p>
        </p:txBody>
      </p:sp>
      <p:sp>
        <p:nvSpPr>
          <p:cNvPr id="77829" name="Text Box 9"/>
          <p:cNvSpPr txBox="1">
            <a:spLocks noChangeArrowheads="1"/>
          </p:cNvSpPr>
          <p:nvPr/>
        </p:nvSpPr>
        <p:spPr bwMode="gray">
          <a:xfrm>
            <a:off x="2133600" y="18065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1</a:t>
            </a:r>
          </a:p>
        </p:txBody>
      </p:sp>
      <p:sp>
        <p:nvSpPr>
          <p:cNvPr id="77830" name="Line 10"/>
          <p:cNvSpPr>
            <a:spLocks noChangeShapeType="1"/>
          </p:cNvSpPr>
          <p:nvPr/>
        </p:nvSpPr>
        <p:spPr bwMode="gray">
          <a:xfrm flipV="1">
            <a:off x="2362200" y="3141663"/>
            <a:ext cx="5449888" cy="36512"/>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4" name="Rectangle 1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7832" name="Text Box 12"/>
          <p:cNvSpPr txBox="1">
            <a:spLocks noChangeArrowheads="1"/>
          </p:cNvSpPr>
          <p:nvPr/>
        </p:nvSpPr>
        <p:spPr bwMode="gray">
          <a:xfrm>
            <a:off x="2133600" y="26447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2</a:t>
            </a:r>
          </a:p>
        </p:txBody>
      </p:sp>
      <p:sp>
        <p:nvSpPr>
          <p:cNvPr id="77833" name="Line 13"/>
          <p:cNvSpPr>
            <a:spLocks noChangeShapeType="1"/>
          </p:cNvSpPr>
          <p:nvPr/>
        </p:nvSpPr>
        <p:spPr bwMode="gray">
          <a:xfrm flipV="1">
            <a:off x="2363788" y="4005263"/>
            <a:ext cx="5448300" cy="9525"/>
          </a:xfrm>
          <a:prstGeom prst="line">
            <a:avLst/>
          </a:prstGeom>
          <a:noFill/>
          <a:ln w="25400">
            <a:solidFill>
              <a:schemeClr val="tx1"/>
            </a:solidFill>
            <a:prstDash val="sysDot"/>
            <a:round/>
            <a:headEnd/>
            <a:tailEnd type="oval" w="med" len="med"/>
          </a:ln>
        </p:spPr>
        <p:txBody>
          <a:bodyPr wrap="none" anchor="ctr"/>
          <a:lstStyle/>
          <a:p>
            <a:endParaRPr lang="zh-CN" altLang="en-US"/>
          </a:p>
        </p:txBody>
      </p:sp>
      <p:sp>
        <p:nvSpPr>
          <p:cNvPr id="17" name="Rectangle 1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fontAlgn="auto">
              <a:spcBef>
                <a:spcPts val="0"/>
              </a:spcBef>
              <a:spcAft>
                <a:spcPts val="0"/>
              </a:spcAft>
              <a:defRPr/>
            </a:pPr>
            <a:endParaRPr lang="zh-CN" altLang="en-US">
              <a:latin typeface="+mn-lt"/>
              <a:ea typeface="+mn-ea"/>
            </a:endParaRPr>
          </a:p>
        </p:txBody>
      </p:sp>
      <p:sp>
        <p:nvSpPr>
          <p:cNvPr id="77835" name="Text Box 15"/>
          <p:cNvSpPr txBox="1">
            <a:spLocks noChangeArrowheads="1"/>
          </p:cNvSpPr>
          <p:nvPr/>
        </p:nvSpPr>
        <p:spPr bwMode="gray">
          <a:xfrm>
            <a:off x="2133600" y="3482975"/>
            <a:ext cx="354013" cy="457200"/>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latin typeface="Verdana" pitchFamily="34" charset="0"/>
                <a:cs typeface="Arial" charset="0"/>
              </a:rPr>
              <a:t>3</a:t>
            </a:r>
          </a:p>
        </p:txBody>
      </p:sp>
      <p:sp>
        <p:nvSpPr>
          <p:cNvPr id="77836" name="Text Box 19"/>
          <p:cNvSpPr txBox="1">
            <a:spLocks noChangeArrowheads="1"/>
          </p:cNvSpPr>
          <p:nvPr/>
        </p:nvSpPr>
        <p:spPr bwMode="gray">
          <a:xfrm>
            <a:off x="2843213" y="2636838"/>
            <a:ext cx="5113337" cy="461962"/>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信息公开主体的保密权利与公开义务</a:t>
            </a:r>
          </a:p>
        </p:txBody>
      </p:sp>
      <p:sp>
        <p:nvSpPr>
          <p:cNvPr id="77837" name="Text Box 20"/>
          <p:cNvSpPr txBox="1">
            <a:spLocks noChangeArrowheads="1"/>
          </p:cNvSpPr>
          <p:nvPr/>
        </p:nvSpPr>
        <p:spPr bwMode="gray">
          <a:xfrm>
            <a:off x="2843213" y="3573463"/>
            <a:ext cx="4826000" cy="461962"/>
          </a:xfrm>
          <a:prstGeom prst="rect">
            <a:avLst/>
          </a:prstGeom>
          <a:noFill/>
          <a:ln w="9525" algn="ctr">
            <a:noFill/>
            <a:miter lim="800000"/>
            <a:headEnd/>
            <a:tailEnd/>
          </a:ln>
        </p:spPr>
        <p:txBody>
          <a:bodyPr wrap="none">
            <a:spAutoFit/>
          </a:bodyPr>
          <a:lstStyle/>
          <a:p>
            <a:r>
              <a:rPr lang="zh-CN" altLang="zh-CN" sz="2400" b="1">
                <a:latin typeface="仿宋_GB2312" pitchFamily="49" charset="-122"/>
                <a:ea typeface="仿宋_GB2312" pitchFamily="49" charset="-122"/>
              </a:rPr>
              <a:t>信息公开法与其他法律法规的协调</a:t>
            </a:r>
          </a:p>
        </p:txBody>
      </p:sp>
      <p:sp>
        <p:nvSpPr>
          <p:cNvPr id="77838" name="日期占位符 14"/>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409460750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a:xfrm>
            <a:off x="468313" y="404813"/>
            <a:ext cx="5791200" cy="563562"/>
          </a:xfrm>
        </p:spPr>
        <p:txBody>
          <a:bodyPr>
            <a:normAutofit fontScale="90000"/>
          </a:bodyPr>
          <a:lstStyle/>
          <a:p>
            <a:r>
              <a:rPr lang="zh-CN" altLang="zh-CN" smtClean="0">
                <a:ea typeface="宋体" charset="-122"/>
              </a:rPr>
              <a:t>一、公民知情权与个人隐私权</a:t>
            </a:r>
            <a:br>
              <a:rPr lang="zh-CN" altLang="zh-CN" smtClean="0">
                <a:ea typeface="宋体" charset="-122"/>
              </a:rPr>
            </a:br>
            <a:endParaRPr lang="zh-CN" altLang="en-US" smtClean="0">
              <a:ea typeface="宋体" charset="-122"/>
            </a:endParaRPr>
          </a:p>
        </p:txBody>
      </p:sp>
      <p:sp>
        <p:nvSpPr>
          <p:cNvPr id="78850" name="内容占位符 2"/>
          <p:cNvSpPr>
            <a:spLocks noGrp="1"/>
          </p:cNvSpPr>
          <p:nvPr>
            <p:ph idx="1"/>
          </p:nvPr>
        </p:nvSpPr>
        <p:spPr/>
        <p:txBody>
          <a:bodyPr>
            <a:normAutofit fontScale="85000" lnSpcReduction="10000"/>
          </a:bodyPr>
          <a:lstStyle/>
          <a:p>
            <a:r>
              <a:rPr lang="zh-CN" altLang="zh-CN" sz="2400" smtClean="0">
                <a:latin typeface="仿宋_GB2312" pitchFamily="49" charset="-122"/>
                <a:ea typeface="仿宋_GB2312" pitchFamily="49" charset="-122"/>
              </a:rPr>
              <a:t>确立信息公开制度的各国，均将个人隐私作为除外事项而免除行政机关公开的义务。大致可分为个人隐私型和个人识别型。</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个人隐私型明确将可能侵害个人隐私的信息排除在应公开的内容之外，但由于个人隐私的概念具有不确定性，其范围往往因人而异，如美国的《信息自由法》</a:t>
            </a:r>
            <a:endParaRPr lang="en-US" altLang="zh-CN" sz="2400" smtClean="0">
              <a:latin typeface="仿宋_GB2312" pitchFamily="49" charset="-122"/>
              <a:ea typeface="仿宋_GB2312" pitchFamily="49" charset="-122"/>
            </a:endParaRPr>
          </a:p>
          <a:p>
            <a:r>
              <a:rPr lang="zh-CN" altLang="zh-CN" sz="2400" smtClean="0">
                <a:latin typeface="仿宋_GB2312" pitchFamily="49" charset="-122"/>
                <a:ea typeface="仿宋_GB2312" pitchFamily="49" charset="-122"/>
              </a:rPr>
              <a:t>有的国家即采用了“个人识别型”的立法手段，即规定依据公开的资料中的相关内容（如姓名、出生年月等）可以识别出特定的个人，或者虽然不能识别出特定的个人，但是因公开而有可能损害他人的权益的信息，可以免除行政机关的公开义务。</a:t>
            </a:r>
            <a:endParaRPr lang="zh-CN" altLang="en-US" sz="2400" smtClean="0">
              <a:latin typeface="仿宋_GB2312" pitchFamily="49" charset="-122"/>
              <a:ea typeface="仿宋_GB2312" pitchFamily="49" charset="-122"/>
            </a:endParaRPr>
          </a:p>
        </p:txBody>
      </p:sp>
      <p:sp>
        <p:nvSpPr>
          <p:cNvPr id="7885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50482054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p:nvPr>
        </p:nvSpPr>
        <p:spPr/>
        <p:txBody>
          <a:bodyPr>
            <a:normAutofit fontScale="90000"/>
          </a:bodyPr>
          <a:lstStyle/>
          <a:p>
            <a:r>
              <a:rPr lang="zh-CN" altLang="zh-CN" dirty="0" smtClean="0">
                <a:ea typeface="宋体" charset="-122"/>
              </a:rPr>
              <a:t>一、公民知情权与个人隐私权</a:t>
            </a:r>
            <a:endParaRPr lang="zh-CN" altLang="en-US" dirty="0" smtClean="0">
              <a:ea typeface="宋体" charset="-122"/>
            </a:endParaRPr>
          </a:p>
        </p:txBody>
      </p:sp>
      <p:sp>
        <p:nvSpPr>
          <p:cNvPr id="79874" name="内容占位符 2"/>
          <p:cNvSpPr>
            <a:spLocks noGrp="1"/>
          </p:cNvSpPr>
          <p:nvPr>
            <p:ph idx="1"/>
          </p:nvPr>
        </p:nvSpPr>
        <p:spPr/>
        <p:txBody>
          <a:bodyPr/>
          <a:lstStyle/>
          <a:p>
            <a:r>
              <a:rPr lang="zh-CN" altLang="zh-CN" smtClean="0">
                <a:latin typeface="仿宋_GB2312" pitchFamily="49" charset="-122"/>
                <a:ea typeface="仿宋_GB2312" pitchFamily="49" charset="-122"/>
              </a:rPr>
              <a:t>但是采用个人识别型立法手段必然导致不公开的个人资料无限扩大，以致许多不属于个人隐私或虽属于个人隐私但具有公开必要性的资料被列入不公开之列，容易成为行政机关限制公开的借口。于是，凡采用此立法手段的国家均以但书形式列举该不公开信息之中的例外事项。</a:t>
            </a:r>
            <a:endParaRPr lang="en-US" altLang="zh-CN" smtClean="0">
              <a:latin typeface="仿宋_GB2312" pitchFamily="49" charset="-122"/>
              <a:ea typeface="仿宋_GB2312" pitchFamily="49" charset="-122"/>
            </a:endParaRPr>
          </a:p>
          <a:p>
            <a:pPr>
              <a:buFont typeface="Wingdings" pitchFamily="2" charset="2"/>
              <a:buNone/>
            </a:pPr>
            <a:endParaRPr lang="zh-CN" altLang="zh-CN" sz="2400" smtClean="0">
              <a:ea typeface="宋体" charset="-122"/>
            </a:endParaRPr>
          </a:p>
          <a:p>
            <a:endParaRPr lang="zh-CN" altLang="en-US" smtClean="0">
              <a:ea typeface="宋体" charset="-122"/>
            </a:endParaRPr>
          </a:p>
        </p:txBody>
      </p:sp>
      <p:sp>
        <p:nvSpPr>
          <p:cNvPr id="7987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497788915"/>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1"/>
          <p:cNvSpPr>
            <a:spLocks noGrp="1"/>
          </p:cNvSpPr>
          <p:nvPr>
            <p:ph type="title"/>
          </p:nvPr>
        </p:nvSpPr>
        <p:spPr>
          <a:xfrm>
            <a:off x="0" y="1"/>
            <a:ext cx="5076056" cy="980728"/>
          </a:xfrm>
        </p:spPr>
        <p:txBody>
          <a:bodyPr>
            <a:normAutofit fontScale="90000"/>
          </a:bodyPr>
          <a:lstStyle/>
          <a:p>
            <a:r>
              <a:rPr lang="zh-CN" altLang="zh-CN" dirty="0" smtClean="0">
                <a:ea typeface="宋体" charset="-122"/>
              </a:rPr>
              <a:t>二、信息公开主体的保密权利与公开义务</a:t>
            </a:r>
            <a:endParaRPr lang="zh-CN" altLang="en-US" dirty="0" smtClean="0">
              <a:ea typeface="宋体" charset="-122"/>
            </a:endParaRPr>
          </a:p>
        </p:txBody>
      </p:sp>
      <p:sp>
        <p:nvSpPr>
          <p:cNvPr id="80898" name="内容占位符 2"/>
          <p:cNvSpPr>
            <a:spLocks noGrp="1"/>
          </p:cNvSpPr>
          <p:nvPr>
            <p:ph idx="1"/>
          </p:nvPr>
        </p:nvSpPr>
        <p:spPr/>
        <p:txBody>
          <a:bodyPr>
            <a:normAutofit lnSpcReduction="10000"/>
          </a:bodyPr>
          <a:lstStyle/>
          <a:p>
            <a:r>
              <a:rPr lang="zh-CN" altLang="zh-CN" smtClean="0">
                <a:latin typeface="仿宋_GB2312" pitchFamily="49" charset="-122"/>
                <a:ea typeface="仿宋_GB2312" pitchFamily="49" charset="-122"/>
              </a:rPr>
              <a:t>为了处理好公开与保密的关系</a:t>
            </a:r>
            <a:r>
              <a:rPr lang="zh-CN" altLang="en-US" smtClean="0">
                <a:latin typeface="仿宋_GB2312" pitchFamily="49" charset="-122"/>
                <a:ea typeface="仿宋_GB2312" pitchFamily="49" charset="-122"/>
              </a:rPr>
              <a:t>，</a:t>
            </a:r>
            <a:r>
              <a:rPr lang="zh-CN" altLang="zh-CN" smtClean="0">
                <a:latin typeface="仿宋_GB2312" pitchFamily="49" charset="-122"/>
                <a:ea typeface="仿宋_GB2312" pitchFamily="49" charset="-122"/>
              </a:rPr>
              <a:t> 《政府信息公开条例》建立了相应的政府信息公开审查机制。</a:t>
            </a:r>
            <a:endParaRPr lang="en-US" altLang="zh-CN" smtClean="0">
              <a:latin typeface="仿宋_GB2312" pitchFamily="49" charset="-122"/>
              <a:ea typeface="仿宋_GB2312" pitchFamily="49" charset="-122"/>
            </a:endParaRPr>
          </a:p>
          <a:p>
            <a:r>
              <a:rPr lang="zh-CN" altLang="zh-CN" smtClean="0">
                <a:latin typeface="仿宋_GB2312" pitchFamily="49" charset="-122"/>
                <a:ea typeface="仿宋_GB2312" pitchFamily="49" charset="-122"/>
              </a:rPr>
              <a:t>行政机关在公开政府信息前，应当依照保守国家秘密法及其他法律、法规、规定，对拟公开的政府信息进行审查；对政府信息不能确定是否可以公开时，应当依法报有关主管部门或者同级保密工作部门确定；行政机关不得公开涉及国家秘密、商业秘密、个人隐私的政府信息，但经权利人同意或行政机关认为不公开可能对公共利益造成重大影响的，可以予以公开。</a:t>
            </a:r>
          </a:p>
          <a:p>
            <a:endParaRPr lang="zh-CN" altLang="en-US" smtClean="0">
              <a:ea typeface="宋体" charset="-122"/>
            </a:endParaRPr>
          </a:p>
        </p:txBody>
      </p:sp>
      <p:sp>
        <p:nvSpPr>
          <p:cNvPr id="8089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86387925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内容占位符 2"/>
          <p:cNvSpPr>
            <a:spLocks noGrp="1"/>
          </p:cNvSpPr>
          <p:nvPr>
            <p:ph idx="1"/>
          </p:nvPr>
        </p:nvSpPr>
        <p:spPr>
          <a:xfrm>
            <a:off x="1979613" y="1143000"/>
            <a:ext cx="6707187" cy="5181600"/>
          </a:xfrm>
        </p:spPr>
        <p:txBody>
          <a:bodyPr/>
          <a:lstStyle/>
          <a:p>
            <a:r>
              <a:rPr lang="zh-CN" altLang="zh-CN" smtClean="0">
                <a:ea typeface="宋体" charset="-122"/>
              </a:rPr>
              <a:t>保密审查机制是政府信息公开工作中的重要组成部分。《政府信息公开条例》要求各机关必须建立健全政府信息发布保密审查机制；未依法建立的，由有关监察机关、上一级行政机关责令改正；情节严重的，对行政机关主要负责人依法给予处分。</a:t>
            </a:r>
          </a:p>
          <a:p>
            <a:endParaRPr lang="zh-CN" altLang="en-US" smtClean="0">
              <a:ea typeface="宋体" charset="-122"/>
            </a:endParaRPr>
          </a:p>
        </p:txBody>
      </p:sp>
      <p:sp>
        <p:nvSpPr>
          <p:cNvPr id="8192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
        <p:nvSpPr>
          <p:cNvPr id="6" name="标题 1"/>
          <p:cNvSpPr>
            <a:spLocks noGrp="1"/>
          </p:cNvSpPr>
          <p:nvPr>
            <p:ph type="title"/>
          </p:nvPr>
        </p:nvSpPr>
        <p:spPr>
          <a:xfrm>
            <a:off x="0" y="1"/>
            <a:ext cx="5076056" cy="980728"/>
          </a:xfrm>
        </p:spPr>
        <p:txBody>
          <a:bodyPr>
            <a:normAutofit fontScale="90000"/>
          </a:bodyPr>
          <a:lstStyle/>
          <a:p>
            <a:r>
              <a:rPr lang="zh-CN" altLang="zh-CN" dirty="0" smtClean="0">
                <a:ea typeface="宋体" charset="-122"/>
              </a:rPr>
              <a:t>二、信息公开主体的保密权利与公开义务</a:t>
            </a:r>
            <a:endParaRPr lang="zh-CN" altLang="en-US" dirty="0" smtClean="0">
              <a:ea typeface="宋体" charset="-122"/>
            </a:endParaRPr>
          </a:p>
        </p:txBody>
      </p:sp>
    </p:spTree>
    <p:extLst>
      <p:ext uri="{BB962C8B-B14F-4D97-AF65-F5344CB8AC3E}">
        <p14:creationId xmlns:p14="http://schemas.microsoft.com/office/powerpoint/2010/main" val="2196047631"/>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标题 1"/>
          <p:cNvSpPr>
            <a:spLocks noGrp="1"/>
          </p:cNvSpPr>
          <p:nvPr>
            <p:ph type="title"/>
          </p:nvPr>
        </p:nvSpPr>
        <p:spPr>
          <a:xfrm>
            <a:off x="0" y="14759"/>
            <a:ext cx="5076056" cy="965969"/>
          </a:xfrm>
        </p:spPr>
        <p:txBody>
          <a:bodyPr>
            <a:normAutofit fontScale="90000"/>
          </a:bodyPr>
          <a:lstStyle/>
          <a:p>
            <a:r>
              <a:rPr lang="zh-CN" altLang="zh-CN" dirty="0" smtClean="0">
                <a:ea typeface="宋体" charset="-122"/>
              </a:rPr>
              <a:t>三、信息公开法与其他法律法规的协调</a:t>
            </a:r>
            <a:endParaRPr lang="zh-CN" altLang="en-US" dirty="0" smtClean="0">
              <a:ea typeface="宋体" charset="-122"/>
            </a:endParaRPr>
          </a:p>
        </p:txBody>
      </p:sp>
      <p:sp>
        <p:nvSpPr>
          <p:cNvPr id="82946" name="内容占位符 2"/>
          <p:cNvSpPr>
            <a:spLocks noGrp="1"/>
          </p:cNvSpPr>
          <p:nvPr>
            <p:ph idx="1"/>
          </p:nvPr>
        </p:nvSpPr>
        <p:spPr/>
        <p:txBody>
          <a:bodyPr>
            <a:normAutofit fontScale="92500" lnSpcReduction="20000"/>
          </a:bodyPr>
          <a:lstStyle/>
          <a:p>
            <a:r>
              <a:rPr lang="zh-CN" altLang="zh-CN" sz="2400" smtClean="0">
                <a:latin typeface="仿宋_GB2312" pitchFamily="49" charset="-122"/>
                <a:ea typeface="仿宋_GB2312" pitchFamily="49" charset="-122"/>
              </a:rPr>
              <a:t>政府信息公开法律制度的建设，并不是由颁布一部政府信息公开法或条例所能够解决的，完善的政府信息公开法律制度应当具有相应的其他法律配套。因此，在我国颁布政府信息公开条例之后，还面临着与其他相关法律法规的协调问题。从目前已经建立起较为完善的政府信息公开制度的国家来看，除政府信息公开法之外，这些相关的法律法规还包括保密法、个人隐私法、商业秘密法、新闻自由法和著作权法等。在我国，至今还没有个人隐私法、商业秘密法和新闻自由法等法律，有关的规定散见于其他的法律法规中，使得对于政府免于公开的信息范围中关于个人隐私和商业秘密的信息无法得到明确的界定。</a:t>
            </a:r>
          </a:p>
          <a:p>
            <a:endParaRPr lang="zh-CN" altLang="en-US" sz="2400" smtClean="0">
              <a:ea typeface="宋体" charset="-122"/>
            </a:endParaRPr>
          </a:p>
        </p:txBody>
      </p:sp>
      <p:sp>
        <p:nvSpPr>
          <p:cNvPr id="8294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221725410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p:nvPr>
        </p:nvSpPr>
        <p:spPr>
          <a:xfrm>
            <a:off x="0" y="0"/>
            <a:ext cx="6259513" cy="908719"/>
          </a:xfrm>
        </p:spPr>
        <p:txBody>
          <a:bodyPr>
            <a:normAutofit/>
          </a:bodyPr>
          <a:lstStyle/>
          <a:p>
            <a:r>
              <a:rPr lang="zh-CN" altLang="zh-CN" dirty="0" smtClean="0">
                <a:ea typeface="宋体" charset="-122"/>
              </a:rPr>
              <a:t>本章小结</a:t>
            </a:r>
            <a:endParaRPr lang="zh-CN" altLang="en-US" dirty="0" smtClean="0">
              <a:ea typeface="宋体" charset="-122"/>
            </a:endParaRPr>
          </a:p>
        </p:txBody>
      </p:sp>
      <p:sp>
        <p:nvSpPr>
          <p:cNvPr id="83970" name="内容占位符 2"/>
          <p:cNvSpPr>
            <a:spLocks noGrp="1"/>
          </p:cNvSpPr>
          <p:nvPr>
            <p:ph idx="1"/>
          </p:nvPr>
        </p:nvSpPr>
        <p:spPr/>
        <p:txBody>
          <a:bodyPr>
            <a:normAutofit fontScale="85000" lnSpcReduction="10000"/>
          </a:bodyPr>
          <a:lstStyle/>
          <a:p>
            <a:r>
              <a:rPr lang="zh-CN" altLang="zh-CN" sz="2400" smtClean="0">
                <a:latin typeface="仿宋_GB2312" pitchFamily="49" charset="-122"/>
                <a:ea typeface="仿宋_GB2312" pitchFamily="49" charset="-122"/>
              </a:rPr>
              <a:t>各国在政府信息公开立法中，一般都遵循政府义务为主，政府权利为辅；公众权利为主，公众义务为辅；信息公开为主，信息保密为辅三个原则。《政府信息公开条例》指出了信息公开的权利人与义务人，界定了信息公开的内容和范围，明确了信息公开的程序和方式。但是，由于《政府信息公开条例》自身存在的缺陷与其面临的制度困境，再加上其实施以后全国各省市的政府信息公开效果来看，《政府信息公开条例》在监督政府、保障公众的信息权利上并未发挥充分的作用。因此，如何权衡公民知情权与个人隐私权、信息公开主体的保密权利与公开义务，如何协调信息公开法与其他法律法规的关系，是政府贯彻落实信息公开制度时不得不认真思考的一些问题。</a:t>
            </a:r>
            <a:endParaRPr lang="zh-CN" altLang="en-US" sz="2400" smtClean="0">
              <a:latin typeface="仿宋_GB2312" pitchFamily="49" charset="-122"/>
              <a:ea typeface="仿宋_GB2312" pitchFamily="49" charset="-122"/>
            </a:endParaRPr>
          </a:p>
        </p:txBody>
      </p:sp>
      <p:sp>
        <p:nvSpPr>
          <p:cNvPr id="8397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976119868"/>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标题 1"/>
          <p:cNvSpPr>
            <a:spLocks noGrp="1"/>
          </p:cNvSpPr>
          <p:nvPr>
            <p:ph type="title"/>
          </p:nvPr>
        </p:nvSpPr>
        <p:spPr/>
        <p:txBody>
          <a:bodyPr/>
          <a:lstStyle/>
          <a:p>
            <a:r>
              <a:rPr lang="zh-CN" altLang="en-US" dirty="0" smtClean="0">
                <a:ea typeface="宋体" charset="-122"/>
              </a:rPr>
              <a:t>思考与练习</a:t>
            </a:r>
          </a:p>
        </p:txBody>
      </p:sp>
      <p:sp>
        <p:nvSpPr>
          <p:cNvPr id="84994" name="内容占位符 2"/>
          <p:cNvSpPr>
            <a:spLocks noGrp="1"/>
          </p:cNvSpPr>
          <p:nvPr>
            <p:ph idx="1"/>
          </p:nvPr>
        </p:nvSpPr>
        <p:spPr/>
        <p:txBody>
          <a:bodyPr/>
          <a:lstStyle/>
          <a:p>
            <a:r>
              <a:rPr lang="en-US" altLang="zh-CN" smtClean="0">
                <a:latin typeface="仿宋_GB2312" pitchFamily="49" charset="-122"/>
                <a:ea typeface="仿宋_GB2312" pitchFamily="49" charset="-122"/>
              </a:rPr>
              <a:t>1</a:t>
            </a:r>
            <a:r>
              <a:rPr lang="zh-CN" altLang="zh-CN" smtClean="0">
                <a:latin typeface="仿宋_GB2312" pitchFamily="49" charset="-122"/>
                <a:ea typeface="仿宋_GB2312" pitchFamily="49" charset="-122"/>
              </a:rPr>
              <a:t>．什么是信息公开制度？为什么要进行政府信息公开？</a:t>
            </a:r>
          </a:p>
          <a:p>
            <a:r>
              <a:rPr lang="en-US" altLang="zh-CN" smtClean="0">
                <a:latin typeface="仿宋_GB2312" pitchFamily="49" charset="-122"/>
                <a:ea typeface="仿宋_GB2312" pitchFamily="49" charset="-122"/>
              </a:rPr>
              <a:t>2</a:t>
            </a:r>
            <a:r>
              <a:rPr lang="zh-CN" altLang="zh-CN" smtClean="0">
                <a:latin typeface="仿宋_GB2312" pitchFamily="49" charset="-122"/>
                <a:ea typeface="仿宋_GB2312" pitchFamily="49" charset="-122"/>
              </a:rPr>
              <a:t>．政府信息公开立法的原则有哪些？</a:t>
            </a:r>
          </a:p>
          <a:p>
            <a:r>
              <a:rPr lang="en-US" altLang="zh-CN" smtClean="0">
                <a:latin typeface="仿宋_GB2312" pitchFamily="49" charset="-122"/>
                <a:ea typeface="仿宋_GB2312" pitchFamily="49" charset="-122"/>
              </a:rPr>
              <a:t>3</a:t>
            </a:r>
            <a:r>
              <a:rPr lang="zh-CN" altLang="zh-CN" smtClean="0">
                <a:latin typeface="仿宋_GB2312" pitchFamily="49" charset="-122"/>
                <a:ea typeface="仿宋_GB2312" pitchFamily="49" charset="-122"/>
              </a:rPr>
              <a:t>．如何理解政府信息公开立法中公众享有的获得救济权？</a:t>
            </a:r>
          </a:p>
          <a:p>
            <a:r>
              <a:rPr lang="en-US" altLang="zh-CN" smtClean="0">
                <a:latin typeface="仿宋_GB2312" pitchFamily="49" charset="-122"/>
                <a:ea typeface="仿宋_GB2312" pitchFamily="49" charset="-122"/>
              </a:rPr>
              <a:t>4</a:t>
            </a:r>
            <a:r>
              <a:rPr lang="zh-CN" altLang="zh-CN" smtClean="0">
                <a:latin typeface="仿宋_GB2312" pitchFamily="49" charset="-122"/>
                <a:ea typeface="仿宋_GB2312" pitchFamily="49" charset="-122"/>
              </a:rPr>
              <a:t>．各国在制定信息公开法的过程中采用的立法模式主要有哪几类？你认为我国的政府信息立法应该采用哪一种模式？</a:t>
            </a:r>
          </a:p>
          <a:p>
            <a:endParaRPr lang="zh-CN" altLang="en-US" sz="2400" smtClean="0">
              <a:latin typeface="仿宋_GB2312" pitchFamily="49" charset="-122"/>
              <a:ea typeface="仿宋_GB2312" pitchFamily="49" charset="-122"/>
            </a:endParaRPr>
          </a:p>
        </p:txBody>
      </p:sp>
      <p:sp>
        <p:nvSpPr>
          <p:cNvPr id="8499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41261505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标题 1"/>
          <p:cNvSpPr>
            <a:spLocks noGrp="1"/>
          </p:cNvSpPr>
          <p:nvPr>
            <p:ph type="title"/>
          </p:nvPr>
        </p:nvSpPr>
        <p:spPr/>
        <p:txBody>
          <a:bodyPr/>
          <a:lstStyle/>
          <a:p>
            <a:r>
              <a:rPr lang="zh-CN" altLang="en-US" smtClean="0">
                <a:ea typeface="宋体" charset="-122"/>
              </a:rPr>
              <a:t>思考与练习</a:t>
            </a:r>
          </a:p>
        </p:txBody>
      </p:sp>
      <p:sp>
        <p:nvSpPr>
          <p:cNvPr id="86018" name="内容占位符 2"/>
          <p:cNvSpPr>
            <a:spLocks noGrp="1"/>
          </p:cNvSpPr>
          <p:nvPr>
            <p:ph idx="1"/>
          </p:nvPr>
        </p:nvSpPr>
        <p:spPr/>
        <p:txBody>
          <a:bodyPr/>
          <a:lstStyle/>
          <a:p>
            <a:r>
              <a:rPr lang="en-US" altLang="zh-CN" smtClean="0">
                <a:latin typeface="仿宋_GB2312" pitchFamily="49" charset="-122"/>
                <a:ea typeface="仿宋_GB2312" pitchFamily="49" charset="-122"/>
              </a:rPr>
              <a:t>5</a:t>
            </a:r>
            <a:r>
              <a:rPr lang="zh-CN" altLang="zh-CN" smtClean="0">
                <a:latin typeface="仿宋_GB2312" pitchFamily="49" charset="-122"/>
                <a:ea typeface="仿宋_GB2312" pitchFamily="49" charset="-122"/>
              </a:rPr>
              <a:t>．《政府信息公开条例》是怎样规定政府信息公开的内容和范围的？</a:t>
            </a:r>
          </a:p>
          <a:p>
            <a:r>
              <a:rPr lang="en-US" altLang="zh-CN" smtClean="0">
                <a:latin typeface="仿宋_GB2312" pitchFamily="49" charset="-122"/>
                <a:ea typeface="仿宋_GB2312" pitchFamily="49" charset="-122"/>
              </a:rPr>
              <a:t>6</a:t>
            </a:r>
            <a:r>
              <a:rPr lang="zh-CN" altLang="zh-CN" smtClean="0">
                <a:latin typeface="仿宋_GB2312" pitchFamily="49" charset="-122"/>
                <a:ea typeface="仿宋_GB2312" pitchFamily="49" charset="-122"/>
              </a:rPr>
              <a:t>．根据《政府信息公开条例》，公民、法人或者其他组织如何申请政府公开相关信息，需要注意哪些问题？</a:t>
            </a:r>
          </a:p>
          <a:p>
            <a:r>
              <a:rPr lang="en-US" altLang="zh-CN" smtClean="0">
                <a:latin typeface="仿宋_GB2312" pitchFamily="49" charset="-122"/>
                <a:ea typeface="仿宋_GB2312" pitchFamily="49" charset="-122"/>
              </a:rPr>
              <a:t>7</a:t>
            </a:r>
            <a:r>
              <a:rPr lang="zh-CN" altLang="zh-CN" smtClean="0">
                <a:latin typeface="仿宋_GB2312" pitchFamily="49" charset="-122"/>
                <a:ea typeface="仿宋_GB2312" pitchFamily="49" charset="-122"/>
              </a:rPr>
              <a:t>．政府信息公开需要协调的问题有哪些？你认为应该怎样处理协调它们之间的关系？</a:t>
            </a:r>
          </a:p>
          <a:p>
            <a:endParaRPr lang="zh-CN" altLang="en-US" smtClean="0">
              <a:ea typeface="宋体" charset="-122"/>
            </a:endParaRPr>
          </a:p>
        </p:txBody>
      </p:sp>
      <p:sp>
        <p:nvSpPr>
          <p:cNvPr id="8601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11</a:t>
            </a:r>
            <a:r>
              <a:rPr lang="zh-CN" altLang="en-US"/>
              <a:t>章</a:t>
            </a:r>
          </a:p>
        </p:txBody>
      </p:sp>
    </p:spTree>
    <p:extLst>
      <p:ext uri="{BB962C8B-B14F-4D97-AF65-F5344CB8AC3E}">
        <p14:creationId xmlns:p14="http://schemas.microsoft.com/office/powerpoint/2010/main" val="123671736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143000"/>
            <a:ext cx="8229600" cy="1066800"/>
          </a:xfrm>
        </p:spPr>
        <p:txBody>
          <a:bodyPr/>
          <a:lstStyle/>
          <a:p>
            <a:r>
              <a:rPr lang="zh-CN" altLang="en-US" dirty="0">
                <a:ea typeface="宋体" pitchFamily="2" charset="-122"/>
              </a:rPr>
              <a:t>第</a:t>
            </a:r>
            <a:r>
              <a:rPr lang="en-US" altLang="zh-CN" dirty="0">
                <a:ea typeface="宋体" pitchFamily="2" charset="-122"/>
              </a:rPr>
              <a:t>3</a:t>
            </a:r>
            <a:r>
              <a:rPr lang="zh-CN" altLang="en-US" dirty="0">
                <a:ea typeface="宋体" pitchFamily="2" charset="-122"/>
              </a:rPr>
              <a:t>章  专利权法律制度</a:t>
            </a:r>
          </a:p>
        </p:txBody>
      </p:sp>
      <p:sp>
        <p:nvSpPr>
          <p:cNvPr id="2" name="TextBox 1"/>
          <p:cNvSpPr txBox="1"/>
          <p:nvPr/>
        </p:nvSpPr>
        <p:spPr>
          <a:xfrm>
            <a:off x="2555776" y="2823745"/>
            <a:ext cx="4176462" cy="1569660"/>
          </a:xfrm>
          <a:prstGeom prst="rect">
            <a:avLst/>
          </a:prstGeom>
          <a:noFill/>
        </p:spPr>
        <p:txBody>
          <a:bodyPr wrap="square" rtlCol="0">
            <a:spAutoFit/>
          </a:bodyPr>
          <a:lstStyle/>
          <a:p>
            <a:pPr algn="ctr"/>
            <a:r>
              <a:rPr lang="zh-CN" altLang="en-US" sz="9600" b="1" dirty="0" smtClean="0"/>
              <a:t>结  束</a:t>
            </a:r>
            <a:endParaRPr lang="en-US" altLang="zh-CN" sz="9600" b="1" dirty="0" smtClean="0"/>
          </a:p>
        </p:txBody>
      </p:sp>
    </p:spTree>
    <p:extLst>
      <p:ext uri="{BB962C8B-B14F-4D97-AF65-F5344CB8AC3E}">
        <p14:creationId xmlns:p14="http://schemas.microsoft.com/office/powerpoint/2010/main" val="3349970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07</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a:t>第七</a:t>
            </a:r>
            <a:r>
              <a:rPr lang="zh-CN" altLang="en-US" dirty="0" smtClean="0"/>
              <a:t>章 信息</a:t>
            </a:r>
            <a:r>
              <a:rPr lang="zh-CN" altLang="en-US" dirty="0"/>
              <a:t>网络传播权的保护</a:t>
            </a:r>
            <a:endParaRPr lang="en-US" altLang="zh-CN" dirty="0"/>
          </a:p>
        </p:txBody>
      </p:sp>
    </p:spTree>
    <p:custDataLst>
      <p:tags r:id="rId1"/>
    </p:custDataLst>
    <p:extLst>
      <p:ext uri="{BB962C8B-B14F-4D97-AF65-F5344CB8AC3E}">
        <p14:creationId xmlns:p14="http://schemas.microsoft.com/office/powerpoint/2010/main" val="522570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a:xfrm>
            <a:off x="1043608" y="1412776"/>
            <a:ext cx="7092950" cy="4824536"/>
          </a:xfrm>
        </p:spPr>
        <p:txBody>
          <a:bodyPr>
            <a:noAutofit/>
          </a:bodyPr>
          <a:lstStyle/>
          <a:p>
            <a:pPr algn="l">
              <a:spcBef>
                <a:spcPct val="0"/>
              </a:spcBef>
            </a:pPr>
            <a:r>
              <a:rPr lang="zh-CN" altLang="zh-CN" sz="3200" b="1" dirty="0" smtClean="0">
                <a:solidFill>
                  <a:schemeClr val="tx1"/>
                </a:solidFill>
                <a:ea typeface="宋体" charset="-122"/>
              </a:rPr>
              <a:t>学习要求</a:t>
            </a:r>
            <a:r>
              <a:rPr lang="zh-CN" altLang="en-US" sz="3200" b="1" dirty="0" smtClean="0">
                <a:solidFill>
                  <a:schemeClr val="tx1"/>
                </a:solidFill>
                <a:ea typeface="宋体" charset="-122"/>
              </a:rPr>
              <a:t>：</a:t>
            </a:r>
            <a:r>
              <a:rPr lang="zh-CN" altLang="zh-CN" sz="3200" dirty="0" smtClean="0">
                <a:solidFill>
                  <a:schemeClr val="tx1"/>
                </a:solidFill>
                <a:ea typeface="宋体" charset="-122"/>
              </a:rPr>
              <a:t>通过本章学习，了解数字信息在网络传输中的版权性质；掌握信息网络传播权保护中的“合理使用”和“法定许可”的法定情形；理解权利管理信息与技术措施的法律概念和保护内容以及网络服务提供者</a:t>
            </a:r>
            <a:r>
              <a:rPr lang="en-US" altLang="zh-CN" sz="3200" dirty="0" smtClean="0">
                <a:solidFill>
                  <a:schemeClr val="tx1"/>
                </a:solidFill>
                <a:ea typeface="宋体" charset="-122"/>
              </a:rPr>
              <a:t>ISP</a:t>
            </a:r>
            <a:r>
              <a:rPr lang="zh-CN" altLang="zh-CN" sz="3200" dirty="0" smtClean="0">
                <a:solidFill>
                  <a:schemeClr val="tx1"/>
                </a:solidFill>
                <a:ea typeface="宋体" charset="-122"/>
              </a:rPr>
              <a:t>安全港制度中的“通知删除、信息披露以及责任免除”等内容。</a:t>
            </a:r>
          </a:p>
          <a:p>
            <a:pPr algn="l">
              <a:spcBef>
                <a:spcPct val="0"/>
              </a:spcBef>
            </a:pPr>
            <a:endParaRPr lang="zh-CN" altLang="zh-CN" sz="3200" dirty="0" smtClean="0">
              <a:solidFill>
                <a:schemeClr val="tx1"/>
              </a:solidFill>
              <a:ea typeface="宋体" charset="-122"/>
            </a:endParaRPr>
          </a:p>
        </p:txBody>
      </p:sp>
    </p:spTree>
    <p:extLst>
      <p:ext uri="{BB962C8B-B14F-4D97-AF65-F5344CB8AC3E}">
        <p14:creationId xmlns:p14="http://schemas.microsoft.com/office/powerpoint/2010/main" val="2593412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wipe(up)">
                                      <p:cBhvr>
                                        <p:cTn id="7" dur="500"/>
                                        <p:tgtEl>
                                          <p:spTgt spid="2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p:cNvSpPr>
          <p:nvPr>
            <p:ph type="title"/>
          </p:nvPr>
        </p:nvSpPr>
        <p:spPr>
          <a:xfrm>
            <a:off x="468313" y="476250"/>
            <a:ext cx="5791200" cy="563563"/>
          </a:xfrm>
        </p:spPr>
        <p:txBody>
          <a:bodyPr>
            <a:normAutofit fontScale="90000"/>
          </a:bodyPr>
          <a:lstStyle/>
          <a:p>
            <a:r>
              <a:rPr lang="zh-CN" altLang="zh-CN" smtClean="0">
                <a:ea typeface="宋体" charset="-122"/>
              </a:rPr>
              <a:t>本章导语</a:t>
            </a:r>
            <a:br>
              <a:rPr lang="zh-CN" altLang="zh-CN" smtClean="0">
                <a:ea typeface="宋体" charset="-122"/>
              </a:rPr>
            </a:br>
            <a:endParaRPr lang="zh-CN" altLang="en-US" smtClean="0">
              <a:ea typeface="宋体" charset="-122"/>
            </a:endParaRPr>
          </a:p>
        </p:txBody>
      </p:sp>
      <p:sp>
        <p:nvSpPr>
          <p:cNvPr id="57346" name="内容占位符 2"/>
          <p:cNvSpPr>
            <a:spLocks noGrp="1"/>
          </p:cNvSpPr>
          <p:nvPr>
            <p:ph idx="1"/>
          </p:nvPr>
        </p:nvSpPr>
        <p:spPr>
          <a:xfrm>
            <a:off x="1547813" y="1125538"/>
            <a:ext cx="7345362" cy="5199062"/>
          </a:xfrm>
        </p:spPr>
        <p:txBody>
          <a:bodyPr>
            <a:normAutofit fontScale="92500" lnSpcReduction="10000"/>
          </a:bodyPr>
          <a:lstStyle/>
          <a:p>
            <a:r>
              <a:rPr lang="zh-CN" altLang="zh-CN" sz="2400" dirty="0" smtClean="0">
                <a:latin typeface="仿宋_GB2312" pitchFamily="49" charset="-122"/>
                <a:ea typeface="仿宋_GB2312" pitchFamily="49" charset="-122"/>
              </a:rPr>
              <a:t>我国在</a:t>
            </a:r>
            <a:r>
              <a:rPr lang="en-US" altLang="zh-CN" sz="2400" dirty="0" smtClean="0">
                <a:latin typeface="仿宋_GB2312" pitchFamily="49" charset="-122"/>
                <a:ea typeface="仿宋_GB2312" pitchFamily="49" charset="-122"/>
              </a:rPr>
              <a:t>2001</a:t>
            </a:r>
            <a:r>
              <a:rPr lang="zh-CN" altLang="zh-CN" sz="2400" dirty="0" smtClean="0">
                <a:latin typeface="仿宋_GB2312" pitchFamily="49" charset="-122"/>
                <a:ea typeface="仿宋_GB2312" pitchFamily="49" charset="-122"/>
              </a:rPr>
              <a:t>年修订《著作权法》时引入了“信息网络传播权”的概念。但是权利人如何行使该权利，对该权利如何适用“合理使用”、“法定许可”等规定，国务院的保护办法并没有很快出台。最高人民法院于</a:t>
            </a:r>
            <a:r>
              <a:rPr lang="en-US" altLang="zh-CN" sz="2400" dirty="0" smtClean="0">
                <a:latin typeface="仿宋_GB2312" pitchFamily="49" charset="-122"/>
                <a:ea typeface="仿宋_GB2312" pitchFamily="49" charset="-122"/>
              </a:rPr>
              <a:t>2000</a:t>
            </a:r>
            <a:r>
              <a:rPr lang="zh-CN" altLang="zh-CN" sz="2400" dirty="0" smtClean="0">
                <a:latin typeface="仿宋_GB2312" pitchFamily="49" charset="-122"/>
                <a:ea typeface="仿宋_GB2312" pitchFamily="49" charset="-122"/>
              </a:rPr>
              <a:t>年</a:t>
            </a:r>
            <a:r>
              <a:rPr lang="en-US" altLang="zh-CN" sz="2400" dirty="0" smtClean="0">
                <a:latin typeface="仿宋_GB2312" pitchFamily="49" charset="-122"/>
                <a:ea typeface="仿宋_GB2312" pitchFamily="49" charset="-122"/>
              </a:rPr>
              <a:t>12</a:t>
            </a:r>
            <a:r>
              <a:rPr lang="zh-CN" altLang="zh-CN" sz="2400" dirty="0" smtClean="0">
                <a:latin typeface="仿宋_GB2312" pitchFamily="49" charset="-122"/>
                <a:ea typeface="仿宋_GB2312" pitchFamily="49" charset="-122"/>
              </a:rPr>
              <a:t>月</a:t>
            </a:r>
            <a:r>
              <a:rPr lang="en-US" altLang="zh-CN" sz="2400" dirty="0" smtClean="0">
                <a:latin typeface="仿宋_GB2312" pitchFamily="49" charset="-122"/>
                <a:ea typeface="仿宋_GB2312" pitchFamily="49" charset="-122"/>
              </a:rPr>
              <a:t>19</a:t>
            </a:r>
            <a:r>
              <a:rPr lang="zh-CN" altLang="zh-CN" sz="2400" dirty="0" smtClean="0">
                <a:latin typeface="仿宋_GB2312" pitchFamily="49" charset="-122"/>
                <a:ea typeface="仿宋_GB2312" pitchFamily="49" charset="-122"/>
              </a:rPr>
              <a:t>日通过了司法解释《关于审理涉及计算机网络著作权纠纷案件适用法律若干问题的解释》（后分别于</a:t>
            </a:r>
            <a:r>
              <a:rPr lang="en-US" altLang="zh-CN" sz="2400" dirty="0" smtClean="0">
                <a:latin typeface="仿宋_GB2312" pitchFamily="49" charset="-122"/>
                <a:ea typeface="仿宋_GB2312" pitchFamily="49" charset="-122"/>
              </a:rPr>
              <a:t>2004</a:t>
            </a:r>
            <a:r>
              <a:rPr lang="zh-CN" altLang="zh-CN" sz="2400" dirty="0" smtClean="0">
                <a:latin typeface="仿宋_GB2312" pitchFamily="49" charset="-122"/>
                <a:ea typeface="仿宋_GB2312" pitchFamily="49" charset="-122"/>
              </a:rPr>
              <a:t>年</a:t>
            </a:r>
            <a:r>
              <a:rPr lang="en-US" altLang="zh-CN" sz="2400" dirty="0" smtClean="0">
                <a:latin typeface="仿宋_GB2312" pitchFamily="49" charset="-122"/>
                <a:ea typeface="仿宋_GB2312" pitchFamily="49" charset="-122"/>
              </a:rPr>
              <a:t>1</a:t>
            </a:r>
            <a:r>
              <a:rPr lang="zh-CN" altLang="zh-CN" sz="2400" dirty="0" smtClean="0">
                <a:latin typeface="仿宋_GB2312" pitchFamily="49" charset="-122"/>
                <a:ea typeface="仿宋_GB2312" pitchFamily="49" charset="-122"/>
              </a:rPr>
              <a:t>月、</a:t>
            </a:r>
            <a:r>
              <a:rPr lang="en-US" altLang="zh-CN" sz="2400" dirty="0" smtClean="0">
                <a:latin typeface="仿宋_GB2312" pitchFamily="49" charset="-122"/>
                <a:ea typeface="仿宋_GB2312" pitchFamily="49" charset="-122"/>
              </a:rPr>
              <a:t>2006</a:t>
            </a:r>
            <a:r>
              <a:rPr lang="zh-CN" altLang="zh-CN" sz="2400" dirty="0" smtClean="0">
                <a:latin typeface="仿宋_GB2312" pitchFamily="49" charset="-122"/>
                <a:ea typeface="仿宋_GB2312" pitchFamily="49" charset="-122"/>
              </a:rPr>
              <a:t>年</a:t>
            </a:r>
            <a:r>
              <a:rPr lang="en-US" altLang="zh-CN" sz="2400" dirty="0" smtClean="0">
                <a:latin typeface="仿宋_GB2312" pitchFamily="49" charset="-122"/>
                <a:ea typeface="仿宋_GB2312" pitchFamily="49" charset="-122"/>
              </a:rPr>
              <a:t>11</a:t>
            </a:r>
            <a:r>
              <a:rPr lang="zh-CN" altLang="zh-CN" sz="2400" dirty="0" smtClean="0">
                <a:latin typeface="仿宋_GB2312" pitchFamily="49" charset="-122"/>
                <a:ea typeface="仿宋_GB2312" pitchFamily="49" charset="-122"/>
              </a:rPr>
              <a:t>月进行了修正），该解释原则性地阐述了“信息网络传播权</a:t>
            </a:r>
            <a:r>
              <a:rPr lang="zh-CN" altLang="en-US" sz="2400" dirty="0" smtClean="0">
                <a:latin typeface="仿宋_GB2312" pitchFamily="49" charset="-122"/>
                <a:ea typeface="仿宋_GB2312" pitchFamily="49" charset="-122"/>
              </a:rPr>
              <a:t>”。</a:t>
            </a:r>
            <a:r>
              <a:rPr lang="zh-CN" altLang="zh-CN" sz="2400" dirty="0" smtClean="0">
                <a:latin typeface="仿宋_GB2312" pitchFamily="49" charset="-122"/>
                <a:ea typeface="仿宋_GB2312" pitchFamily="49" charset="-122"/>
              </a:rPr>
              <a:t>国务院于</a:t>
            </a:r>
            <a:r>
              <a:rPr lang="en-US" altLang="zh-CN" sz="2400" dirty="0" smtClean="0">
                <a:latin typeface="仿宋_GB2312" pitchFamily="49" charset="-122"/>
                <a:ea typeface="仿宋_GB2312" pitchFamily="49" charset="-122"/>
              </a:rPr>
              <a:t>2006</a:t>
            </a:r>
            <a:r>
              <a:rPr lang="zh-CN" altLang="zh-CN" sz="2400" dirty="0" smtClean="0">
                <a:latin typeface="仿宋_GB2312" pitchFamily="49" charset="-122"/>
                <a:ea typeface="仿宋_GB2312" pitchFamily="49" charset="-122"/>
              </a:rPr>
              <a:t>年</a:t>
            </a:r>
            <a:r>
              <a:rPr lang="en-US" altLang="zh-CN" sz="2400" dirty="0" smtClean="0">
                <a:latin typeface="仿宋_GB2312" pitchFamily="49" charset="-122"/>
                <a:ea typeface="仿宋_GB2312" pitchFamily="49" charset="-122"/>
              </a:rPr>
              <a:t>5</a:t>
            </a:r>
            <a:r>
              <a:rPr lang="zh-CN" altLang="zh-CN" sz="2400" dirty="0" smtClean="0">
                <a:latin typeface="仿宋_GB2312" pitchFamily="49" charset="-122"/>
                <a:ea typeface="仿宋_GB2312" pitchFamily="49" charset="-122"/>
              </a:rPr>
              <a:t>月</a:t>
            </a:r>
            <a:r>
              <a:rPr lang="en-US" altLang="zh-CN" sz="2400" dirty="0" smtClean="0">
                <a:latin typeface="仿宋_GB2312" pitchFamily="49" charset="-122"/>
                <a:ea typeface="仿宋_GB2312" pitchFamily="49" charset="-122"/>
              </a:rPr>
              <a:t>18</a:t>
            </a:r>
            <a:r>
              <a:rPr lang="zh-CN" altLang="zh-CN" sz="2400" dirty="0" smtClean="0">
                <a:latin typeface="仿宋_GB2312" pitchFamily="49" charset="-122"/>
                <a:ea typeface="仿宋_GB2312" pitchFamily="49" charset="-122"/>
              </a:rPr>
              <a:t>日颁布、</a:t>
            </a:r>
            <a:r>
              <a:rPr lang="en-US" altLang="zh-CN" sz="2400" dirty="0" smtClean="0">
                <a:latin typeface="仿宋_GB2312" pitchFamily="49" charset="-122"/>
                <a:ea typeface="仿宋_GB2312" pitchFamily="49" charset="-122"/>
              </a:rPr>
              <a:t>2006</a:t>
            </a:r>
            <a:r>
              <a:rPr lang="zh-CN" altLang="zh-CN" sz="2400" dirty="0" smtClean="0">
                <a:latin typeface="仿宋_GB2312" pitchFamily="49" charset="-122"/>
                <a:ea typeface="仿宋_GB2312" pitchFamily="49" charset="-122"/>
              </a:rPr>
              <a:t>年</a:t>
            </a:r>
            <a:r>
              <a:rPr lang="en-US" altLang="zh-CN" sz="2400" dirty="0" smtClean="0">
                <a:latin typeface="仿宋_GB2312" pitchFamily="49" charset="-122"/>
                <a:ea typeface="仿宋_GB2312" pitchFamily="49" charset="-122"/>
              </a:rPr>
              <a:t>7</a:t>
            </a:r>
            <a:r>
              <a:rPr lang="zh-CN" altLang="zh-CN" sz="2400" dirty="0" smtClean="0">
                <a:latin typeface="仿宋_GB2312" pitchFamily="49" charset="-122"/>
                <a:ea typeface="仿宋_GB2312" pitchFamily="49" charset="-122"/>
              </a:rPr>
              <a:t>月</a:t>
            </a:r>
            <a:r>
              <a:rPr lang="en-US" altLang="zh-CN" sz="2400" dirty="0" smtClean="0">
                <a:latin typeface="仿宋_GB2312" pitchFamily="49" charset="-122"/>
                <a:ea typeface="仿宋_GB2312" pitchFamily="49" charset="-122"/>
              </a:rPr>
              <a:t>1</a:t>
            </a:r>
            <a:r>
              <a:rPr lang="zh-CN" altLang="zh-CN" sz="2400" dirty="0" smtClean="0">
                <a:latin typeface="仿宋_GB2312" pitchFamily="49" charset="-122"/>
                <a:ea typeface="仿宋_GB2312" pitchFamily="49" charset="-122"/>
              </a:rPr>
              <a:t>日开始施行《信息网络传播权保护条例》，完善了我国的著作权法律体系。本章将对信息网络传播权涉及的主要问题，如信息在网络传输中的著作权问题、信息网络传播权的限制问题、网络服务提供商的法律责任问题等予以分析、解读。</a:t>
            </a:r>
          </a:p>
          <a:p>
            <a:endParaRPr lang="zh-CN" altLang="en-US" sz="2400" dirty="0" smtClean="0">
              <a:latin typeface="仿宋_GB2312" pitchFamily="49" charset="-122"/>
              <a:ea typeface="仿宋_GB2312" pitchFamily="49" charset="-122"/>
            </a:endParaRPr>
          </a:p>
        </p:txBody>
      </p:sp>
      <p:sp>
        <p:nvSpPr>
          <p:cNvPr id="5734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3365172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zh-CN" altLang="en-US" smtClean="0">
                <a:ea typeface="宋体" charset="-122"/>
              </a:rPr>
              <a:t>本章概要</a:t>
            </a:r>
            <a:endParaRPr lang="en-US" altLang="zh-CN" smtClean="0">
              <a:ea typeface="宋体" charset="-122"/>
            </a:endParaRPr>
          </a:p>
        </p:txBody>
      </p:sp>
      <p:grpSp>
        <p:nvGrpSpPr>
          <p:cNvPr id="59394" name="Group 3"/>
          <p:cNvGrpSpPr>
            <a:grpSpLocks/>
          </p:cNvGrpSpPr>
          <p:nvPr/>
        </p:nvGrpSpPr>
        <p:grpSpPr bwMode="auto">
          <a:xfrm>
            <a:off x="1691680" y="1557338"/>
            <a:ext cx="6264275" cy="1008062"/>
            <a:chOff x="1296" y="1824"/>
            <a:chExt cx="2987" cy="432"/>
          </a:xfrm>
        </p:grpSpPr>
        <p:sp>
          <p:nvSpPr>
            <p:cNvPr id="158724" name="AutoShape 4"/>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9412" name="AutoShape 5"/>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59413" name="Text Box 6"/>
            <p:cNvSpPr txBox="1">
              <a:spLocks noChangeArrowheads="1"/>
            </p:cNvSpPr>
            <p:nvPr/>
          </p:nvSpPr>
          <p:spPr bwMode="gray">
            <a:xfrm>
              <a:off x="1680" y="1934"/>
              <a:ext cx="2603" cy="223"/>
            </a:xfrm>
            <a:prstGeom prst="rect">
              <a:avLst/>
            </a:prstGeom>
            <a:noFill/>
            <a:ln w="9525" algn="ctr">
              <a:noFill/>
              <a:miter lim="800000"/>
              <a:headEnd/>
              <a:tailEnd/>
            </a:ln>
          </p:spPr>
          <p:txBody>
            <a:bodyPr>
              <a:spAutoFit/>
            </a:bodyPr>
            <a:lstStyle/>
            <a:p>
              <a:r>
                <a:rPr lang="zh-CN" altLang="zh-CN" sz="2400" b="1" dirty="0">
                  <a:latin typeface="仿宋_GB2312" pitchFamily="49" charset="-122"/>
                  <a:ea typeface="仿宋_GB2312" pitchFamily="49" charset="-122"/>
                </a:rPr>
                <a:t>信息在网络传输中的著作权问题</a:t>
              </a:r>
            </a:p>
          </p:txBody>
        </p:sp>
        <p:sp>
          <p:nvSpPr>
            <p:cNvPr id="59414" name="Text Box 7"/>
            <p:cNvSpPr txBox="1">
              <a:spLocks noChangeArrowheads="1"/>
            </p:cNvSpPr>
            <p:nvPr/>
          </p:nvSpPr>
          <p:spPr bwMode="gray">
            <a:xfrm>
              <a:off x="1391" y="1934"/>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1</a:t>
              </a:r>
            </a:p>
          </p:txBody>
        </p:sp>
      </p:grpSp>
      <p:grpSp>
        <p:nvGrpSpPr>
          <p:cNvPr id="59395" name="Group 8"/>
          <p:cNvGrpSpPr>
            <a:grpSpLocks/>
          </p:cNvGrpSpPr>
          <p:nvPr/>
        </p:nvGrpSpPr>
        <p:grpSpPr bwMode="auto">
          <a:xfrm>
            <a:off x="1691680" y="2781300"/>
            <a:ext cx="6264275" cy="935038"/>
            <a:chOff x="1296" y="1824"/>
            <a:chExt cx="2976" cy="432"/>
          </a:xfrm>
        </p:grpSpPr>
        <p:sp>
          <p:nvSpPr>
            <p:cNvPr id="158729" name="AutoShape 9"/>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9408" name="AutoShape 10"/>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59409" name="Text Box 11"/>
            <p:cNvSpPr txBox="1">
              <a:spLocks noChangeArrowheads="1"/>
            </p:cNvSpPr>
            <p:nvPr/>
          </p:nvSpPr>
          <p:spPr bwMode="gray">
            <a:xfrm>
              <a:off x="1680" y="1934"/>
              <a:ext cx="2423" cy="213"/>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对信息网络传播权的限制</a:t>
              </a:r>
            </a:p>
          </p:txBody>
        </p:sp>
        <p:sp>
          <p:nvSpPr>
            <p:cNvPr id="59410" name="Text Box 12"/>
            <p:cNvSpPr txBox="1">
              <a:spLocks noChangeArrowheads="1"/>
            </p:cNvSpPr>
            <p:nvPr/>
          </p:nvSpPr>
          <p:spPr bwMode="gray">
            <a:xfrm>
              <a:off x="1399" y="1924"/>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2</a:t>
              </a:r>
            </a:p>
          </p:txBody>
        </p:sp>
      </p:grpSp>
      <p:grpSp>
        <p:nvGrpSpPr>
          <p:cNvPr id="59396" name="Group 13"/>
          <p:cNvGrpSpPr>
            <a:grpSpLocks/>
          </p:cNvGrpSpPr>
          <p:nvPr/>
        </p:nvGrpSpPr>
        <p:grpSpPr bwMode="auto">
          <a:xfrm>
            <a:off x="1691680" y="4005263"/>
            <a:ext cx="6337300" cy="936625"/>
            <a:chOff x="1296" y="1824"/>
            <a:chExt cx="2976" cy="432"/>
          </a:xfrm>
        </p:grpSpPr>
        <p:sp>
          <p:nvSpPr>
            <p:cNvPr id="158734" name="AutoShape 14"/>
            <p:cNvSpPr>
              <a:spLocks noChangeArrowheads="1"/>
            </p:cNvSpPr>
            <p:nvPr/>
          </p:nvSpPr>
          <p:spPr bwMode="gray">
            <a:xfrm>
              <a:off x="1536" y="1899"/>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9404" name="AutoShape 15"/>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59405" name="Text Box 16"/>
            <p:cNvSpPr txBox="1">
              <a:spLocks noChangeArrowheads="1"/>
            </p:cNvSpPr>
            <p:nvPr/>
          </p:nvSpPr>
          <p:spPr bwMode="gray">
            <a:xfrm>
              <a:off x="1680" y="1934"/>
              <a:ext cx="2592" cy="213"/>
            </a:xfrm>
            <a:prstGeom prst="rect">
              <a:avLst/>
            </a:prstGeom>
            <a:noFill/>
            <a:ln w="9525" algn="ctr">
              <a:noFill/>
              <a:miter lim="800000"/>
              <a:headEnd/>
              <a:tailEnd/>
            </a:ln>
          </p:spPr>
          <p:txBody>
            <a:bodyPr>
              <a:spAutoFit/>
            </a:bodyPr>
            <a:lstStyle/>
            <a:p>
              <a:r>
                <a:rPr lang="zh-CN" altLang="zh-CN" sz="2400" b="1">
                  <a:latin typeface="仿宋_GB2312" pitchFamily="49" charset="-122"/>
                  <a:ea typeface="仿宋_GB2312" pitchFamily="49" charset="-122"/>
                </a:rPr>
                <a:t>权利管理信息与技术措施的法律保护</a:t>
              </a:r>
            </a:p>
          </p:txBody>
        </p:sp>
        <p:sp>
          <p:nvSpPr>
            <p:cNvPr id="59406" name="Text Box 17"/>
            <p:cNvSpPr txBox="1">
              <a:spLocks noChangeArrowheads="1"/>
            </p:cNvSpPr>
            <p:nvPr/>
          </p:nvSpPr>
          <p:spPr bwMode="gray">
            <a:xfrm>
              <a:off x="1393" y="1886"/>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3</a:t>
              </a:r>
            </a:p>
          </p:txBody>
        </p:sp>
      </p:grpSp>
      <p:grpSp>
        <p:nvGrpSpPr>
          <p:cNvPr id="59397" name="Group 18"/>
          <p:cNvGrpSpPr>
            <a:grpSpLocks/>
          </p:cNvGrpSpPr>
          <p:nvPr/>
        </p:nvGrpSpPr>
        <p:grpSpPr bwMode="auto">
          <a:xfrm>
            <a:off x="1691680" y="5084763"/>
            <a:ext cx="6264275" cy="865187"/>
            <a:chOff x="1296" y="1824"/>
            <a:chExt cx="2976" cy="432"/>
          </a:xfrm>
        </p:grpSpPr>
        <p:sp>
          <p:nvSpPr>
            <p:cNvPr id="158739" name="AutoShape 19"/>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9400" name="AutoShape 20"/>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59401" name="Text Box 21"/>
            <p:cNvSpPr txBox="1">
              <a:spLocks noChangeArrowheads="1"/>
            </p:cNvSpPr>
            <p:nvPr/>
          </p:nvSpPr>
          <p:spPr bwMode="gray">
            <a:xfrm>
              <a:off x="1680" y="1934"/>
              <a:ext cx="2592" cy="231"/>
            </a:xfrm>
            <a:prstGeom prst="rect">
              <a:avLst/>
            </a:prstGeom>
            <a:noFill/>
            <a:ln w="9525" algn="ctr">
              <a:noFill/>
              <a:miter lim="800000"/>
              <a:headEnd/>
              <a:tailEnd/>
            </a:ln>
          </p:spPr>
          <p:txBody>
            <a:bodyPr>
              <a:spAutoFit/>
            </a:bodyPr>
            <a:lstStyle/>
            <a:p>
              <a:r>
                <a:rPr lang="zh-CN" altLang="zh-CN" sz="2400" b="1" dirty="0">
                  <a:latin typeface="仿宋_GB2312" pitchFamily="49" charset="-122"/>
                  <a:ea typeface="仿宋_GB2312" pitchFamily="49" charset="-122"/>
                </a:rPr>
                <a:t>网络服务提供商的著作权责任</a:t>
              </a:r>
            </a:p>
          </p:txBody>
        </p:sp>
        <p:sp>
          <p:nvSpPr>
            <p:cNvPr id="59402" name="Text Box 22"/>
            <p:cNvSpPr txBox="1">
              <a:spLocks noChangeArrowheads="1"/>
            </p:cNvSpPr>
            <p:nvPr/>
          </p:nvSpPr>
          <p:spPr bwMode="gray">
            <a:xfrm>
              <a:off x="1393" y="1886"/>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4</a:t>
              </a:r>
            </a:p>
          </p:txBody>
        </p:sp>
      </p:grpSp>
      <p:sp>
        <p:nvSpPr>
          <p:cNvPr id="59398" name="日期占位符 22"/>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3643818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0" y="116632"/>
            <a:ext cx="6778625" cy="709612"/>
          </a:xfrm>
        </p:spPr>
        <p:txBody>
          <a:bodyPr>
            <a:normAutofit/>
          </a:bodyPr>
          <a:lstStyle/>
          <a:p>
            <a:r>
              <a:rPr lang="zh-CN" altLang="zh-CN" sz="2400" b="1" dirty="0" smtClean="0">
                <a:latin typeface="宋体" charset="-122"/>
                <a:ea typeface="宋体" charset="-122"/>
              </a:rPr>
              <a:t>第二节 对信息网络传播权的限制</a:t>
            </a:r>
          </a:p>
        </p:txBody>
      </p:sp>
      <p:sp>
        <p:nvSpPr>
          <p:cNvPr id="68610"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68611" name="Group 4"/>
          <p:cNvGrpSpPr>
            <a:grpSpLocks/>
          </p:cNvGrpSpPr>
          <p:nvPr/>
        </p:nvGrpSpPr>
        <p:grpSpPr bwMode="auto">
          <a:xfrm>
            <a:off x="2566988" y="2681305"/>
            <a:ext cx="4464050" cy="504825"/>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68621"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68612" name="Group 9"/>
          <p:cNvGrpSpPr>
            <a:grpSpLocks/>
          </p:cNvGrpSpPr>
          <p:nvPr/>
        </p:nvGrpSpPr>
        <p:grpSpPr bwMode="auto">
          <a:xfrm>
            <a:off x="2566988" y="4049730"/>
            <a:ext cx="4535487" cy="503237"/>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68617"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68613" name="Rectangle 29"/>
          <p:cNvSpPr>
            <a:spLocks noChangeArrowheads="1"/>
          </p:cNvSpPr>
          <p:nvPr/>
        </p:nvSpPr>
        <p:spPr bwMode="gray">
          <a:xfrm>
            <a:off x="3286125" y="2681305"/>
            <a:ext cx="3889375" cy="523875"/>
          </a:xfrm>
          <a:prstGeom prst="rect">
            <a:avLst/>
          </a:prstGeom>
          <a:noFill/>
          <a:ln w="9525">
            <a:noFill/>
            <a:miter lim="800000"/>
            <a:headEnd/>
            <a:tailEnd/>
          </a:ln>
        </p:spPr>
        <p:txBody>
          <a:bodyPr>
            <a:spAutoFit/>
          </a:bodyPr>
          <a:lstStyle/>
          <a:p>
            <a:r>
              <a:rPr lang="zh-CN" altLang="zh-CN" sz="2800" b="1">
                <a:latin typeface="Verdana" pitchFamily="34" charset="0"/>
              </a:rPr>
              <a:t>一、合理使用</a:t>
            </a:r>
          </a:p>
        </p:txBody>
      </p:sp>
      <p:sp>
        <p:nvSpPr>
          <p:cNvPr id="68614" name="Rectangle 30"/>
          <p:cNvSpPr>
            <a:spLocks noChangeArrowheads="1"/>
          </p:cNvSpPr>
          <p:nvPr/>
        </p:nvSpPr>
        <p:spPr bwMode="gray">
          <a:xfrm>
            <a:off x="3286125" y="4049730"/>
            <a:ext cx="3395663" cy="522287"/>
          </a:xfrm>
          <a:prstGeom prst="rect">
            <a:avLst/>
          </a:prstGeom>
          <a:noFill/>
          <a:ln w="9525">
            <a:noFill/>
            <a:miter lim="800000"/>
            <a:headEnd/>
            <a:tailEnd/>
          </a:ln>
        </p:spPr>
        <p:txBody>
          <a:bodyPr>
            <a:spAutoFit/>
          </a:bodyPr>
          <a:lstStyle/>
          <a:p>
            <a:r>
              <a:rPr lang="zh-CN" altLang="zh-CN" sz="2800" b="1">
                <a:latin typeface="Verdana" pitchFamily="34" charset="0"/>
              </a:rPr>
              <a:t>二、法定许可</a:t>
            </a:r>
          </a:p>
        </p:txBody>
      </p:sp>
      <p:sp>
        <p:nvSpPr>
          <p:cNvPr id="68615" name="日期占位符 15"/>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3246769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a:spLocks noGrp="1"/>
          </p:cNvSpPr>
          <p:nvPr>
            <p:ph type="title"/>
          </p:nvPr>
        </p:nvSpPr>
        <p:spPr>
          <a:xfrm>
            <a:off x="107504" y="0"/>
            <a:ext cx="5791200" cy="968375"/>
          </a:xfrm>
        </p:spPr>
        <p:txBody>
          <a:bodyPr>
            <a:normAutofit/>
          </a:bodyPr>
          <a:lstStyle/>
          <a:p>
            <a:r>
              <a:rPr lang="zh-CN" altLang="zh-CN" dirty="0" smtClean="0">
                <a:ea typeface="宋体" charset="-122"/>
              </a:rPr>
              <a:t>一、合理使用</a:t>
            </a:r>
            <a:endParaRPr lang="zh-CN" altLang="en-US" dirty="0" smtClean="0">
              <a:ea typeface="宋体" charset="-122"/>
            </a:endParaRPr>
          </a:p>
        </p:txBody>
      </p:sp>
      <p:sp>
        <p:nvSpPr>
          <p:cNvPr id="69634" name="内容占位符 2"/>
          <p:cNvSpPr>
            <a:spLocks noGrp="1"/>
          </p:cNvSpPr>
          <p:nvPr>
            <p:ph idx="1"/>
          </p:nvPr>
        </p:nvSpPr>
        <p:spPr/>
        <p:txBody>
          <a:bodyPr>
            <a:normAutofit lnSpcReduction="10000"/>
          </a:bodyPr>
          <a:lstStyle/>
          <a:p>
            <a:r>
              <a:rPr lang="zh-CN" altLang="en-US" dirty="0" smtClean="0">
                <a:ea typeface="宋体" charset="-122"/>
              </a:rPr>
              <a:t>定义</a:t>
            </a:r>
            <a:r>
              <a:rPr lang="en-US" altLang="zh-CN" dirty="0" smtClean="0">
                <a:ea typeface="宋体" charset="-122"/>
              </a:rPr>
              <a:t>:</a:t>
            </a:r>
            <a:r>
              <a:rPr lang="zh-CN" altLang="zh-CN" dirty="0" smtClean="0">
                <a:ea typeface="宋体" charset="-122"/>
              </a:rPr>
              <a:t>合理使用是著作权法律中的一个基本准则，是指在特定条件下，并且不损害权利人合法权益的情况下，他人无须征得权利人同意，也不必向其支付报酬而使用他人作品的情形。</a:t>
            </a:r>
            <a:endParaRPr lang="en-US" altLang="zh-CN" dirty="0" smtClean="0">
              <a:ea typeface="宋体" charset="-122"/>
            </a:endParaRPr>
          </a:p>
          <a:p>
            <a:r>
              <a:rPr lang="zh-CN" altLang="en-US" dirty="0" smtClean="0">
                <a:ea typeface="宋体" charset="-122"/>
              </a:rPr>
              <a:t>相关法规：</a:t>
            </a:r>
            <a:r>
              <a:rPr lang="zh-CN" altLang="zh-CN" dirty="0" smtClean="0">
                <a:ea typeface="宋体" charset="-122"/>
              </a:rPr>
              <a:t>《信息网络传播权保护条例》</a:t>
            </a:r>
            <a:r>
              <a:rPr lang="zh-CN" altLang="en-US" dirty="0" smtClean="0">
                <a:ea typeface="宋体" charset="-122"/>
              </a:rPr>
              <a:t>第六条、第七条详细规定</a:t>
            </a:r>
            <a:endParaRPr lang="en-US" altLang="zh-CN" dirty="0" smtClean="0">
              <a:ea typeface="宋体" charset="-122"/>
            </a:endParaRPr>
          </a:p>
          <a:p>
            <a:r>
              <a:rPr lang="zh-CN" altLang="zh-CN" dirty="0" smtClean="0">
                <a:ea typeface="宋体" charset="-122"/>
              </a:rPr>
              <a:t>此外，合理使用他人作品时，应指明作品的名称和作者的姓名（名称），不得侵犯著作权人依法享有的其他权利。</a:t>
            </a:r>
          </a:p>
          <a:p>
            <a:pPr>
              <a:buFont typeface="Wingdings" pitchFamily="2" charset="2"/>
              <a:buNone/>
            </a:pPr>
            <a:endParaRPr lang="en-US" altLang="zh-CN" dirty="0" smtClean="0">
              <a:ea typeface="宋体" charset="-122"/>
            </a:endParaRPr>
          </a:p>
          <a:p>
            <a:endParaRPr lang="zh-CN" altLang="en-US" dirty="0" smtClean="0">
              <a:ea typeface="宋体" charset="-122"/>
            </a:endParaRPr>
          </a:p>
        </p:txBody>
      </p:sp>
      <p:sp>
        <p:nvSpPr>
          <p:cNvPr id="6963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2703614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1"/>
          <p:cNvSpPr>
            <a:spLocks noGrp="1"/>
          </p:cNvSpPr>
          <p:nvPr>
            <p:ph type="title"/>
          </p:nvPr>
        </p:nvSpPr>
        <p:spPr>
          <a:xfrm>
            <a:off x="0" y="0"/>
            <a:ext cx="5791200" cy="968375"/>
          </a:xfrm>
        </p:spPr>
        <p:txBody>
          <a:bodyPr>
            <a:normAutofit/>
          </a:bodyPr>
          <a:lstStyle/>
          <a:p>
            <a:r>
              <a:rPr lang="zh-CN" altLang="zh-CN" dirty="0" smtClean="0">
                <a:ea typeface="宋体" charset="-122"/>
              </a:rPr>
              <a:t>一、合理使用</a:t>
            </a:r>
            <a:endParaRPr lang="zh-CN" altLang="en-US" dirty="0" smtClean="0">
              <a:ea typeface="宋体" charset="-122"/>
            </a:endParaRPr>
          </a:p>
        </p:txBody>
      </p:sp>
      <p:sp>
        <p:nvSpPr>
          <p:cNvPr id="70658" name="内容占位符 2"/>
          <p:cNvSpPr>
            <a:spLocks noGrp="1"/>
          </p:cNvSpPr>
          <p:nvPr>
            <p:ph idx="1"/>
          </p:nvPr>
        </p:nvSpPr>
        <p:spPr>
          <a:xfrm>
            <a:off x="683568" y="1052736"/>
            <a:ext cx="7488237" cy="5327650"/>
          </a:xfrm>
        </p:spPr>
        <p:txBody>
          <a:bodyPr>
            <a:normAutofit fontScale="92500"/>
          </a:bodyPr>
          <a:lstStyle/>
          <a:p>
            <a:r>
              <a:rPr lang="zh-CN" altLang="zh-CN" sz="2400" dirty="0" smtClean="0">
                <a:latin typeface="仿宋_GB2312" pitchFamily="49" charset="-122"/>
                <a:ea typeface="仿宋_GB2312" pitchFamily="49" charset="-122"/>
              </a:rPr>
              <a:t>同《著作权法》第</a:t>
            </a:r>
            <a:r>
              <a:rPr lang="en-US" altLang="zh-CN" sz="2400" dirty="0" smtClean="0">
                <a:latin typeface="仿宋_GB2312" pitchFamily="49" charset="-122"/>
                <a:ea typeface="仿宋_GB2312" pitchFamily="49" charset="-122"/>
              </a:rPr>
              <a:t>22</a:t>
            </a:r>
            <a:r>
              <a:rPr lang="zh-CN" altLang="zh-CN" sz="2400" dirty="0" smtClean="0">
                <a:latin typeface="仿宋_GB2312" pitchFamily="49" charset="-122"/>
                <a:ea typeface="仿宋_GB2312" pitchFamily="49" charset="-122"/>
              </a:rPr>
              <a:t>条规定的</a:t>
            </a:r>
            <a:r>
              <a:rPr lang="en-US" altLang="zh-CN" sz="2400" dirty="0" smtClean="0">
                <a:latin typeface="仿宋_GB2312" pitchFamily="49" charset="-122"/>
                <a:ea typeface="仿宋_GB2312" pitchFamily="49" charset="-122"/>
              </a:rPr>
              <a:t>12</a:t>
            </a:r>
            <a:r>
              <a:rPr lang="zh-CN" altLang="zh-CN" sz="2400" dirty="0" smtClean="0">
                <a:latin typeface="仿宋_GB2312" pitchFamily="49" charset="-122"/>
                <a:ea typeface="仿宋_GB2312" pitchFamily="49" charset="-122"/>
              </a:rPr>
              <a:t>项情形相比，就可发现，有关信息网络传播权的合理使用范围更严格</a:t>
            </a:r>
            <a:r>
              <a:rPr lang="zh-CN" altLang="en-US" sz="2400" dirty="0" smtClean="0">
                <a:latin typeface="仿宋_GB2312" pitchFamily="49" charset="-122"/>
                <a:ea typeface="仿宋_GB2312" pitchFamily="49" charset="-122"/>
              </a:rPr>
              <a:t>。</a:t>
            </a:r>
            <a:r>
              <a:rPr lang="zh-CN" altLang="zh-CN" sz="2400" dirty="0" smtClean="0">
                <a:latin typeface="仿宋_GB2312" pitchFamily="49" charset="-122"/>
                <a:ea typeface="仿宋_GB2312" pitchFamily="49" charset="-122"/>
              </a:rPr>
              <a:t>如《著作权法》第</a:t>
            </a:r>
            <a:r>
              <a:rPr lang="en-US" altLang="zh-CN" sz="2400" dirty="0" smtClean="0">
                <a:latin typeface="仿宋_GB2312" pitchFamily="49" charset="-122"/>
                <a:ea typeface="仿宋_GB2312" pitchFamily="49" charset="-122"/>
              </a:rPr>
              <a:t>22</a:t>
            </a:r>
            <a:r>
              <a:rPr lang="zh-CN" altLang="zh-CN" sz="2400" dirty="0" smtClean="0">
                <a:latin typeface="仿宋_GB2312" pitchFamily="49" charset="-122"/>
                <a:ea typeface="仿宋_GB2312" pitchFamily="49" charset="-122"/>
              </a:rPr>
              <a:t>条第（</a:t>
            </a:r>
            <a:r>
              <a:rPr lang="en-US" altLang="zh-CN" sz="2400" dirty="0" smtClean="0">
                <a:latin typeface="仿宋_GB2312" pitchFamily="49" charset="-122"/>
                <a:ea typeface="仿宋_GB2312" pitchFamily="49" charset="-122"/>
              </a:rPr>
              <a:t>l</a:t>
            </a:r>
            <a:r>
              <a:rPr lang="zh-CN" altLang="zh-CN" sz="2400" dirty="0" smtClean="0">
                <a:latin typeface="仿宋_GB2312" pitchFamily="49" charset="-122"/>
                <a:ea typeface="仿宋_GB2312" pitchFamily="49" charset="-122"/>
              </a:rPr>
              <a:t>）项规定“为个人学习、研究或者欣赏”和第（</a:t>
            </a:r>
            <a:r>
              <a:rPr lang="en-US" altLang="zh-CN" sz="2400" dirty="0" smtClean="0">
                <a:latin typeface="仿宋_GB2312" pitchFamily="49" charset="-122"/>
                <a:ea typeface="仿宋_GB2312" pitchFamily="49" charset="-122"/>
              </a:rPr>
              <a:t>9</a:t>
            </a:r>
            <a:r>
              <a:rPr lang="zh-CN" altLang="zh-CN" sz="2400" dirty="0" smtClean="0">
                <a:latin typeface="仿宋_GB2312" pitchFamily="49" charset="-122"/>
                <a:ea typeface="仿宋_GB2312" pitchFamily="49" charset="-122"/>
              </a:rPr>
              <a:t>）项规定“免费表演已经发表的作品，该表演未向公众收取费用，也未向表演者支付报酬”以及第（</a:t>
            </a:r>
            <a:r>
              <a:rPr lang="en-US" altLang="zh-CN" sz="2400" dirty="0" smtClean="0">
                <a:latin typeface="仿宋_GB2312" pitchFamily="49" charset="-122"/>
                <a:ea typeface="仿宋_GB2312" pitchFamily="49" charset="-122"/>
              </a:rPr>
              <a:t>10</a:t>
            </a:r>
            <a:r>
              <a:rPr lang="zh-CN" altLang="zh-CN" sz="2400" dirty="0" smtClean="0">
                <a:latin typeface="仿宋_GB2312" pitchFamily="49" charset="-122"/>
                <a:ea typeface="仿宋_GB2312" pitchFamily="49" charset="-122"/>
              </a:rPr>
              <a:t>）项规定“对设置或者陈列在室外公共场所的艺术作品进行临摹、绘画、摄影、录像”的合理使用情形均未规定在《信息网络传播权保护条例》中；又如与《著作权法》的</a:t>
            </a:r>
            <a:r>
              <a:rPr lang="en-US" altLang="zh-CN" sz="2400" dirty="0" smtClean="0">
                <a:latin typeface="仿宋_GB2312" pitchFamily="49" charset="-122"/>
                <a:ea typeface="仿宋_GB2312" pitchFamily="49" charset="-122"/>
              </a:rPr>
              <a:t>“</a:t>
            </a:r>
            <a:r>
              <a:rPr lang="zh-CN" altLang="zh-CN" sz="2400" dirty="0" smtClean="0">
                <a:latin typeface="仿宋_GB2312" pitchFamily="49" charset="-122"/>
                <a:ea typeface="仿宋_GB2312" pitchFamily="49" charset="-122"/>
              </a:rPr>
              <a:t>合理使用</a:t>
            </a:r>
            <a:r>
              <a:rPr lang="en-US" altLang="zh-CN" sz="2400" dirty="0" smtClean="0">
                <a:latin typeface="仿宋_GB2312" pitchFamily="49" charset="-122"/>
                <a:ea typeface="仿宋_GB2312" pitchFamily="49" charset="-122"/>
              </a:rPr>
              <a:t>”</a:t>
            </a:r>
            <a:r>
              <a:rPr lang="zh-CN" altLang="zh-CN" sz="2400" dirty="0" smtClean="0">
                <a:latin typeface="仿宋_GB2312" pitchFamily="49" charset="-122"/>
                <a:ea typeface="仿宋_GB2312" pitchFamily="49" charset="-122"/>
              </a:rPr>
              <a:t>相比较，《条例》第</a:t>
            </a:r>
            <a:r>
              <a:rPr lang="en-US" altLang="zh-CN" sz="2400" dirty="0" smtClean="0">
                <a:latin typeface="仿宋_GB2312" pitchFamily="49" charset="-122"/>
                <a:ea typeface="仿宋_GB2312" pitchFamily="49" charset="-122"/>
              </a:rPr>
              <a:t>7</a:t>
            </a:r>
            <a:r>
              <a:rPr lang="zh-CN" altLang="zh-CN" sz="2400" dirty="0" smtClean="0">
                <a:latin typeface="仿宋_GB2312" pitchFamily="49" charset="-122"/>
                <a:ea typeface="仿宋_GB2312" pitchFamily="49" charset="-122"/>
              </a:rPr>
              <a:t>条关于“图书馆、档案馆、纪念馆、博物馆、美术馆等”的“合理使用”的规定，对上述机构的“合理使用”进行了限制，明确不能任意对作品进行数字化处理，毕竟如何数字化处理是著作权人使用作品的一种形式。</a:t>
            </a:r>
          </a:p>
          <a:p>
            <a:endParaRPr lang="zh-CN" altLang="en-US" sz="2400" dirty="0" smtClean="0">
              <a:latin typeface="仿宋_GB2312" pitchFamily="49" charset="-122"/>
              <a:ea typeface="仿宋_GB2312" pitchFamily="49" charset="-122"/>
            </a:endParaRPr>
          </a:p>
        </p:txBody>
      </p:sp>
      <p:sp>
        <p:nvSpPr>
          <p:cNvPr id="7065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2674435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extLst>
              <p:ext uri="{D42A27DB-BD31-4B8C-83A1-F6EECF244321}">
                <p14:modId xmlns:p14="http://schemas.microsoft.com/office/powerpoint/2010/main" val="178710483"/>
              </p:ext>
            </p:extLst>
          </p:nvPr>
        </p:nvGraphicFramePr>
        <p:xfrm>
          <a:off x="323528" y="2204864"/>
          <a:ext cx="8229600" cy="277368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zh-CN" altLang="en-US" sz="2000" dirty="0" smtClean="0"/>
                        <a:t>题型</a:t>
                      </a:r>
                      <a:endParaRPr lang="zh-CN" altLang="en-US" sz="2000" dirty="0"/>
                    </a:p>
                  </a:txBody>
                  <a:tcPr/>
                </a:tc>
                <a:tc>
                  <a:txBody>
                    <a:bodyPr/>
                    <a:lstStyle/>
                    <a:p>
                      <a:pPr algn="ctr"/>
                      <a:r>
                        <a:rPr lang="zh-CN" altLang="en-US" sz="2000" dirty="0" smtClean="0"/>
                        <a:t>题目数</a:t>
                      </a:r>
                      <a:endParaRPr lang="zh-CN" altLang="en-US" sz="2000" dirty="0"/>
                    </a:p>
                  </a:txBody>
                  <a:tcPr/>
                </a:tc>
                <a:tc>
                  <a:txBody>
                    <a:bodyPr/>
                    <a:lstStyle/>
                    <a:p>
                      <a:pPr algn="ctr"/>
                      <a:r>
                        <a:rPr lang="zh-CN" altLang="en-US" sz="2000" dirty="0" smtClean="0"/>
                        <a:t>总分</a:t>
                      </a:r>
                      <a:endParaRPr lang="zh-CN" altLang="en-US" sz="2000" dirty="0"/>
                    </a:p>
                  </a:txBody>
                  <a:tcPr/>
                </a:tc>
              </a:tr>
              <a:tr h="370840">
                <a:tc>
                  <a:txBody>
                    <a:bodyPr/>
                    <a:lstStyle/>
                    <a:p>
                      <a:pPr algn="ctr"/>
                      <a:r>
                        <a:rPr lang="zh-CN" altLang="en-US" sz="2000" dirty="0" smtClean="0"/>
                        <a:t>单选题</a:t>
                      </a:r>
                      <a:endParaRPr lang="zh-CN" altLang="en-US" sz="2000" dirty="0"/>
                    </a:p>
                  </a:txBody>
                  <a:tcPr/>
                </a:tc>
                <a:tc>
                  <a:txBody>
                    <a:bodyPr/>
                    <a:lstStyle/>
                    <a:p>
                      <a:pPr algn="ctr"/>
                      <a:r>
                        <a:rPr lang="en-US" altLang="zh-CN" sz="2000" dirty="0" smtClean="0"/>
                        <a:t>15</a:t>
                      </a:r>
                      <a:r>
                        <a:rPr lang="zh-CN" altLang="en-US" sz="2000" dirty="0" smtClean="0"/>
                        <a:t>题</a:t>
                      </a:r>
                      <a:endParaRPr lang="zh-CN" altLang="en-US" sz="2000" dirty="0"/>
                    </a:p>
                  </a:txBody>
                  <a:tcPr/>
                </a:tc>
                <a:tc>
                  <a:txBody>
                    <a:bodyPr/>
                    <a:lstStyle/>
                    <a:p>
                      <a:pPr algn="ctr"/>
                      <a:r>
                        <a:rPr lang="en-US" altLang="zh-CN" sz="2000" dirty="0" smtClean="0"/>
                        <a:t>15</a:t>
                      </a:r>
                      <a:r>
                        <a:rPr lang="zh-CN" altLang="en-US" sz="2000" dirty="0" smtClean="0"/>
                        <a:t>分</a:t>
                      </a:r>
                      <a:endParaRPr lang="zh-CN" altLang="en-US" sz="2000" dirty="0"/>
                    </a:p>
                  </a:txBody>
                  <a:tcPr/>
                </a:tc>
              </a:tr>
              <a:tr h="370840">
                <a:tc>
                  <a:txBody>
                    <a:bodyPr/>
                    <a:lstStyle/>
                    <a:p>
                      <a:pPr algn="ctr"/>
                      <a:r>
                        <a:rPr lang="zh-CN" altLang="en-US" sz="2000" dirty="0" smtClean="0"/>
                        <a:t>多选题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10</a:t>
                      </a:r>
                      <a:r>
                        <a:rPr lang="zh-CN" altLang="en-US" sz="2000" dirty="0" smtClean="0"/>
                        <a:t>分</a:t>
                      </a:r>
                      <a:endParaRPr lang="zh-CN" altLang="en-US" sz="2000" dirty="0"/>
                    </a:p>
                  </a:txBody>
                  <a:tcPr/>
                </a:tc>
              </a:tr>
              <a:tr h="370840">
                <a:tc>
                  <a:txBody>
                    <a:bodyPr/>
                    <a:lstStyle/>
                    <a:p>
                      <a:pPr algn="ctr"/>
                      <a:r>
                        <a:rPr lang="zh-CN" altLang="en-US" sz="2000" dirty="0" smtClean="0"/>
                        <a:t>名词解释题</a:t>
                      </a:r>
                      <a:endParaRPr lang="zh-CN" altLang="en-US" sz="2000" dirty="0"/>
                    </a:p>
                  </a:txBody>
                  <a:tcPr/>
                </a:tc>
                <a:tc>
                  <a:txBody>
                    <a:bodyPr/>
                    <a:lstStyle/>
                    <a:p>
                      <a:pPr algn="ctr"/>
                      <a:r>
                        <a:rPr lang="en-US" altLang="zh-CN" sz="2000" dirty="0" smtClean="0"/>
                        <a:t>4</a:t>
                      </a:r>
                      <a:r>
                        <a:rPr lang="zh-CN" altLang="en-US" sz="2000" dirty="0" smtClean="0"/>
                        <a:t>题</a:t>
                      </a:r>
                      <a:endParaRPr lang="zh-CN" altLang="en-US" sz="2000" dirty="0"/>
                    </a:p>
                  </a:txBody>
                  <a:tcPr/>
                </a:tc>
                <a:tc>
                  <a:txBody>
                    <a:bodyPr/>
                    <a:lstStyle/>
                    <a:p>
                      <a:pPr algn="ctr"/>
                      <a:r>
                        <a:rPr lang="en-US" altLang="zh-CN" sz="2000" dirty="0" smtClean="0"/>
                        <a:t>12</a:t>
                      </a:r>
                      <a:r>
                        <a:rPr lang="zh-CN" altLang="en-US" sz="2000" dirty="0" smtClean="0"/>
                        <a:t>分</a:t>
                      </a:r>
                      <a:endParaRPr lang="zh-CN" altLang="en-US" sz="2000" dirty="0"/>
                    </a:p>
                  </a:txBody>
                  <a:tcPr/>
                </a:tc>
              </a:tr>
              <a:tr h="370840">
                <a:tc>
                  <a:txBody>
                    <a:bodyPr/>
                    <a:lstStyle/>
                    <a:p>
                      <a:pPr algn="ctr"/>
                      <a:r>
                        <a:rPr lang="zh-CN" altLang="en-US" sz="2000" dirty="0" smtClean="0"/>
                        <a:t>判断改错题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20</a:t>
                      </a:r>
                      <a:r>
                        <a:rPr lang="zh-CN" altLang="en-US" sz="2000" dirty="0" smtClean="0"/>
                        <a:t>分</a:t>
                      </a:r>
                      <a:endParaRPr lang="zh-CN" altLang="en-US" sz="2000" dirty="0"/>
                    </a:p>
                  </a:txBody>
                  <a:tcPr/>
                </a:tc>
              </a:tr>
              <a:tr h="370840">
                <a:tc>
                  <a:txBody>
                    <a:bodyPr/>
                    <a:lstStyle/>
                    <a:p>
                      <a:pPr algn="ctr"/>
                      <a:r>
                        <a:rPr lang="zh-CN" altLang="en-US" sz="2000" dirty="0" smtClean="0"/>
                        <a:t>简答题</a:t>
                      </a:r>
                      <a:endParaRPr lang="zh-CN" altLang="en-US" sz="2000" dirty="0"/>
                    </a:p>
                  </a:txBody>
                  <a:tcPr/>
                </a:tc>
                <a:tc>
                  <a:txBody>
                    <a:bodyPr/>
                    <a:lstStyle/>
                    <a:p>
                      <a:pPr algn="ctr"/>
                      <a:r>
                        <a:rPr lang="en-US" altLang="zh-CN" sz="2000" dirty="0" smtClean="0"/>
                        <a:t>4</a:t>
                      </a:r>
                      <a:r>
                        <a:rPr lang="zh-CN" altLang="en-US" sz="2000" dirty="0" smtClean="0"/>
                        <a:t>题</a:t>
                      </a:r>
                      <a:endParaRPr lang="zh-CN" altLang="en-US" sz="2000" dirty="0"/>
                    </a:p>
                  </a:txBody>
                  <a:tcPr/>
                </a:tc>
                <a:tc>
                  <a:txBody>
                    <a:bodyPr/>
                    <a:lstStyle/>
                    <a:p>
                      <a:pPr algn="ctr"/>
                      <a:r>
                        <a:rPr lang="en-US" altLang="zh-CN" sz="2000" dirty="0" smtClean="0"/>
                        <a:t>28</a:t>
                      </a:r>
                      <a:r>
                        <a:rPr lang="zh-CN" altLang="en-US" sz="2000" dirty="0" smtClean="0"/>
                        <a:t>分</a:t>
                      </a:r>
                      <a:endParaRPr lang="zh-CN" altLang="en-US" sz="2000" dirty="0"/>
                    </a:p>
                  </a:txBody>
                  <a:tcPr/>
                </a:tc>
              </a:tr>
              <a:tr h="370840">
                <a:tc>
                  <a:txBody>
                    <a:bodyPr/>
                    <a:lstStyle/>
                    <a:p>
                      <a:pPr algn="ctr"/>
                      <a:r>
                        <a:rPr lang="zh-CN" altLang="en-US" sz="2000" dirty="0" smtClean="0"/>
                        <a:t>论述题</a:t>
                      </a:r>
                      <a:endParaRPr lang="zh-CN" altLang="en-US" sz="2000" dirty="0"/>
                    </a:p>
                  </a:txBody>
                  <a:tcPr/>
                </a:tc>
                <a:tc>
                  <a:txBody>
                    <a:bodyPr/>
                    <a:lstStyle/>
                    <a:p>
                      <a:pPr algn="ctr"/>
                      <a:r>
                        <a:rPr lang="en-US" altLang="zh-CN" sz="2000" dirty="0" smtClean="0"/>
                        <a:t>1</a:t>
                      </a:r>
                      <a:r>
                        <a:rPr lang="zh-CN" altLang="en-US" sz="2000" dirty="0" smtClean="0"/>
                        <a:t>题</a:t>
                      </a:r>
                      <a:endParaRPr lang="zh-CN" altLang="en-US" sz="2000" dirty="0"/>
                    </a:p>
                  </a:txBody>
                  <a:tcPr/>
                </a:tc>
                <a:tc>
                  <a:txBody>
                    <a:bodyPr/>
                    <a:lstStyle/>
                    <a:p>
                      <a:pPr algn="ctr"/>
                      <a:r>
                        <a:rPr lang="en-US" altLang="zh-CN" sz="2000" dirty="0" smtClean="0"/>
                        <a:t>15</a:t>
                      </a:r>
                      <a:r>
                        <a:rPr lang="zh-CN" altLang="en-US" sz="2000" dirty="0" smtClean="0"/>
                        <a:t>分</a:t>
                      </a:r>
                      <a:endParaRPr lang="zh-CN" altLang="en-US" sz="2000" dirty="0"/>
                    </a:p>
                  </a:txBody>
                  <a:tcPr/>
                </a:tc>
              </a:tr>
            </a:tbl>
          </a:graphicData>
        </a:graphic>
      </p:graphicFrame>
      <p:sp>
        <p:nvSpPr>
          <p:cNvPr id="3" name="标题 2"/>
          <p:cNvSpPr>
            <a:spLocks noGrp="1"/>
          </p:cNvSpPr>
          <p:nvPr>
            <p:ph type="title" idx="4294967295"/>
          </p:nvPr>
        </p:nvSpPr>
        <p:spPr>
          <a:xfrm>
            <a:off x="323528" y="0"/>
            <a:ext cx="8229600" cy="1066800"/>
          </a:xfrm>
        </p:spPr>
        <p:txBody>
          <a:bodyPr/>
          <a:lstStyle/>
          <a:p>
            <a:r>
              <a:rPr lang="zh-CN" altLang="en-US" dirty="0" smtClean="0"/>
              <a:t>历年题型分析</a:t>
            </a:r>
            <a:r>
              <a:rPr lang="en-US" altLang="zh-CN" dirty="0" smtClean="0"/>
              <a:t>1</a:t>
            </a:r>
            <a:endParaRPr lang="zh-CN" altLang="en-US" dirty="0"/>
          </a:p>
        </p:txBody>
      </p:sp>
    </p:spTree>
    <p:extLst>
      <p:ext uri="{BB962C8B-B14F-4D97-AF65-F5344CB8AC3E}">
        <p14:creationId xmlns:p14="http://schemas.microsoft.com/office/powerpoint/2010/main" val="343321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zh-CN" altLang="zh-CN" dirty="0" smtClean="0">
                <a:ea typeface="宋体" charset="-122"/>
              </a:rPr>
              <a:t>二、法定许可</a:t>
            </a:r>
            <a:endParaRPr lang="en-US" altLang="zh-CN" sz="2800" dirty="0" smtClean="0">
              <a:ea typeface="宋体" charset="-122"/>
            </a:endParaRPr>
          </a:p>
        </p:txBody>
      </p:sp>
      <p:grpSp>
        <p:nvGrpSpPr>
          <p:cNvPr id="71682" name="Group 3"/>
          <p:cNvGrpSpPr>
            <a:grpSpLocks/>
          </p:cNvGrpSpPr>
          <p:nvPr/>
        </p:nvGrpSpPr>
        <p:grpSpPr bwMode="auto">
          <a:xfrm>
            <a:off x="1584698" y="2420938"/>
            <a:ext cx="2520950" cy="2808287"/>
            <a:chOff x="720" y="2112"/>
            <a:chExt cx="1440" cy="1680"/>
          </a:xfrm>
        </p:grpSpPr>
        <p:sp>
          <p:nvSpPr>
            <p:cNvPr id="71691" name="AutoShape 4"/>
            <p:cNvSpPr>
              <a:spLocks noChangeArrowheads="1"/>
            </p:cNvSpPr>
            <p:nvPr/>
          </p:nvSpPr>
          <p:spPr bwMode="auto">
            <a:xfrm>
              <a:off x="720" y="2112"/>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en-US">
                <a:latin typeface="Verdana" pitchFamily="34" charset="0"/>
              </a:endParaRPr>
            </a:p>
          </p:txBody>
        </p:sp>
        <p:sp>
          <p:nvSpPr>
            <p:cNvPr id="71692" name="Text Box 5"/>
            <p:cNvSpPr txBox="1">
              <a:spLocks noChangeArrowheads="1"/>
            </p:cNvSpPr>
            <p:nvPr/>
          </p:nvSpPr>
          <p:spPr bwMode="auto">
            <a:xfrm>
              <a:off x="885" y="2327"/>
              <a:ext cx="1111" cy="829"/>
            </a:xfrm>
            <a:prstGeom prst="rect">
              <a:avLst/>
            </a:prstGeom>
            <a:noFill/>
            <a:ln w="9525">
              <a:noFill/>
              <a:miter lim="800000"/>
              <a:headEnd/>
              <a:tailEnd/>
            </a:ln>
          </p:spPr>
          <p:txBody>
            <a:bodyPr>
              <a:spAutoFit/>
            </a:bodyPr>
            <a:lstStyle/>
            <a:p>
              <a:pPr eaLnBrk="0" hangingPunct="0"/>
              <a:r>
                <a:rPr lang="zh-CN" altLang="zh-CN" sz="2800" b="1">
                  <a:latin typeface="仿宋_GB2312" pitchFamily="49" charset="-122"/>
                  <a:ea typeface="仿宋_GB2312" pitchFamily="49" charset="-122"/>
                </a:rPr>
                <a:t>为发展教育设定的法定许可</a:t>
              </a:r>
              <a:endParaRPr lang="en-US" altLang="zh-CN" sz="2800" b="1">
                <a:solidFill>
                  <a:srgbClr val="000000"/>
                </a:solidFill>
                <a:latin typeface="仿宋_GB2312" pitchFamily="49" charset="-122"/>
                <a:ea typeface="仿宋_GB2312" pitchFamily="49" charset="-122"/>
              </a:endParaRPr>
            </a:p>
          </p:txBody>
        </p:sp>
      </p:grpSp>
      <p:sp>
        <p:nvSpPr>
          <p:cNvPr id="51206" name="Freeform 6"/>
          <p:cNvSpPr>
            <a:spLocks/>
          </p:cNvSpPr>
          <p:nvPr/>
        </p:nvSpPr>
        <p:spPr bwMode="gray">
          <a:xfrm>
            <a:off x="3816723" y="22050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fontAlgn="auto">
              <a:spcBef>
                <a:spcPts val="0"/>
              </a:spcBef>
              <a:spcAft>
                <a:spcPts val="0"/>
              </a:spcAft>
              <a:defRPr/>
            </a:pPr>
            <a:endParaRPr lang="zh-CN" altLang="en-US">
              <a:latin typeface="+mn-lt"/>
              <a:ea typeface="宋体" pitchFamily="2" charset="-122"/>
            </a:endParaRPr>
          </a:p>
        </p:txBody>
      </p:sp>
      <p:sp>
        <p:nvSpPr>
          <p:cNvPr id="71684" name="AutoShape 7"/>
          <p:cNvSpPr>
            <a:spLocks noChangeAspect="1" noChangeArrowheads="1" noTextEdit="1"/>
          </p:cNvSpPr>
          <p:nvPr/>
        </p:nvSpPr>
        <p:spPr bwMode="gray">
          <a:xfrm flipH="1">
            <a:off x="4473948" y="3252788"/>
            <a:ext cx="909637" cy="1244600"/>
          </a:xfrm>
          <a:prstGeom prst="rect">
            <a:avLst/>
          </a:prstGeom>
          <a:noFill/>
          <a:ln w="9525">
            <a:noFill/>
            <a:miter lim="800000"/>
            <a:headEnd/>
            <a:tailEnd/>
          </a:ln>
        </p:spPr>
        <p:txBody>
          <a:bodyPr/>
          <a:lstStyle/>
          <a:p>
            <a:endParaRPr lang="zh-CN" altLang="en-US"/>
          </a:p>
        </p:txBody>
      </p:sp>
      <p:grpSp>
        <p:nvGrpSpPr>
          <p:cNvPr id="71685" name="Group 18"/>
          <p:cNvGrpSpPr>
            <a:grpSpLocks/>
          </p:cNvGrpSpPr>
          <p:nvPr/>
        </p:nvGrpSpPr>
        <p:grpSpPr bwMode="auto">
          <a:xfrm>
            <a:off x="5616948" y="2349500"/>
            <a:ext cx="2447925" cy="2879725"/>
            <a:chOff x="3504" y="2112"/>
            <a:chExt cx="1440" cy="1680"/>
          </a:xfrm>
        </p:grpSpPr>
        <p:sp>
          <p:nvSpPr>
            <p:cNvPr id="71689" name="AutoShape 19"/>
            <p:cNvSpPr>
              <a:spLocks noChangeArrowheads="1"/>
            </p:cNvSpPr>
            <p:nvPr/>
          </p:nvSpPr>
          <p:spPr bwMode="auto">
            <a:xfrm>
              <a:off x="3504" y="2112"/>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en-US">
                <a:latin typeface="Verdana" pitchFamily="34" charset="0"/>
              </a:endParaRPr>
            </a:p>
          </p:txBody>
        </p:sp>
        <p:sp>
          <p:nvSpPr>
            <p:cNvPr id="71690" name="Text Box 20"/>
            <p:cNvSpPr txBox="1">
              <a:spLocks noChangeArrowheads="1"/>
            </p:cNvSpPr>
            <p:nvPr/>
          </p:nvSpPr>
          <p:spPr bwMode="auto">
            <a:xfrm>
              <a:off x="3716" y="2364"/>
              <a:ext cx="1042" cy="808"/>
            </a:xfrm>
            <a:prstGeom prst="rect">
              <a:avLst/>
            </a:prstGeom>
            <a:noFill/>
            <a:ln w="9525">
              <a:noFill/>
              <a:miter lim="800000"/>
              <a:headEnd/>
              <a:tailEnd/>
            </a:ln>
          </p:spPr>
          <p:txBody>
            <a:bodyPr>
              <a:spAutoFit/>
            </a:bodyPr>
            <a:lstStyle/>
            <a:p>
              <a:pPr eaLnBrk="0" hangingPunct="0"/>
              <a:r>
                <a:rPr lang="zh-CN" altLang="zh-CN" sz="2800" b="1">
                  <a:latin typeface="仿宋_GB2312" pitchFamily="49" charset="-122"/>
                  <a:ea typeface="仿宋_GB2312" pitchFamily="49" charset="-122"/>
                </a:rPr>
                <a:t>为扶助贫困设定的法定许可</a:t>
              </a:r>
              <a:endParaRPr lang="en-US" altLang="zh-CN" sz="2800" b="1">
                <a:solidFill>
                  <a:srgbClr val="000000"/>
                </a:solidFill>
                <a:latin typeface="仿宋_GB2312" pitchFamily="49" charset="-122"/>
                <a:ea typeface="仿宋_GB2312" pitchFamily="49" charset="-122"/>
              </a:endParaRPr>
            </a:p>
          </p:txBody>
        </p:sp>
      </p:grpSp>
      <p:sp>
        <p:nvSpPr>
          <p:cNvPr id="51221" name="Freeform 21"/>
          <p:cNvSpPr>
            <a:spLocks/>
          </p:cNvSpPr>
          <p:nvPr/>
        </p:nvSpPr>
        <p:spPr bwMode="gray">
          <a:xfrm flipH="1">
            <a:off x="5040685" y="227647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fontAlgn="auto">
              <a:spcBef>
                <a:spcPts val="0"/>
              </a:spcBef>
              <a:spcAft>
                <a:spcPts val="0"/>
              </a:spcAft>
              <a:defRPr/>
            </a:pPr>
            <a:endParaRPr lang="zh-CN" altLang="en-US">
              <a:latin typeface="+mn-lt"/>
              <a:ea typeface="宋体" pitchFamily="2" charset="-122"/>
            </a:endParaRPr>
          </a:p>
        </p:txBody>
      </p:sp>
      <p:sp>
        <p:nvSpPr>
          <p:cNvPr id="71687" name="TextBox 21"/>
          <p:cNvSpPr txBox="1">
            <a:spLocks noChangeArrowheads="1"/>
          </p:cNvSpPr>
          <p:nvPr/>
        </p:nvSpPr>
        <p:spPr bwMode="auto">
          <a:xfrm>
            <a:off x="611560" y="1125538"/>
            <a:ext cx="8137525" cy="830262"/>
          </a:xfrm>
          <a:prstGeom prst="rect">
            <a:avLst/>
          </a:prstGeom>
          <a:noFill/>
          <a:ln w="9525">
            <a:noFill/>
            <a:miter lim="800000"/>
            <a:headEnd/>
            <a:tailEnd/>
          </a:ln>
        </p:spPr>
        <p:txBody>
          <a:bodyPr>
            <a:spAutoFit/>
          </a:bodyPr>
          <a:lstStyle/>
          <a:p>
            <a:r>
              <a:rPr lang="zh-CN" altLang="zh-CN" sz="2400" b="1" dirty="0">
                <a:latin typeface="仿宋_GB2312" pitchFamily="49" charset="-122"/>
                <a:ea typeface="仿宋_GB2312" pitchFamily="49" charset="-122"/>
              </a:rPr>
              <a:t>法定许可是指根据法律法规，在规定的范围内，使用他人作品可以不经著作权人的同意，但应当支付报酬。</a:t>
            </a:r>
            <a:endParaRPr lang="zh-CN" altLang="en-US" sz="2400" b="1" dirty="0">
              <a:latin typeface="仿宋_GB2312" pitchFamily="49" charset="-122"/>
              <a:ea typeface="仿宋_GB2312" pitchFamily="49" charset="-122"/>
            </a:endParaRPr>
          </a:p>
        </p:txBody>
      </p:sp>
      <p:sp>
        <p:nvSpPr>
          <p:cNvPr id="71688" name="日期占位符 12"/>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107493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179388" y="198438"/>
            <a:ext cx="7272337" cy="709612"/>
          </a:xfrm>
        </p:spPr>
        <p:txBody>
          <a:bodyPr>
            <a:normAutofit/>
          </a:bodyPr>
          <a:lstStyle/>
          <a:p>
            <a:r>
              <a:rPr lang="zh-CN" altLang="zh-CN" sz="1800" b="1" dirty="0" smtClean="0">
                <a:ea typeface="宋体" charset="-122"/>
              </a:rPr>
              <a:t>第三节 权利管理信息与技术措施的法律保护</a:t>
            </a:r>
          </a:p>
        </p:txBody>
      </p:sp>
      <p:sp>
        <p:nvSpPr>
          <p:cNvPr id="72706"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72707" name="Group 4"/>
          <p:cNvGrpSpPr>
            <a:grpSpLocks/>
          </p:cNvGrpSpPr>
          <p:nvPr/>
        </p:nvGrpSpPr>
        <p:grpSpPr bwMode="auto">
          <a:xfrm>
            <a:off x="2057400" y="2019300"/>
            <a:ext cx="5467350" cy="617538"/>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72717"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4"/>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72708" name="Group 9"/>
          <p:cNvGrpSpPr>
            <a:grpSpLocks/>
          </p:cNvGrpSpPr>
          <p:nvPr/>
        </p:nvGrpSpPr>
        <p:grpSpPr bwMode="auto">
          <a:xfrm>
            <a:off x="2051050" y="3213100"/>
            <a:ext cx="5400675" cy="576263"/>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72713"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72709" name="Rectangle 29"/>
          <p:cNvSpPr>
            <a:spLocks noChangeArrowheads="1"/>
          </p:cNvSpPr>
          <p:nvPr/>
        </p:nvSpPr>
        <p:spPr bwMode="gray">
          <a:xfrm>
            <a:off x="2771775" y="2133600"/>
            <a:ext cx="4824413" cy="460375"/>
          </a:xfrm>
          <a:prstGeom prst="rect">
            <a:avLst/>
          </a:prstGeom>
          <a:noFill/>
          <a:ln w="9525">
            <a:noFill/>
            <a:miter lim="800000"/>
            <a:headEnd/>
            <a:tailEnd/>
          </a:ln>
        </p:spPr>
        <p:txBody>
          <a:bodyPr>
            <a:spAutoFit/>
          </a:bodyPr>
          <a:lstStyle/>
          <a:p>
            <a:r>
              <a:rPr lang="zh-CN" altLang="zh-CN" sz="2400" b="1">
                <a:latin typeface="Verdana" pitchFamily="34" charset="0"/>
              </a:rPr>
              <a:t>一、权利管理信息的法律保护</a:t>
            </a:r>
          </a:p>
        </p:txBody>
      </p:sp>
      <p:sp>
        <p:nvSpPr>
          <p:cNvPr id="72710" name="Rectangle 30"/>
          <p:cNvSpPr>
            <a:spLocks noChangeArrowheads="1"/>
          </p:cNvSpPr>
          <p:nvPr/>
        </p:nvSpPr>
        <p:spPr bwMode="gray">
          <a:xfrm>
            <a:off x="2843213" y="3213100"/>
            <a:ext cx="4465637" cy="461963"/>
          </a:xfrm>
          <a:prstGeom prst="rect">
            <a:avLst/>
          </a:prstGeom>
          <a:noFill/>
          <a:ln w="9525">
            <a:noFill/>
            <a:miter lim="800000"/>
            <a:headEnd/>
            <a:tailEnd/>
          </a:ln>
        </p:spPr>
        <p:txBody>
          <a:bodyPr>
            <a:spAutoFit/>
          </a:bodyPr>
          <a:lstStyle/>
          <a:p>
            <a:r>
              <a:rPr lang="zh-CN" altLang="zh-CN" sz="2400" b="1">
                <a:latin typeface="Verdana" pitchFamily="34" charset="0"/>
              </a:rPr>
              <a:t>二、技术措施的法律保护</a:t>
            </a:r>
          </a:p>
        </p:txBody>
      </p:sp>
      <p:sp>
        <p:nvSpPr>
          <p:cNvPr id="72711" name="日期占位符 15"/>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2831364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标题 1"/>
          <p:cNvSpPr>
            <a:spLocks noGrp="1"/>
          </p:cNvSpPr>
          <p:nvPr>
            <p:ph type="title"/>
          </p:nvPr>
        </p:nvSpPr>
        <p:spPr>
          <a:xfrm>
            <a:off x="107504" y="0"/>
            <a:ext cx="5791200" cy="1040235"/>
          </a:xfrm>
        </p:spPr>
        <p:txBody>
          <a:bodyPr>
            <a:normAutofit/>
          </a:bodyPr>
          <a:lstStyle/>
          <a:p>
            <a:r>
              <a:rPr lang="zh-CN" altLang="zh-CN" sz="2800" b="1" dirty="0" smtClean="0">
                <a:ea typeface="宋体" charset="-122"/>
              </a:rPr>
              <a:t>一、权利管理信息的法律保护</a:t>
            </a:r>
            <a:endParaRPr lang="zh-CN" altLang="en-US" sz="2800" b="1" dirty="0" smtClean="0">
              <a:ea typeface="宋体" charset="-122"/>
            </a:endParaRPr>
          </a:p>
        </p:txBody>
      </p:sp>
      <p:sp>
        <p:nvSpPr>
          <p:cNvPr id="73730" name="内容占位符 2"/>
          <p:cNvSpPr>
            <a:spLocks noGrp="1"/>
          </p:cNvSpPr>
          <p:nvPr>
            <p:ph idx="1"/>
          </p:nvPr>
        </p:nvSpPr>
        <p:spPr/>
        <p:txBody>
          <a:bodyPr/>
          <a:lstStyle/>
          <a:p>
            <a:r>
              <a:rPr lang="zh-CN" altLang="en-US" smtClean="0">
                <a:ea typeface="宋体" charset="-122"/>
              </a:rPr>
              <a:t>定义：</a:t>
            </a:r>
            <a:r>
              <a:rPr lang="zh-CN" altLang="zh-CN" smtClean="0">
                <a:ea typeface="宋体" charset="-122"/>
              </a:rPr>
              <a:t>《计算机软件保护条例》第</a:t>
            </a:r>
            <a:r>
              <a:rPr lang="en-US" altLang="zh-CN" smtClean="0">
                <a:ea typeface="宋体" charset="-122"/>
              </a:rPr>
              <a:t>26</a:t>
            </a:r>
            <a:r>
              <a:rPr lang="zh-CN" altLang="zh-CN" smtClean="0">
                <a:ea typeface="宋体" charset="-122"/>
              </a:rPr>
              <a:t>条将权利管理电子信息定义为：说明作品及其作者、表演及其表演者、录音录像制品及其制作者的信息，作品、表演、录音录像制品权利人的信息和使用条件的信息，以及表示上述信息的数字或者代码。</a:t>
            </a:r>
            <a:endParaRPr lang="zh-CN" altLang="en-US" smtClean="0">
              <a:ea typeface="宋体" charset="-122"/>
            </a:endParaRPr>
          </a:p>
        </p:txBody>
      </p:sp>
      <p:sp>
        <p:nvSpPr>
          <p:cNvPr id="7373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3110020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p:txBody>
          <a:bodyPr>
            <a:noAutofit/>
          </a:bodyPr>
          <a:lstStyle/>
          <a:p>
            <a:r>
              <a:rPr lang="zh-CN" altLang="zh-CN" sz="2800" b="1" dirty="0" smtClean="0">
                <a:ea typeface="宋体" charset="-122"/>
              </a:rPr>
              <a:t>一、权利管理信息的法律保护</a:t>
            </a:r>
            <a:endParaRPr lang="zh-CN" altLang="en-US" sz="2800" b="1" dirty="0" smtClean="0">
              <a:ea typeface="宋体" charset="-122"/>
            </a:endParaRPr>
          </a:p>
        </p:txBody>
      </p:sp>
      <p:sp>
        <p:nvSpPr>
          <p:cNvPr id="3" name="内容占位符 2"/>
          <p:cNvSpPr>
            <a:spLocks noGrp="1"/>
          </p:cNvSpPr>
          <p:nvPr>
            <p:ph idx="1"/>
          </p:nvPr>
        </p:nvSpPr>
        <p:spPr/>
        <p:txBody>
          <a:bodyPr>
            <a:normAutofit lnSpcReduction="10000"/>
          </a:bodyPr>
          <a:lstStyle/>
          <a:p>
            <a:r>
              <a:rPr lang="zh-CN" altLang="en-US" smtClean="0">
                <a:ea typeface="宋体" charset="-122"/>
              </a:rPr>
              <a:t>侵权行为：</a:t>
            </a:r>
            <a:endParaRPr lang="en-US" altLang="zh-CN" smtClean="0">
              <a:ea typeface="宋体" charset="-122"/>
            </a:endParaRPr>
          </a:p>
          <a:p>
            <a:r>
              <a:rPr lang="zh-CN" altLang="en-US" smtClean="0">
                <a:ea typeface="宋体" charset="-122"/>
              </a:rPr>
              <a:t>（</a:t>
            </a:r>
            <a:r>
              <a:rPr lang="en-US" altLang="zh-CN" smtClean="0">
                <a:ea typeface="宋体" charset="-122"/>
              </a:rPr>
              <a:t>1</a:t>
            </a:r>
            <a:r>
              <a:rPr lang="zh-CN" altLang="en-US" smtClean="0">
                <a:ea typeface="宋体" charset="-122"/>
              </a:rPr>
              <a:t>）</a:t>
            </a:r>
            <a:r>
              <a:rPr lang="zh-CN" altLang="zh-CN" smtClean="0">
                <a:ea typeface="宋体" charset="-122"/>
              </a:rPr>
              <a:t>故意侵权</a:t>
            </a:r>
            <a:endParaRPr lang="en-US" altLang="zh-CN" smtClean="0">
              <a:ea typeface="宋体" charset="-122"/>
            </a:endParaRPr>
          </a:p>
          <a:p>
            <a:pPr>
              <a:buFont typeface="Wingdings" pitchFamily="2" charset="2"/>
              <a:buNone/>
            </a:pPr>
            <a:r>
              <a:rPr lang="en-US" altLang="zh-CN" smtClean="0">
                <a:ea typeface="宋体" charset="-122"/>
              </a:rPr>
              <a:t>——</a:t>
            </a:r>
            <a:r>
              <a:rPr lang="zh-CN" altLang="zh-CN" smtClean="0">
                <a:ea typeface="宋体" charset="-122"/>
              </a:rPr>
              <a:t>一种是删除权利管理电子信息</a:t>
            </a:r>
            <a:r>
              <a:rPr lang="zh-CN" altLang="en-US" smtClean="0">
                <a:ea typeface="宋体" charset="-122"/>
              </a:rPr>
              <a:t>；</a:t>
            </a:r>
            <a:endParaRPr lang="en-US" altLang="zh-CN" smtClean="0">
              <a:ea typeface="宋体" charset="-122"/>
            </a:endParaRPr>
          </a:p>
          <a:p>
            <a:pPr>
              <a:buFont typeface="Wingdings" pitchFamily="2" charset="2"/>
              <a:buNone/>
            </a:pPr>
            <a:r>
              <a:rPr lang="en-US" altLang="zh-CN" smtClean="0">
                <a:ea typeface="宋体" charset="-122"/>
              </a:rPr>
              <a:t>——</a:t>
            </a:r>
            <a:r>
              <a:rPr lang="zh-CN" altLang="zh-CN" smtClean="0">
                <a:ea typeface="宋体" charset="-122"/>
              </a:rPr>
              <a:t>一种是改变权利管理电子信息的内容</a:t>
            </a:r>
            <a:r>
              <a:rPr lang="zh-CN" altLang="en-US" smtClean="0">
                <a:ea typeface="宋体" charset="-122"/>
              </a:rPr>
              <a:t>；</a:t>
            </a:r>
            <a:endParaRPr lang="en-US" altLang="zh-CN" smtClean="0">
              <a:ea typeface="宋体" charset="-122"/>
            </a:endParaRPr>
          </a:p>
          <a:p>
            <a:r>
              <a:rPr lang="zh-CN" altLang="en-US" smtClean="0">
                <a:ea typeface="宋体" charset="-122"/>
              </a:rPr>
              <a:t>（</a:t>
            </a:r>
            <a:r>
              <a:rPr lang="en-US" altLang="zh-CN" smtClean="0">
                <a:ea typeface="宋体" charset="-122"/>
              </a:rPr>
              <a:t>2</a:t>
            </a:r>
            <a:r>
              <a:rPr lang="zh-CN" altLang="en-US" smtClean="0">
                <a:ea typeface="宋体" charset="-122"/>
              </a:rPr>
              <a:t>）</a:t>
            </a:r>
            <a:r>
              <a:rPr lang="zh-CN" altLang="zh-CN" smtClean="0">
                <a:ea typeface="宋体" charset="-122"/>
              </a:rPr>
              <a:t>间接侵权</a:t>
            </a:r>
            <a:endParaRPr lang="en-US" altLang="zh-CN" smtClean="0">
              <a:ea typeface="宋体" charset="-122"/>
            </a:endParaRPr>
          </a:p>
          <a:p>
            <a:pPr>
              <a:buFont typeface="Wingdings" pitchFamily="2" charset="2"/>
              <a:buNone/>
            </a:pPr>
            <a:r>
              <a:rPr lang="zh-CN" altLang="zh-CN" smtClean="0">
                <a:ea typeface="宋体" charset="-122"/>
              </a:rPr>
              <a:t>通过信息网络向公众提供明知或者应知未经权利人许可被删除或者改变权利管理电子信息的作品、表演、录音录像制品。</a:t>
            </a:r>
            <a:endParaRPr lang="en-US" altLang="zh-CN" smtClean="0">
              <a:ea typeface="宋体" charset="-122"/>
            </a:endParaRPr>
          </a:p>
        </p:txBody>
      </p:sp>
      <p:sp>
        <p:nvSpPr>
          <p:cNvPr id="7475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1951220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标题 1"/>
          <p:cNvSpPr>
            <a:spLocks noGrp="1"/>
          </p:cNvSpPr>
          <p:nvPr>
            <p:ph type="title"/>
          </p:nvPr>
        </p:nvSpPr>
        <p:spPr/>
        <p:txBody>
          <a:bodyPr>
            <a:noAutofit/>
          </a:bodyPr>
          <a:lstStyle/>
          <a:p>
            <a:r>
              <a:rPr lang="zh-CN" altLang="zh-CN" sz="2800" b="1" dirty="0" smtClean="0">
                <a:ea typeface="宋体" charset="-122"/>
              </a:rPr>
              <a:t>一、权利管理信息的法律保护</a:t>
            </a:r>
            <a:endParaRPr lang="zh-CN" altLang="en-US" sz="2800" b="1" dirty="0" smtClean="0">
              <a:ea typeface="宋体" charset="-122"/>
            </a:endParaRPr>
          </a:p>
        </p:txBody>
      </p:sp>
      <p:sp>
        <p:nvSpPr>
          <p:cNvPr id="75778" name="内容占位符 2"/>
          <p:cNvSpPr>
            <a:spLocks noGrp="1"/>
          </p:cNvSpPr>
          <p:nvPr>
            <p:ph idx="1"/>
          </p:nvPr>
        </p:nvSpPr>
        <p:spPr/>
        <p:txBody>
          <a:bodyPr/>
          <a:lstStyle/>
          <a:p>
            <a:r>
              <a:rPr lang="zh-CN" altLang="zh-CN" dirty="0" smtClean="0">
                <a:ea typeface="宋体" charset="-122"/>
              </a:rPr>
              <a:t>权利管理电子信息侵权的构成要件有三方面：</a:t>
            </a:r>
            <a:endParaRPr lang="en-US" altLang="zh-CN" dirty="0" smtClean="0">
              <a:ea typeface="宋体" charset="-122"/>
            </a:endParaRPr>
          </a:p>
          <a:p>
            <a:pPr>
              <a:buFont typeface="Wingdings" pitchFamily="2" charset="2"/>
              <a:buNone/>
            </a:pPr>
            <a:r>
              <a:rPr lang="zh-CN" altLang="zh-CN" dirty="0" smtClean="0">
                <a:ea typeface="宋体" charset="-122"/>
              </a:rPr>
              <a:t>（</a:t>
            </a:r>
            <a:r>
              <a:rPr lang="en-US" altLang="zh-CN" dirty="0" smtClean="0">
                <a:ea typeface="宋体" charset="-122"/>
              </a:rPr>
              <a:t>1</a:t>
            </a:r>
            <a:r>
              <a:rPr lang="zh-CN" altLang="zh-CN" dirty="0" smtClean="0">
                <a:ea typeface="宋体" charset="-122"/>
              </a:rPr>
              <a:t>）未经权利人许可。该处的权利人是指作品的著作权人、表演者和录音录像制品制作者或他们的代理人。</a:t>
            </a:r>
          </a:p>
          <a:p>
            <a:pPr>
              <a:buFont typeface="Wingdings" pitchFamily="2" charset="2"/>
              <a:buNone/>
            </a:pPr>
            <a:r>
              <a:rPr lang="zh-CN" altLang="zh-CN" dirty="0" smtClean="0">
                <a:ea typeface="宋体" charset="-122"/>
              </a:rPr>
              <a:t>（</a:t>
            </a:r>
            <a:r>
              <a:rPr lang="en-US" altLang="zh-CN" dirty="0" smtClean="0">
                <a:ea typeface="宋体" charset="-122"/>
              </a:rPr>
              <a:t>2</a:t>
            </a:r>
            <a:r>
              <a:rPr lang="zh-CN" altLang="zh-CN" dirty="0" smtClean="0">
                <a:ea typeface="宋体" charset="-122"/>
              </a:rPr>
              <a:t>）侵权人的主观上存在故意或者过失。</a:t>
            </a:r>
            <a:endParaRPr lang="en-US" altLang="zh-CN" dirty="0" smtClean="0">
              <a:ea typeface="宋体" charset="-122"/>
            </a:endParaRPr>
          </a:p>
          <a:p>
            <a:pPr>
              <a:buFont typeface="Wingdings" pitchFamily="2" charset="2"/>
              <a:buNone/>
            </a:pPr>
            <a:r>
              <a:rPr lang="zh-CN" altLang="en-US" dirty="0" smtClean="0">
                <a:ea typeface="宋体" charset="-122"/>
              </a:rPr>
              <a:t>（</a:t>
            </a:r>
            <a:r>
              <a:rPr lang="en-US" altLang="zh-CN" dirty="0" smtClean="0">
                <a:ea typeface="宋体" charset="-122"/>
              </a:rPr>
              <a:t>3</a:t>
            </a:r>
            <a:r>
              <a:rPr lang="zh-CN" altLang="zh-CN" dirty="0" smtClean="0">
                <a:ea typeface="宋体" charset="-122"/>
              </a:rPr>
              <a:t>）行为人客观上存在删除或改变权利管理电子信息和向公众通过信息网络传播明知未经许可删除或改变权利管理电子信息的作品、表演、录音录像制品等载体的行为。</a:t>
            </a:r>
          </a:p>
          <a:p>
            <a:endParaRPr lang="zh-CN" altLang="en-US" dirty="0" smtClean="0">
              <a:ea typeface="宋体" charset="-122"/>
            </a:endParaRPr>
          </a:p>
        </p:txBody>
      </p:sp>
      <p:sp>
        <p:nvSpPr>
          <p:cNvPr id="7577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3167620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标题 1"/>
          <p:cNvSpPr>
            <a:spLocks noGrp="1"/>
          </p:cNvSpPr>
          <p:nvPr>
            <p:ph type="title"/>
          </p:nvPr>
        </p:nvSpPr>
        <p:spPr>
          <a:xfrm>
            <a:off x="0" y="28280"/>
            <a:ext cx="5791200" cy="823913"/>
          </a:xfrm>
        </p:spPr>
        <p:txBody>
          <a:bodyPr>
            <a:normAutofit/>
          </a:bodyPr>
          <a:lstStyle/>
          <a:p>
            <a:r>
              <a:rPr lang="zh-CN" altLang="zh-CN" sz="3200" b="1" dirty="0" smtClean="0">
                <a:ea typeface="宋体" charset="-122"/>
              </a:rPr>
              <a:t>二、技术措施的法律保护</a:t>
            </a:r>
            <a:endParaRPr lang="zh-CN" altLang="en-US" sz="3200" b="1" dirty="0" smtClean="0">
              <a:ea typeface="宋体" charset="-122"/>
            </a:endParaRPr>
          </a:p>
        </p:txBody>
      </p:sp>
      <p:sp>
        <p:nvSpPr>
          <p:cNvPr id="76802" name="内容占位符 2"/>
          <p:cNvSpPr>
            <a:spLocks noGrp="1"/>
          </p:cNvSpPr>
          <p:nvPr>
            <p:ph idx="1"/>
          </p:nvPr>
        </p:nvSpPr>
        <p:spPr/>
        <p:txBody>
          <a:bodyPr/>
          <a:lstStyle/>
          <a:p>
            <a:r>
              <a:rPr lang="zh-CN" altLang="en-US" smtClean="0">
                <a:ea typeface="宋体" charset="-122"/>
              </a:rPr>
              <a:t>定义：</a:t>
            </a:r>
            <a:r>
              <a:rPr lang="zh-CN" altLang="zh-CN" smtClean="0">
                <a:ea typeface="宋体" charset="-122"/>
              </a:rPr>
              <a:t>是指用于防止、限制未经权利人许可浏览、欣赏作品、表演、录音录像制品的或者通过信息网络向公众提供作品、表演、录音录像制品的有效技术、装置或者部件。</a:t>
            </a:r>
          </a:p>
          <a:p>
            <a:endParaRPr lang="zh-CN" altLang="en-US" smtClean="0">
              <a:ea typeface="宋体" charset="-122"/>
            </a:endParaRPr>
          </a:p>
        </p:txBody>
      </p:sp>
      <p:sp>
        <p:nvSpPr>
          <p:cNvPr id="7680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1148626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normAutofit/>
          </a:bodyPr>
          <a:lstStyle/>
          <a:p>
            <a:r>
              <a:rPr lang="zh-CN" altLang="zh-CN" sz="3200" i="1" dirty="0" smtClean="0">
                <a:ea typeface="宋体" charset="-122"/>
              </a:rPr>
              <a:t>二、技术措施的法律保护</a:t>
            </a:r>
          </a:p>
        </p:txBody>
      </p:sp>
      <p:sp>
        <p:nvSpPr>
          <p:cNvPr id="77826" name="AutoShape 3"/>
          <p:cNvSpPr>
            <a:spLocks noChangeArrowheads="1"/>
          </p:cNvSpPr>
          <p:nvPr/>
        </p:nvSpPr>
        <p:spPr bwMode="gray">
          <a:xfrm>
            <a:off x="5435600" y="2060575"/>
            <a:ext cx="2844800" cy="3806825"/>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a:latin typeface="Verdana" pitchFamily="34" charset="0"/>
            </a:endParaRPr>
          </a:p>
        </p:txBody>
      </p:sp>
      <p:grpSp>
        <p:nvGrpSpPr>
          <p:cNvPr id="77827" name="Group 5"/>
          <p:cNvGrpSpPr>
            <a:grpSpLocks/>
          </p:cNvGrpSpPr>
          <p:nvPr/>
        </p:nvGrpSpPr>
        <p:grpSpPr bwMode="auto">
          <a:xfrm>
            <a:off x="827088" y="1341438"/>
            <a:ext cx="2857500" cy="466725"/>
            <a:chOff x="752" y="1413"/>
            <a:chExt cx="1321" cy="294"/>
          </a:xfrm>
        </p:grpSpPr>
        <p:sp>
          <p:nvSpPr>
            <p:cNvPr id="8198" name="AutoShape 6"/>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8199"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8200"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grpSp>
        <p:nvGrpSpPr>
          <p:cNvPr id="77828" name="Group 9"/>
          <p:cNvGrpSpPr>
            <a:grpSpLocks/>
          </p:cNvGrpSpPr>
          <p:nvPr/>
        </p:nvGrpSpPr>
        <p:grpSpPr bwMode="auto">
          <a:xfrm>
            <a:off x="5364163" y="1341438"/>
            <a:ext cx="2857500" cy="466725"/>
            <a:chOff x="3623" y="1413"/>
            <a:chExt cx="1321" cy="294"/>
          </a:xfrm>
        </p:grpSpPr>
        <p:sp>
          <p:nvSpPr>
            <p:cNvPr id="8202"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headEnd/>
              <a:tailEnd/>
            </a:ln>
            <a:effectLst>
              <a:outerShdw dist="53882" dir="2700000" algn="ctr" rotWithShape="0">
                <a:srgbClr val="292929">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8203"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8204"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77829" name="AutoShape 13"/>
          <p:cNvSpPr>
            <a:spLocks noChangeArrowheads="1"/>
          </p:cNvSpPr>
          <p:nvPr/>
        </p:nvSpPr>
        <p:spPr bwMode="gray">
          <a:xfrm>
            <a:off x="827088" y="2060575"/>
            <a:ext cx="2860675" cy="3767138"/>
          </a:xfrm>
          <a:prstGeom prst="roundRect">
            <a:avLst>
              <a:gd name="adj" fmla="val 8014"/>
            </a:avLst>
          </a:prstGeom>
          <a:solidFill>
            <a:srgbClr val="F8F8F8"/>
          </a:solidFill>
          <a:ln w="9525">
            <a:solidFill>
              <a:schemeClr val="accent2"/>
            </a:solidFill>
            <a:round/>
            <a:headEnd/>
            <a:tailEnd/>
          </a:ln>
        </p:spPr>
        <p:txBody>
          <a:bodyPr wrap="none" anchor="ctr"/>
          <a:lstStyle/>
          <a:p>
            <a:endParaRPr lang="zh-CN" altLang="en-US">
              <a:latin typeface="Verdana" pitchFamily="34" charset="0"/>
            </a:endParaRPr>
          </a:p>
        </p:txBody>
      </p:sp>
      <p:sp>
        <p:nvSpPr>
          <p:cNvPr id="77830" name="Text Box 18"/>
          <p:cNvSpPr txBox="1">
            <a:spLocks noChangeArrowheads="1"/>
          </p:cNvSpPr>
          <p:nvPr/>
        </p:nvSpPr>
        <p:spPr bwMode="black">
          <a:xfrm>
            <a:off x="1116013" y="1341438"/>
            <a:ext cx="2238375" cy="460375"/>
          </a:xfrm>
          <a:prstGeom prst="rect">
            <a:avLst/>
          </a:prstGeom>
          <a:noFill/>
          <a:ln w="9525" algn="ctr">
            <a:noFill/>
            <a:miter lim="800000"/>
            <a:headEnd/>
            <a:tailEnd/>
          </a:ln>
        </p:spPr>
        <p:txBody>
          <a:bodyPr>
            <a:spAutoFit/>
          </a:bodyPr>
          <a:lstStyle/>
          <a:p>
            <a:pPr algn="ctr">
              <a:spcBef>
                <a:spcPct val="50000"/>
              </a:spcBef>
            </a:pPr>
            <a:r>
              <a:rPr lang="zh-CN" altLang="en-US" sz="2400" b="1">
                <a:solidFill>
                  <a:schemeClr val="bg1"/>
                </a:solidFill>
                <a:latin typeface="仿宋_GB2312" pitchFamily="49" charset="-122"/>
                <a:ea typeface="仿宋_GB2312" pitchFamily="49" charset="-122"/>
                <a:cs typeface="Arial" charset="0"/>
              </a:rPr>
              <a:t>直接保护</a:t>
            </a:r>
            <a:endParaRPr lang="en-US" altLang="zh-CN" sz="2400" b="1">
              <a:solidFill>
                <a:schemeClr val="bg1"/>
              </a:solidFill>
              <a:latin typeface="仿宋_GB2312" pitchFamily="49" charset="-122"/>
              <a:ea typeface="仿宋_GB2312" pitchFamily="49" charset="-122"/>
              <a:cs typeface="Arial" charset="0"/>
            </a:endParaRPr>
          </a:p>
        </p:txBody>
      </p:sp>
      <p:sp>
        <p:nvSpPr>
          <p:cNvPr id="77831" name="Text Box 18"/>
          <p:cNvSpPr txBox="1">
            <a:spLocks noChangeArrowheads="1"/>
          </p:cNvSpPr>
          <p:nvPr/>
        </p:nvSpPr>
        <p:spPr bwMode="white">
          <a:xfrm>
            <a:off x="5651500" y="1341438"/>
            <a:ext cx="2238375" cy="460375"/>
          </a:xfrm>
          <a:prstGeom prst="rect">
            <a:avLst/>
          </a:prstGeom>
          <a:noFill/>
          <a:ln w="9525" algn="ctr">
            <a:noFill/>
            <a:miter lim="800000"/>
            <a:headEnd/>
            <a:tailEnd/>
          </a:ln>
        </p:spPr>
        <p:txBody>
          <a:bodyPr>
            <a:spAutoFit/>
          </a:bodyPr>
          <a:lstStyle/>
          <a:p>
            <a:pPr algn="ctr">
              <a:spcBef>
                <a:spcPct val="50000"/>
              </a:spcBef>
            </a:pPr>
            <a:r>
              <a:rPr lang="zh-CN" altLang="zh-CN" sz="2400" b="1">
                <a:solidFill>
                  <a:schemeClr val="bg1"/>
                </a:solidFill>
                <a:latin typeface="Verdana" pitchFamily="34" charset="0"/>
              </a:rPr>
              <a:t>间接保护</a:t>
            </a:r>
            <a:endParaRPr lang="en-US" altLang="zh-CN" sz="2400" b="1">
              <a:solidFill>
                <a:schemeClr val="bg1"/>
              </a:solidFill>
              <a:latin typeface="仿宋_GB2312" pitchFamily="49" charset="-122"/>
              <a:ea typeface="仿宋_GB2312" pitchFamily="49" charset="-122"/>
              <a:cs typeface="Arial" charset="0"/>
            </a:endParaRPr>
          </a:p>
        </p:txBody>
      </p:sp>
      <p:grpSp>
        <p:nvGrpSpPr>
          <p:cNvPr id="77832" name="Group 24"/>
          <p:cNvGrpSpPr>
            <a:grpSpLocks/>
          </p:cNvGrpSpPr>
          <p:nvPr/>
        </p:nvGrpSpPr>
        <p:grpSpPr bwMode="auto">
          <a:xfrm>
            <a:off x="5580063" y="2205038"/>
            <a:ext cx="168275" cy="168275"/>
            <a:chOff x="2928" y="2208"/>
            <a:chExt cx="262" cy="262"/>
          </a:xfrm>
        </p:grpSpPr>
        <p:sp>
          <p:nvSpPr>
            <p:cNvPr id="8217" name="Oval 25"/>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8218" name="Oval 26"/>
            <p:cNvSpPr>
              <a:spLocks noChangeArrowheads="1"/>
            </p:cNvSpPr>
            <p:nvPr/>
          </p:nvSpPr>
          <p:spPr bwMode="gray">
            <a:xfrm>
              <a:off x="2948" y="2230"/>
              <a:ext cx="220"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grpSp>
        <p:nvGrpSpPr>
          <p:cNvPr id="5" name="Group 24"/>
          <p:cNvGrpSpPr>
            <a:grpSpLocks/>
          </p:cNvGrpSpPr>
          <p:nvPr/>
        </p:nvGrpSpPr>
        <p:grpSpPr bwMode="auto">
          <a:xfrm>
            <a:off x="971600" y="2204864"/>
            <a:ext cx="168275" cy="168275"/>
            <a:chOff x="2928" y="2208"/>
            <a:chExt cx="262" cy="262"/>
          </a:xfrm>
          <a:solidFill>
            <a:schemeClr val="accent2">
              <a:lumMod val="75000"/>
            </a:schemeClr>
          </a:solidFill>
        </p:grpSpPr>
        <p:sp>
          <p:nvSpPr>
            <p:cNvPr id="43" name="Oval 25"/>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sp>
          <p:nvSpPr>
            <p:cNvPr id="44" name="Oval 26"/>
            <p:cNvSpPr>
              <a:spLocks noChangeArrowheads="1"/>
            </p:cNvSpPr>
            <p:nvPr/>
          </p:nvSpPr>
          <p:spPr bwMode="gray">
            <a:xfrm>
              <a:off x="2948" y="2230"/>
              <a:ext cx="220" cy="218"/>
            </a:xfrm>
            <a:prstGeom prst="ellipse">
              <a:avLst/>
            </a:prstGeom>
            <a:grpFill/>
            <a:ln w="12700">
              <a:no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77834" name="TextBox 24"/>
          <p:cNvSpPr txBox="1">
            <a:spLocks noChangeArrowheads="1"/>
          </p:cNvSpPr>
          <p:nvPr/>
        </p:nvSpPr>
        <p:spPr bwMode="auto">
          <a:xfrm>
            <a:off x="1187450" y="2205038"/>
            <a:ext cx="2016125" cy="1938337"/>
          </a:xfrm>
          <a:prstGeom prst="rect">
            <a:avLst/>
          </a:prstGeom>
          <a:noFill/>
          <a:ln w="9525">
            <a:noFill/>
            <a:miter lim="800000"/>
            <a:headEnd/>
            <a:tailEnd/>
          </a:ln>
        </p:spPr>
        <p:txBody>
          <a:bodyPr>
            <a:spAutoFit/>
          </a:bodyPr>
          <a:lstStyle/>
          <a:p>
            <a:r>
              <a:rPr lang="zh-CN" altLang="zh-CN" sz="2400">
                <a:latin typeface="Verdana" pitchFamily="34" charset="0"/>
              </a:rPr>
              <a:t>禁止任何人故意避开或者破坏技术措施</a:t>
            </a:r>
            <a:r>
              <a:rPr lang="zh-CN" altLang="en-US" sz="2400">
                <a:latin typeface="Verdana" pitchFamily="34" charset="0"/>
              </a:rPr>
              <a:t>，</a:t>
            </a:r>
            <a:r>
              <a:rPr lang="zh-CN" altLang="zh-CN" sz="2400">
                <a:latin typeface="Verdana" pitchFamily="34" charset="0"/>
              </a:rPr>
              <a:t>如破译权利人的密码</a:t>
            </a:r>
            <a:r>
              <a:rPr lang="zh-CN" altLang="en-US" sz="2400">
                <a:latin typeface="Verdana" pitchFamily="34" charset="0"/>
              </a:rPr>
              <a:t>。</a:t>
            </a:r>
            <a:endParaRPr lang="zh-CN" altLang="en-US" sz="2400">
              <a:latin typeface="仿宋_GB2312" pitchFamily="49" charset="-122"/>
              <a:ea typeface="仿宋_GB2312" pitchFamily="49" charset="-122"/>
            </a:endParaRPr>
          </a:p>
        </p:txBody>
      </p:sp>
      <p:sp>
        <p:nvSpPr>
          <p:cNvPr id="77835" name="TextBox 25"/>
          <p:cNvSpPr txBox="1">
            <a:spLocks noChangeArrowheads="1"/>
          </p:cNvSpPr>
          <p:nvPr/>
        </p:nvSpPr>
        <p:spPr bwMode="auto">
          <a:xfrm>
            <a:off x="5795963" y="2060575"/>
            <a:ext cx="2232025" cy="3416300"/>
          </a:xfrm>
          <a:prstGeom prst="rect">
            <a:avLst/>
          </a:prstGeom>
          <a:noFill/>
          <a:ln w="9525">
            <a:noFill/>
            <a:miter lim="800000"/>
            <a:headEnd/>
            <a:tailEnd/>
          </a:ln>
        </p:spPr>
        <p:txBody>
          <a:bodyPr>
            <a:spAutoFit/>
          </a:bodyPr>
          <a:lstStyle/>
          <a:p>
            <a:r>
              <a:rPr lang="zh-CN" altLang="zh-CN" sz="2400">
                <a:latin typeface="Verdana" pitchFamily="34" charset="0"/>
              </a:rPr>
              <a:t>禁止任何组织或者个人故意制造、进口或者向公众提供主要用于避开或者破坏技术措施的装置或者部件</a:t>
            </a:r>
            <a:r>
              <a:rPr lang="zh-CN" altLang="en-US" sz="2400">
                <a:latin typeface="Verdana" pitchFamily="34" charset="0"/>
              </a:rPr>
              <a:t>和技术服务。</a:t>
            </a:r>
            <a:endParaRPr lang="zh-CN" altLang="en-US" sz="2400">
              <a:latin typeface="仿宋_GB2312" pitchFamily="49" charset="-122"/>
              <a:ea typeface="仿宋_GB2312" pitchFamily="49" charset="-122"/>
            </a:endParaRPr>
          </a:p>
        </p:txBody>
      </p:sp>
      <p:sp>
        <p:nvSpPr>
          <p:cNvPr id="77836" name="日期占位符 22"/>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327945753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52179" y="188640"/>
            <a:ext cx="6202363" cy="563562"/>
          </a:xfrm>
        </p:spPr>
        <p:txBody>
          <a:bodyPr>
            <a:normAutofit/>
          </a:bodyPr>
          <a:lstStyle/>
          <a:p>
            <a:r>
              <a:rPr lang="zh-CN" altLang="zh-CN" sz="3200" b="1" dirty="0" smtClean="0">
                <a:ea typeface="宋体" charset="-122"/>
              </a:rPr>
              <a:t>二、技术措施的法律保护</a:t>
            </a:r>
          </a:p>
        </p:txBody>
      </p:sp>
      <p:grpSp>
        <p:nvGrpSpPr>
          <p:cNvPr id="2" name="Group 3"/>
          <p:cNvGrpSpPr>
            <a:grpSpLocks/>
          </p:cNvGrpSpPr>
          <p:nvPr/>
        </p:nvGrpSpPr>
        <p:grpSpPr bwMode="auto">
          <a:xfrm>
            <a:off x="1979613" y="1844675"/>
            <a:ext cx="6121400" cy="1008063"/>
            <a:chOff x="912" y="1008"/>
            <a:chExt cx="3984" cy="912"/>
          </a:xfrm>
        </p:grpSpPr>
        <p:sp>
          <p:nvSpPr>
            <p:cNvPr id="4710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79899" name="Group 5"/>
            <p:cNvGrpSpPr>
              <a:grpSpLocks/>
            </p:cNvGrpSpPr>
            <p:nvPr/>
          </p:nvGrpSpPr>
          <p:grpSpPr bwMode="auto">
            <a:xfrm>
              <a:off x="973" y="1092"/>
              <a:ext cx="805" cy="746"/>
              <a:chOff x="973" y="1092"/>
              <a:chExt cx="805" cy="746"/>
            </a:xfrm>
          </p:grpSpPr>
          <p:sp>
            <p:nvSpPr>
              <p:cNvPr id="47110" name="AutoShape 6"/>
              <p:cNvSpPr>
                <a:spLocks noChangeArrowheads="1"/>
              </p:cNvSpPr>
              <p:nvPr/>
            </p:nvSpPr>
            <p:spPr bwMode="gray">
              <a:xfrm>
                <a:off x="999" y="1091"/>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11" name="Freeform 7"/>
              <p:cNvSpPr>
                <a:spLocks/>
              </p:cNvSpPr>
              <p:nvPr/>
            </p:nvSpPr>
            <p:spPr bwMode="gray">
              <a:xfrm>
                <a:off x="1047" y="1139"/>
                <a:ext cx="382"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12" name="Text Box 8"/>
              <p:cNvSpPr txBox="1">
                <a:spLocks noChangeArrowheads="1"/>
              </p:cNvSpPr>
              <p:nvPr/>
            </p:nvSpPr>
            <p:spPr bwMode="gray">
              <a:xfrm>
                <a:off x="973" y="1278"/>
                <a:ext cx="805" cy="461"/>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（一）</a:t>
                </a:r>
              </a:p>
            </p:txBody>
          </p:sp>
        </p:grpSp>
        <p:sp>
          <p:nvSpPr>
            <p:cNvPr id="79900" name="Text Box 9"/>
            <p:cNvSpPr txBox="1">
              <a:spLocks noChangeArrowheads="1"/>
            </p:cNvSpPr>
            <p:nvPr/>
          </p:nvSpPr>
          <p:spPr bwMode="gray">
            <a:xfrm>
              <a:off x="1849" y="1073"/>
              <a:ext cx="3047" cy="752"/>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为学校课堂教学或者科学研究</a:t>
              </a:r>
              <a:r>
                <a:rPr lang="zh-CN" altLang="en-US" sz="2400" b="1">
                  <a:latin typeface="仿宋_GB2312" pitchFamily="49" charset="-122"/>
                  <a:ea typeface="仿宋_GB2312" pitchFamily="49" charset="-122"/>
                </a:rPr>
                <a:t>。</a:t>
              </a:r>
              <a:r>
                <a:rPr lang="zh-CN" altLang="zh-CN" sz="2400" b="1">
                  <a:latin typeface="仿宋_GB2312" pitchFamily="49" charset="-122"/>
                  <a:ea typeface="仿宋_GB2312" pitchFamily="49" charset="-122"/>
                </a:rPr>
                <a:t>只能通过信息网络获取</a:t>
              </a:r>
              <a:r>
                <a:rPr lang="zh-CN" altLang="en-US" sz="2400" b="1">
                  <a:latin typeface="仿宋_GB2312" pitchFamily="49" charset="-122"/>
                  <a:ea typeface="仿宋_GB2312" pitchFamily="49" charset="-122"/>
                </a:rPr>
                <a:t>教学作品</a:t>
              </a:r>
            </a:p>
          </p:txBody>
        </p:sp>
      </p:grpSp>
      <p:grpSp>
        <p:nvGrpSpPr>
          <p:cNvPr id="4" name="Group 10"/>
          <p:cNvGrpSpPr>
            <a:grpSpLocks/>
          </p:cNvGrpSpPr>
          <p:nvPr/>
        </p:nvGrpSpPr>
        <p:grpSpPr bwMode="auto">
          <a:xfrm>
            <a:off x="1979613" y="2997200"/>
            <a:ext cx="6337300" cy="1079500"/>
            <a:chOff x="912" y="2016"/>
            <a:chExt cx="4125" cy="912"/>
          </a:xfrm>
        </p:grpSpPr>
        <p:sp>
          <p:nvSpPr>
            <p:cNvPr id="4711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79893" name="Group 12"/>
            <p:cNvGrpSpPr>
              <a:grpSpLocks/>
            </p:cNvGrpSpPr>
            <p:nvPr/>
          </p:nvGrpSpPr>
          <p:grpSpPr bwMode="auto">
            <a:xfrm>
              <a:off x="973" y="2100"/>
              <a:ext cx="805" cy="746"/>
              <a:chOff x="973" y="2100"/>
              <a:chExt cx="805" cy="746"/>
            </a:xfrm>
          </p:grpSpPr>
          <p:sp>
            <p:nvSpPr>
              <p:cNvPr id="47117" name="AutoShape 13"/>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18" name="Freeform 14"/>
              <p:cNvSpPr>
                <a:spLocks/>
              </p:cNvSpPr>
              <p:nvPr/>
            </p:nvSpPr>
            <p:spPr bwMode="gray">
              <a:xfrm>
                <a:off x="1047" y="2149"/>
                <a:ext cx="382"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19" name="Text Box 15"/>
              <p:cNvSpPr txBox="1">
                <a:spLocks noChangeArrowheads="1"/>
              </p:cNvSpPr>
              <p:nvPr/>
            </p:nvSpPr>
            <p:spPr bwMode="gray">
              <a:xfrm>
                <a:off x="973" y="2287"/>
                <a:ext cx="805" cy="43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（二）</a:t>
                </a:r>
              </a:p>
            </p:txBody>
          </p:sp>
        </p:grpSp>
        <p:sp>
          <p:nvSpPr>
            <p:cNvPr id="79894" name="Text Box 16"/>
            <p:cNvSpPr txBox="1">
              <a:spLocks noChangeArrowheads="1"/>
            </p:cNvSpPr>
            <p:nvPr/>
          </p:nvSpPr>
          <p:spPr bwMode="gray">
            <a:xfrm>
              <a:off x="1803" y="2077"/>
              <a:ext cx="3234" cy="702"/>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不以营利为目的，通过信息网络向盲人提供已经发表的文字作品</a:t>
              </a:r>
              <a:endParaRPr lang="zh-CN" altLang="en-US" sz="2400" b="1">
                <a:latin typeface="仿宋_GB2312" pitchFamily="49" charset="-122"/>
                <a:ea typeface="仿宋_GB2312" pitchFamily="49" charset="-122"/>
              </a:endParaRPr>
            </a:p>
          </p:txBody>
        </p:sp>
      </p:grpSp>
      <p:grpSp>
        <p:nvGrpSpPr>
          <p:cNvPr id="6" name="Group 17"/>
          <p:cNvGrpSpPr>
            <a:grpSpLocks/>
          </p:cNvGrpSpPr>
          <p:nvPr/>
        </p:nvGrpSpPr>
        <p:grpSpPr bwMode="auto">
          <a:xfrm>
            <a:off x="1979613" y="4221163"/>
            <a:ext cx="6121400" cy="1081087"/>
            <a:chOff x="912" y="3036"/>
            <a:chExt cx="3984" cy="912"/>
          </a:xfrm>
        </p:grpSpPr>
        <p:sp>
          <p:nvSpPr>
            <p:cNvPr id="4712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79887" name="Group 19"/>
            <p:cNvGrpSpPr>
              <a:grpSpLocks/>
            </p:cNvGrpSpPr>
            <p:nvPr/>
          </p:nvGrpSpPr>
          <p:grpSpPr bwMode="auto">
            <a:xfrm>
              <a:off x="973" y="3120"/>
              <a:ext cx="805" cy="746"/>
              <a:chOff x="973" y="3120"/>
              <a:chExt cx="805" cy="746"/>
            </a:xfrm>
          </p:grpSpPr>
          <p:sp>
            <p:nvSpPr>
              <p:cNvPr id="47124" name="AutoShape 20"/>
              <p:cNvSpPr>
                <a:spLocks noChangeArrowheads="1"/>
              </p:cNvSpPr>
              <p:nvPr/>
            </p:nvSpPr>
            <p:spPr bwMode="gray">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25" name="Freeform 21"/>
              <p:cNvSpPr>
                <a:spLocks/>
              </p:cNvSpPr>
              <p:nvPr/>
            </p:nvSpPr>
            <p:spPr bwMode="gray">
              <a:xfrm>
                <a:off x="1047" y="3169"/>
                <a:ext cx="382" cy="37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26" name="Text Box 22"/>
              <p:cNvSpPr txBox="1">
                <a:spLocks noChangeArrowheads="1"/>
              </p:cNvSpPr>
              <p:nvPr/>
            </p:nvSpPr>
            <p:spPr bwMode="gray">
              <a:xfrm>
                <a:off x="973" y="3307"/>
                <a:ext cx="805" cy="438"/>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（三）</a:t>
                </a:r>
              </a:p>
            </p:txBody>
          </p:sp>
        </p:grpSp>
        <p:sp>
          <p:nvSpPr>
            <p:cNvPr id="79888" name="Text Box 23"/>
            <p:cNvSpPr txBox="1">
              <a:spLocks noChangeArrowheads="1"/>
            </p:cNvSpPr>
            <p:nvPr/>
          </p:nvSpPr>
          <p:spPr bwMode="gray">
            <a:xfrm>
              <a:off x="1872" y="3162"/>
              <a:ext cx="2928" cy="701"/>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国家机关依照行政、司法程序执行公务</a:t>
              </a:r>
              <a:endParaRPr lang="zh-CN" altLang="en-US" sz="2400" b="1">
                <a:latin typeface="仿宋_GB2312" pitchFamily="49" charset="-122"/>
                <a:ea typeface="仿宋_GB2312" pitchFamily="49" charset="-122"/>
              </a:endParaRPr>
            </a:p>
          </p:txBody>
        </p:sp>
      </p:grpSp>
      <p:grpSp>
        <p:nvGrpSpPr>
          <p:cNvPr id="8" name="Group 31"/>
          <p:cNvGrpSpPr>
            <a:grpSpLocks/>
          </p:cNvGrpSpPr>
          <p:nvPr/>
        </p:nvGrpSpPr>
        <p:grpSpPr bwMode="auto">
          <a:xfrm>
            <a:off x="1979613" y="5373688"/>
            <a:ext cx="6192837" cy="1036637"/>
            <a:chOff x="912" y="1008"/>
            <a:chExt cx="3984" cy="912"/>
          </a:xfrm>
        </p:grpSpPr>
        <p:sp>
          <p:nvSpPr>
            <p:cNvPr id="47136" name="AutoShape 32"/>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79881" name="Group 33"/>
            <p:cNvGrpSpPr>
              <a:grpSpLocks/>
            </p:cNvGrpSpPr>
            <p:nvPr/>
          </p:nvGrpSpPr>
          <p:grpSpPr bwMode="auto">
            <a:xfrm>
              <a:off x="973" y="1092"/>
              <a:ext cx="805" cy="746"/>
              <a:chOff x="973" y="1092"/>
              <a:chExt cx="805" cy="746"/>
            </a:xfrm>
          </p:grpSpPr>
          <p:sp>
            <p:nvSpPr>
              <p:cNvPr id="47138" name="AutoShape 34"/>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39" name="Freeform 35"/>
              <p:cNvSpPr>
                <a:spLocks/>
              </p:cNvSpPr>
              <p:nvPr/>
            </p:nvSpPr>
            <p:spPr bwMode="gray">
              <a:xfrm>
                <a:off x="1047" y="1139"/>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40" name="Text Box 36"/>
              <p:cNvSpPr txBox="1">
                <a:spLocks noChangeArrowheads="1"/>
              </p:cNvSpPr>
              <p:nvPr/>
            </p:nvSpPr>
            <p:spPr bwMode="gray">
              <a:xfrm>
                <a:off x="973" y="1276"/>
                <a:ext cx="805" cy="42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（四）</a:t>
                </a:r>
              </a:p>
            </p:txBody>
          </p:sp>
        </p:grpSp>
        <p:sp>
          <p:nvSpPr>
            <p:cNvPr id="79882" name="Text Box 37"/>
            <p:cNvSpPr txBox="1">
              <a:spLocks noChangeArrowheads="1"/>
            </p:cNvSpPr>
            <p:nvPr/>
          </p:nvSpPr>
          <p:spPr bwMode="gray">
            <a:xfrm>
              <a:off x="1872" y="1150"/>
              <a:ext cx="2928" cy="731"/>
            </a:xfrm>
            <a:prstGeom prst="rect">
              <a:avLst/>
            </a:prstGeom>
            <a:noFill/>
            <a:ln w="9525" algn="ctr">
              <a:noFill/>
              <a:miter lim="800000"/>
              <a:headEnd/>
              <a:tailEnd/>
            </a:ln>
          </p:spPr>
          <p:txBody>
            <a:bodyPr>
              <a:spAutoFit/>
            </a:bodyPr>
            <a:lstStyle/>
            <a:p>
              <a:pPr eaLnBrk="0" hangingPunct="0"/>
              <a:r>
                <a:rPr lang="zh-CN" altLang="zh-CN" sz="2400" b="1">
                  <a:latin typeface="仿宋_GB2312" pitchFamily="49" charset="-122"/>
                  <a:ea typeface="仿宋_GB2312" pitchFamily="49" charset="-122"/>
                </a:rPr>
                <a:t>在信息网络上对计算机及其系统或者网络的安全性能进行测试</a:t>
              </a:r>
              <a:endParaRPr lang="zh-CN" altLang="en-US" sz="2400" b="1">
                <a:latin typeface="仿宋_GB2312" pitchFamily="49" charset="-122"/>
                <a:ea typeface="仿宋_GB2312" pitchFamily="49" charset="-122"/>
              </a:endParaRPr>
            </a:p>
          </p:txBody>
        </p:sp>
      </p:grpSp>
      <p:sp>
        <p:nvSpPr>
          <p:cNvPr id="79878" name="TextBox 30"/>
          <p:cNvSpPr txBox="1">
            <a:spLocks noChangeArrowheads="1"/>
          </p:cNvSpPr>
          <p:nvPr/>
        </p:nvSpPr>
        <p:spPr bwMode="auto">
          <a:xfrm>
            <a:off x="611188" y="1125538"/>
            <a:ext cx="5616575" cy="522287"/>
          </a:xfrm>
          <a:prstGeom prst="rect">
            <a:avLst/>
          </a:prstGeom>
          <a:noFill/>
          <a:ln w="9525">
            <a:noFill/>
            <a:miter lim="800000"/>
            <a:headEnd/>
            <a:tailEnd/>
          </a:ln>
        </p:spPr>
        <p:txBody>
          <a:bodyPr>
            <a:spAutoFit/>
          </a:bodyPr>
          <a:lstStyle/>
          <a:p>
            <a:r>
              <a:rPr lang="zh-CN" altLang="zh-CN" sz="2800" b="1">
                <a:latin typeface="Verdana" pitchFamily="34" charset="0"/>
              </a:rPr>
              <a:t>技术措施法律保护的例外和豁免</a:t>
            </a:r>
            <a:r>
              <a:rPr lang="zh-CN" altLang="en-US" sz="2800" b="1">
                <a:latin typeface="Verdana" pitchFamily="34" charset="0"/>
              </a:rPr>
              <a:t>：</a:t>
            </a:r>
          </a:p>
        </p:txBody>
      </p:sp>
      <p:sp>
        <p:nvSpPr>
          <p:cNvPr id="79879" name="日期占位符 31"/>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277120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0" y="116632"/>
            <a:ext cx="6778625" cy="709612"/>
          </a:xfrm>
        </p:spPr>
        <p:txBody>
          <a:bodyPr>
            <a:normAutofit/>
          </a:bodyPr>
          <a:lstStyle/>
          <a:p>
            <a:r>
              <a:rPr lang="zh-CN" altLang="zh-CN" sz="2400" b="1" dirty="0" smtClean="0">
                <a:ea typeface="宋体" charset="-122"/>
              </a:rPr>
              <a:t>第四节 网络服务提供商的著作权责任</a:t>
            </a:r>
          </a:p>
        </p:txBody>
      </p:sp>
      <p:sp>
        <p:nvSpPr>
          <p:cNvPr id="80898"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zh-CN" altLang="en-US">
              <a:latin typeface="Verdana" pitchFamily="34" charset="0"/>
            </a:endParaRPr>
          </a:p>
        </p:txBody>
      </p:sp>
      <p:grpSp>
        <p:nvGrpSpPr>
          <p:cNvPr id="80899" name="Group 4"/>
          <p:cNvGrpSpPr>
            <a:grpSpLocks/>
          </p:cNvGrpSpPr>
          <p:nvPr/>
        </p:nvGrpSpPr>
        <p:grpSpPr bwMode="auto">
          <a:xfrm>
            <a:off x="2057400" y="2019300"/>
            <a:ext cx="5467350" cy="617538"/>
            <a:chOff x="1296" y="1224"/>
            <a:chExt cx="3222" cy="288"/>
          </a:xfrm>
        </p:grpSpPr>
        <p:sp>
          <p:nvSpPr>
            <p:cNvPr id="323589"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80915" name="Group 6"/>
            <p:cNvGrpSpPr>
              <a:grpSpLocks/>
            </p:cNvGrpSpPr>
            <p:nvPr/>
          </p:nvGrpSpPr>
          <p:grpSpPr bwMode="auto">
            <a:xfrm>
              <a:off x="1440" y="1224"/>
              <a:ext cx="3078" cy="288"/>
              <a:chOff x="1536" y="1470"/>
              <a:chExt cx="3078" cy="288"/>
            </a:xfrm>
          </p:grpSpPr>
          <p:sp>
            <p:nvSpPr>
              <p:cNvPr id="323591" name="Line 7"/>
              <p:cNvSpPr>
                <a:spLocks noChangeShapeType="1"/>
              </p:cNvSpPr>
              <p:nvPr/>
            </p:nvSpPr>
            <p:spPr bwMode="gray">
              <a:xfrm flipV="1">
                <a:off x="1536" y="1603"/>
                <a:ext cx="218" cy="4"/>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2" name="AutoShape 8"/>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80900" name="Group 9"/>
          <p:cNvGrpSpPr>
            <a:grpSpLocks/>
          </p:cNvGrpSpPr>
          <p:nvPr/>
        </p:nvGrpSpPr>
        <p:grpSpPr bwMode="auto">
          <a:xfrm>
            <a:off x="2051050" y="3213100"/>
            <a:ext cx="5400675" cy="576263"/>
            <a:chOff x="1296" y="1566"/>
            <a:chExt cx="3222" cy="288"/>
          </a:xfrm>
        </p:grpSpPr>
        <p:sp>
          <p:nvSpPr>
            <p:cNvPr id="32359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80911" name="Group 11"/>
            <p:cNvGrpSpPr>
              <a:grpSpLocks/>
            </p:cNvGrpSpPr>
            <p:nvPr/>
          </p:nvGrpSpPr>
          <p:grpSpPr bwMode="auto">
            <a:xfrm>
              <a:off x="1440" y="1566"/>
              <a:ext cx="3078" cy="288"/>
              <a:chOff x="1536" y="1470"/>
              <a:chExt cx="3078" cy="288"/>
            </a:xfrm>
          </p:grpSpPr>
          <p:sp>
            <p:nvSpPr>
              <p:cNvPr id="32359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597" name="AutoShape 1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grpSp>
        <p:nvGrpSpPr>
          <p:cNvPr id="80901" name="Group 19"/>
          <p:cNvGrpSpPr>
            <a:grpSpLocks/>
          </p:cNvGrpSpPr>
          <p:nvPr/>
        </p:nvGrpSpPr>
        <p:grpSpPr bwMode="auto">
          <a:xfrm>
            <a:off x="2051050" y="4365625"/>
            <a:ext cx="5400675" cy="647700"/>
            <a:chOff x="1296" y="2256"/>
            <a:chExt cx="3222" cy="288"/>
          </a:xfrm>
        </p:grpSpPr>
        <p:sp>
          <p:nvSpPr>
            <p:cNvPr id="323604" name="Oval 20"/>
            <p:cNvSpPr>
              <a:spLocks noChangeArrowheads="1"/>
            </p:cNvSpPr>
            <p:nvPr/>
          </p:nvSpPr>
          <p:spPr bwMode="gray">
            <a:xfrm>
              <a:off x="1296" y="2325"/>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nvGrpSpPr>
            <p:cNvPr id="80907" name="Group 21"/>
            <p:cNvGrpSpPr>
              <a:grpSpLocks/>
            </p:cNvGrpSpPr>
            <p:nvPr/>
          </p:nvGrpSpPr>
          <p:grpSpPr bwMode="auto">
            <a:xfrm>
              <a:off x="1440" y="2256"/>
              <a:ext cx="3078" cy="288"/>
              <a:chOff x="1536" y="1470"/>
              <a:chExt cx="3078" cy="288"/>
            </a:xfrm>
          </p:grpSpPr>
          <p:sp>
            <p:nvSpPr>
              <p:cNvPr id="323606" name="Line 22"/>
              <p:cNvSpPr>
                <a:spLocks noChangeShapeType="1"/>
              </p:cNvSpPr>
              <p:nvPr/>
            </p:nvSpPr>
            <p:spPr bwMode="gray">
              <a:xfrm flipV="1">
                <a:off x="1536" y="1603"/>
                <a:ext cx="218" cy="6"/>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fontAlgn="auto">
                  <a:spcBef>
                    <a:spcPts val="0"/>
                  </a:spcBef>
                  <a:spcAft>
                    <a:spcPts val="0"/>
                  </a:spcAft>
                  <a:defRPr/>
                </a:pPr>
                <a:endParaRPr lang="zh-CN" altLang="en-US">
                  <a:latin typeface="+mn-lt"/>
                  <a:ea typeface="+mn-ea"/>
                </a:endParaRPr>
              </a:p>
            </p:txBody>
          </p:sp>
          <p:sp>
            <p:nvSpPr>
              <p:cNvPr id="323607" name="AutoShape 23"/>
              <p:cNvSpPr>
                <a:spLocks noChangeArrowheads="1"/>
              </p:cNvSpPr>
              <p:nvPr/>
            </p:nvSpPr>
            <p:spPr bwMode="gray">
              <a:xfrm>
                <a:off x="1686" y="1470"/>
                <a:ext cx="2928" cy="288"/>
              </a:xfrm>
              <a:prstGeom prst="roundRect">
                <a:avLst>
                  <a:gd name="adj" fmla="val 50000"/>
                </a:avLst>
              </a:prstGeom>
              <a:solidFill>
                <a:schemeClr val="bg1"/>
              </a:soli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zh-CN" altLang="en-US">
                  <a:latin typeface="+mn-lt"/>
                  <a:ea typeface="宋体" pitchFamily="2" charset="-122"/>
                </a:endParaRPr>
              </a:p>
            </p:txBody>
          </p:sp>
        </p:grpSp>
      </p:grpSp>
      <p:sp>
        <p:nvSpPr>
          <p:cNvPr id="80902" name="Rectangle 29"/>
          <p:cNvSpPr>
            <a:spLocks noChangeArrowheads="1"/>
          </p:cNvSpPr>
          <p:nvPr/>
        </p:nvSpPr>
        <p:spPr bwMode="gray">
          <a:xfrm>
            <a:off x="2771775" y="2133600"/>
            <a:ext cx="3887788" cy="460375"/>
          </a:xfrm>
          <a:prstGeom prst="rect">
            <a:avLst/>
          </a:prstGeom>
          <a:noFill/>
          <a:ln w="9525">
            <a:noFill/>
            <a:miter lim="800000"/>
            <a:headEnd/>
            <a:tailEnd/>
          </a:ln>
        </p:spPr>
        <p:txBody>
          <a:bodyPr>
            <a:spAutoFit/>
          </a:bodyPr>
          <a:lstStyle/>
          <a:p>
            <a:r>
              <a:rPr lang="zh-CN" altLang="zh-CN" sz="2400" b="1">
                <a:latin typeface="Verdana" pitchFamily="34" charset="0"/>
              </a:rPr>
              <a:t>一、“通知删除”制度</a:t>
            </a:r>
          </a:p>
        </p:txBody>
      </p:sp>
      <p:sp>
        <p:nvSpPr>
          <p:cNvPr id="80903" name="Rectangle 30"/>
          <p:cNvSpPr>
            <a:spLocks noChangeArrowheads="1"/>
          </p:cNvSpPr>
          <p:nvPr/>
        </p:nvSpPr>
        <p:spPr bwMode="gray">
          <a:xfrm>
            <a:off x="2843213" y="3213100"/>
            <a:ext cx="3395662" cy="461963"/>
          </a:xfrm>
          <a:prstGeom prst="rect">
            <a:avLst/>
          </a:prstGeom>
          <a:noFill/>
          <a:ln w="9525">
            <a:noFill/>
            <a:miter lim="800000"/>
            <a:headEnd/>
            <a:tailEnd/>
          </a:ln>
        </p:spPr>
        <p:txBody>
          <a:bodyPr>
            <a:spAutoFit/>
          </a:bodyPr>
          <a:lstStyle/>
          <a:p>
            <a:r>
              <a:rPr lang="zh-CN" altLang="zh-CN" sz="2400" b="1">
                <a:latin typeface="Verdana" pitchFamily="34" charset="0"/>
              </a:rPr>
              <a:t>二、信息披露义务</a:t>
            </a:r>
          </a:p>
        </p:txBody>
      </p:sp>
      <p:sp>
        <p:nvSpPr>
          <p:cNvPr id="80904" name="Rectangle 32"/>
          <p:cNvSpPr>
            <a:spLocks noChangeArrowheads="1"/>
          </p:cNvSpPr>
          <p:nvPr/>
        </p:nvSpPr>
        <p:spPr bwMode="gray">
          <a:xfrm>
            <a:off x="2771775" y="4508500"/>
            <a:ext cx="4537075" cy="461963"/>
          </a:xfrm>
          <a:prstGeom prst="rect">
            <a:avLst/>
          </a:prstGeom>
          <a:noFill/>
          <a:ln w="9525">
            <a:noFill/>
            <a:miter lim="800000"/>
            <a:headEnd/>
            <a:tailEnd/>
          </a:ln>
        </p:spPr>
        <p:txBody>
          <a:bodyPr>
            <a:spAutoFit/>
          </a:bodyPr>
          <a:lstStyle/>
          <a:p>
            <a:r>
              <a:rPr lang="zh-CN" altLang="zh-CN" sz="2400" b="1">
                <a:latin typeface="Verdana" pitchFamily="34" charset="0"/>
              </a:rPr>
              <a:t>三、免除责任</a:t>
            </a:r>
          </a:p>
        </p:txBody>
      </p:sp>
      <p:sp>
        <p:nvSpPr>
          <p:cNvPr id="80905" name="日期占位符 21"/>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3050075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标题 1"/>
          <p:cNvSpPr>
            <a:spLocks noGrp="1"/>
          </p:cNvSpPr>
          <p:nvPr>
            <p:ph type="title"/>
          </p:nvPr>
        </p:nvSpPr>
        <p:spPr>
          <a:xfrm>
            <a:off x="28836" y="0"/>
            <a:ext cx="5791200" cy="923751"/>
          </a:xfrm>
        </p:spPr>
        <p:txBody>
          <a:bodyPr>
            <a:normAutofit/>
          </a:bodyPr>
          <a:lstStyle/>
          <a:p>
            <a:r>
              <a:rPr lang="zh-CN" altLang="zh-CN" sz="3600" dirty="0" smtClean="0">
                <a:ea typeface="宋体" charset="-122"/>
              </a:rPr>
              <a:t>一、“通知删除”制度</a:t>
            </a:r>
            <a:endParaRPr lang="zh-CN" altLang="en-US" sz="3600" dirty="0" smtClean="0">
              <a:ea typeface="宋体" charset="-122"/>
            </a:endParaRPr>
          </a:p>
        </p:txBody>
      </p:sp>
      <p:sp>
        <p:nvSpPr>
          <p:cNvPr id="81922" name="内容占位符 2"/>
          <p:cNvSpPr>
            <a:spLocks noGrp="1"/>
          </p:cNvSpPr>
          <p:nvPr>
            <p:ph idx="1"/>
          </p:nvPr>
        </p:nvSpPr>
        <p:spPr/>
        <p:txBody>
          <a:bodyPr/>
          <a:lstStyle/>
          <a:p>
            <a:r>
              <a:rPr lang="zh-CN" altLang="zh-CN" smtClean="0">
                <a:latin typeface="仿宋_GB2312" pitchFamily="49" charset="-122"/>
                <a:ea typeface="仿宋_GB2312" pitchFamily="49" charset="-122"/>
              </a:rPr>
              <a:t>《条例》第</a:t>
            </a:r>
            <a:r>
              <a:rPr lang="en-US" altLang="zh-CN" smtClean="0">
                <a:latin typeface="仿宋_GB2312" pitchFamily="49" charset="-122"/>
                <a:ea typeface="仿宋_GB2312" pitchFamily="49" charset="-122"/>
              </a:rPr>
              <a:t>14</a:t>
            </a:r>
            <a:r>
              <a:rPr lang="zh-CN" altLang="zh-CN" smtClean="0">
                <a:latin typeface="仿宋_GB2312" pitchFamily="49" charset="-122"/>
                <a:ea typeface="仿宋_GB2312" pitchFamily="49" charset="-122"/>
              </a:rPr>
              <a:t>条规定，对提供信息存储空间或者提供搜索、链接服务的网络服务提供者，权利人认为其服务所涉及的作品、表演、录音录像制品，侵犯自己的信息网络传播权或者被删除、改变了自己的权利管理电子信息的，可以向该网络服务提供者提交书面通知，要求网络服务提供者删除该作品、表演、录音录像制品，或者断开与该作品、表演、录音录像制品的链接。</a:t>
            </a:r>
            <a:endParaRPr lang="zh-CN" altLang="en-US" smtClean="0">
              <a:latin typeface="仿宋_GB2312" pitchFamily="49" charset="-122"/>
              <a:ea typeface="仿宋_GB2312" pitchFamily="49" charset="-122"/>
            </a:endParaRPr>
          </a:p>
        </p:txBody>
      </p:sp>
      <p:sp>
        <p:nvSpPr>
          <p:cNvPr id="8192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2517227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extLst>
              <p:ext uri="{D42A27DB-BD31-4B8C-83A1-F6EECF244321}">
                <p14:modId xmlns:p14="http://schemas.microsoft.com/office/powerpoint/2010/main" val="3231599661"/>
              </p:ext>
            </p:extLst>
          </p:nvPr>
        </p:nvGraphicFramePr>
        <p:xfrm>
          <a:off x="467544" y="2420888"/>
          <a:ext cx="8229600" cy="237744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zh-CN" altLang="en-US" sz="2000" dirty="0" smtClean="0"/>
                        <a:t>题型</a:t>
                      </a:r>
                      <a:endParaRPr lang="zh-CN" altLang="en-US" sz="2000" dirty="0"/>
                    </a:p>
                  </a:txBody>
                  <a:tcPr/>
                </a:tc>
                <a:tc>
                  <a:txBody>
                    <a:bodyPr/>
                    <a:lstStyle/>
                    <a:p>
                      <a:pPr algn="ctr"/>
                      <a:r>
                        <a:rPr lang="zh-CN" altLang="en-US" sz="2000" dirty="0" smtClean="0"/>
                        <a:t>题目数</a:t>
                      </a:r>
                      <a:endParaRPr lang="zh-CN" altLang="en-US" sz="2000" dirty="0"/>
                    </a:p>
                  </a:txBody>
                  <a:tcPr/>
                </a:tc>
                <a:tc>
                  <a:txBody>
                    <a:bodyPr/>
                    <a:lstStyle/>
                    <a:p>
                      <a:pPr algn="ctr"/>
                      <a:r>
                        <a:rPr lang="zh-CN" altLang="en-US" sz="2000" dirty="0" smtClean="0"/>
                        <a:t>总分</a:t>
                      </a:r>
                      <a:endParaRPr lang="zh-CN" altLang="en-US" sz="2000" dirty="0"/>
                    </a:p>
                  </a:txBody>
                  <a:tcPr/>
                </a:tc>
              </a:tr>
              <a:tr h="370840">
                <a:tc>
                  <a:txBody>
                    <a:bodyPr/>
                    <a:lstStyle/>
                    <a:p>
                      <a:pPr algn="ctr"/>
                      <a:r>
                        <a:rPr lang="zh-CN" altLang="en-US" sz="2000" dirty="0" smtClean="0"/>
                        <a:t>单选题</a:t>
                      </a:r>
                      <a:endParaRPr lang="zh-CN" altLang="en-US" sz="2000" dirty="0"/>
                    </a:p>
                  </a:txBody>
                  <a:tcPr/>
                </a:tc>
                <a:tc>
                  <a:txBody>
                    <a:bodyPr/>
                    <a:lstStyle/>
                    <a:p>
                      <a:pPr algn="ctr"/>
                      <a:r>
                        <a:rPr lang="en-US" altLang="zh-CN" sz="2000" dirty="0" smtClean="0"/>
                        <a:t>15</a:t>
                      </a:r>
                      <a:r>
                        <a:rPr lang="zh-CN" altLang="en-US" sz="2000" dirty="0" smtClean="0"/>
                        <a:t>题</a:t>
                      </a:r>
                      <a:endParaRPr lang="zh-CN" altLang="en-US" sz="2000" dirty="0"/>
                    </a:p>
                  </a:txBody>
                  <a:tcPr/>
                </a:tc>
                <a:tc>
                  <a:txBody>
                    <a:bodyPr/>
                    <a:lstStyle/>
                    <a:p>
                      <a:pPr algn="ctr"/>
                      <a:r>
                        <a:rPr lang="en-US" altLang="zh-CN" sz="2000" dirty="0" smtClean="0"/>
                        <a:t>15</a:t>
                      </a:r>
                      <a:r>
                        <a:rPr lang="zh-CN" altLang="en-US" sz="2000" dirty="0" smtClean="0"/>
                        <a:t>分</a:t>
                      </a:r>
                      <a:endParaRPr lang="zh-CN" altLang="en-US" sz="2000" dirty="0"/>
                    </a:p>
                  </a:txBody>
                  <a:tcPr/>
                </a:tc>
              </a:tr>
              <a:tr h="370840">
                <a:tc>
                  <a:txBody>
                    <a:bodyPr/>
                    <a:lstStyle/>
                    <a:p>
                      <a:pPr algn="ctr"/>
                      <a:r>
                        <a:rPr lang="zh-CN" altLang="en-US" sz="2000" dirty="0" smtClean="0"/>
                        <a:t>填空题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10</a:t>
                      </a:r>
                      <a:r>
                        <a:rPr lang="zh-CN" altLang="en-US" sz="2000" dirty="0" smtClean="0"/>
                        <a:t>分</a:t>
                      </a:r>
                      <a:endParaRPr lang="zh-CN" altLang="en-US" sz="2000" dirty="0"/>
                    </a:p>
                  </a:txBody>
                  <a:tcPr/>
                </a:tc>
              </a:tr>
              <a:tr h="370840">
                <a:tc>
                  <a:txBody>
                    <a:bodyPr/>
                    <a:lstStyle/>
                    <a:p>
                      <a:pPr algn="ctr"/>
                      <a:r>
                        <a:rPr lang="zh-CN" altLang="en-US" sz="2000" dirty="0" smtClean="0"/>
                        <a:t>判断改错题</a:t>
                      </a:r>
                      <a:endParaRPr lang="zh-CN" altLang="en-US" sz="2000" dirty="0"/>
                    </a:p>
                  </a:txBody>
                  <a:tcPr/>
                </a:tc>
                <a:tc>
                  <a:txBody>
                    <a:bodyPr/>
                    <a:lstStyle/>
                    <a:p>
                      <a:pPr algn="ctr"/>
                      <a:r>
                        <a:rPr lang="en-US" altLang="zh-CN" sz="2000" dirty="0" smtClean="0"/>
                        <a:t>5</a:t>
                      </a:r>
                      <a:r>
                        <a:rPr lang="zh-CN" altLang="en-US" sz="2000" dirty="0" smtClean="0"/>
                        <a:t>题</a:t>
                      </a:r>
                      <a:endParaRPr lang="zh-CN" altLang="en-US" sz="2000" dirty="0"/>
                    </a:p>
                  </a:txBody>
                  <a:tcPr/>
                </a:tc>
                <a:tc>
                  <a:txBody>
                    <a:bodyPr/>
                    <a:lstStyle/>
                    <a:p>
                      <a:pPr algn="ctr"/>
                      <a:r>
                        <a:rPr lang="en-US" altLang="zh-CN" sz="2000" dirty="0" smtClean="0"/>
                        <a:t>20</a:t>
                      </a:r>
                      <a:r>
                        <a:rPr lang="zh-CN" altLang="en-US" sz="2000" dirty="0" smtClean="0"/>
                        <a:t>分</a:t>
                      </a:r>
                      <a:endParaRPr lang="zh-CN" altLang="en-US" sz="2000" dirty="0"/>
                    </a:p>
                  </a:txBody>
                  <a:tcPr/>
                </a:tc>
              </a:tr>
              <a:tr h="370840">
                <a:tc>
                  <a:txBody>
                    <a:bodyPr/>
                    <a:lstStyle/>
                    <a:p>
                      <a:pPr algn="ctr"/>
                      <a:r>
                        <a:rPr lang="zh-CN" altLang="en-US" sz="2000" dirty="0" smtClean="0"/>
                        <a:t>简答题</a:t>
                      </a:r>
                      <a:endParaRPr lang="zh-CN" altLang="en-US" sz="2000" dirty="0"/>
                    </a:p>
                  </a:txBody>
                  <a:tcPr/>
                </a:tc>
                <a:tc>
                  <a:txBody>
                    <a:bodyPr/>
                    <a:lstStyle/>
                    <a:p>
                      <a:pPr algn="ctr"/>
                      <a:r>
                        <a:rPr lang="en-US" altLang="zh-CN" sz="2000" smtClean="0"/>
                        <a:t>4</a:t>
                      </a:r>
                      <a:r>
                        <a:rPr lang="zh-CN" altLang="en-US" sz="2000" smtClean="0"/>
                        <a:t>题</a:t>
                      </a:r>
                      <a:endParaRPr lang="zh-CN" altLang="en-US" sz="2000" dirty="0"/>
                    </a:p>
                  </a:txBody>
                  <a:tcPr/>
                </a:tc>
                <a:tc>
                  <a:txBody>
                    <a:bodyPr/>
                    <a:lstStyle/>
                    <a:p>
                      <a:pPr algn="ctr"/>
                      <a:r>
                        <a:rPr lang="en-US" altLang="zh-CN" sz="2000" dirty="0" smtClean="0"/>
                        <a:t>28</a:t>
                      </a:r>
                      <a:r>
                        <a:rPr lang="zh-CN" altLang="en-US" sz="2000" dirty="0" smtClean="0"/>
                        <a:t>分</a:t>
                      </a:r>
                      <a:endParaRPr lang="zh-CN" altLang="en-US" sz="2000" dirty="0"/>
                    </a:p>
                  </a:txBody>
                  <a:tcPr/>
                </a:tc>
              </a:tr>
              <a:tr h="370840">
                <a:tc>
                  <a:txBody>
                    <a:bodyPr/>
                    <a:lstStyle/>
                    <a:p>
                      <a:pPr algn="ctr"/>
                      <a:r>
                        <a:rPr lang="zh-CN" altLang="en-US" sz="2000" dirty="0" smtClean="0"/>
                        <a:t>综合题</a:t>
                      </a:r>
                      <a:endParaRPr lang="zh-CN" altLang="en-US" sz="2000" dirty="0"/>
                    </a:p>
                  </a:txBody>
                  <a:tcPr/>
                </a:tc>
                <a:tc>
                  <a:txBody>
                    <a:bodyPr/>
                    <a:lstStyle/>
                    <a:p>
                      <a:pPr algn="ctr"/>
                      <a:r>
                        <a:rPr lang="en-US" altLang="zh-CN" sz="2000" dirty="0" smtClean="0"/>
                        <a:t>2</a:t>
                      </a:r>
                      <a:r>
                        <a:rPr lang="zh-CN" altLang="en-US" sz="2000" dirty="0" smtClean="0"/>
                        <a:t>题</a:t>
                      </a:r>
                      <a:endParaRPr lang="zh-CN" altLang="en-US" sz="2000" dirty="0"/>
                    </a:p>
                  </a:txBody>
                  <a:tcPr/>
                </a:tc>
                <a:tc>
                  <a:txBody>
                    <a:bodyPr/>
                    <a:lstStyle/>
                    <a:p>
                      <a:pPr algn="ctr"/>
                      <a:r>
                        <a:rPr lang="en-US" altLang="zh-CN" sz="2000" dirty="0" smtClean="0"/>
                        <a:t>27</a:t>
                      </a:r>
                      <a:r>
                        <a:rPr lang="zh-CN" altLang="en-US" sz="2000" dirty="0" smtClean="0"/>
                        <a:t>分</a:t>
                      </a:r>
                      <a:endParaRPr lang="zh-CN" altLang="en-US" sz="2000" dirty="0"/>
                    </a:p>
                  </a:txBody>
                  <a:tcPr/>
                </a:tc>
              </a:tr>
            </a:tbl>
          </a:graphicData>
        </a:graphic>
      </p:graphicFrame>
      <p:sp>
        <p:nvSpPr>
          <p:cNvPr id="3" name="标题 2"/>
          <p:cNvSpPr>
            <a:spLocks noGrp="1"/>
          </p:cNvSpPr>
          <p:nvPr>
            <p:ph type="title" idx="4294967295"/>
          </p:nvPr>
        </p:nvSpPr>
        <p:spPr>
          <a:xfrm>
            <a:off x="107504" y="0"/>
            <a:ext cx="8229600" cy="1066800"/>
          </a:xfrm>
        </p:spPr>
        <p:txBody>
          <a:bodyPr/>
          <a:lstStyle/>
          <a:p>
            <a:r>
              <a:rPr lang="zh-CN" altLang="en-US" dirty="0" smtClean="0"/>
              <a:t>历年题型分析</a:t>
            </a:r>
            <a:r>
              <a:rPr lang="en-US" altLang="zh-CN" dirty="0" smtClean="0"/>
              <a:t>2</a:t>
            </a:r>
            <a:endParaRPr lang="zh-CN" altLang="en-US" dirty="0"/>
          </a:p>
        </p:txBody>
      </p:sp>
    </p:spTree>
    <p:extLst>
      <p:ext uri="{BB962C8B-B14F-4D97-AF65-F5344CB8AC3E}">
        <p14:creationId xmlns:p14="http://schemas.microsoft.com/office/powerpoint/2010/main" val="307113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标题 1"/>
          <p:cNvSpPr>
            <a:spLocks noGrp="1"/>
          </p:cNvSpPr>
          <p:nvPr>
            <p:ph type="title"/>
          </p:nvPr>
        </p:nvSpPr>
        <p:spPr>
          <a:xfrm>
            <a:off x="0" y="188640"/>
            <a:ext cx="5791200" cy="563562"/>
          </a:xfrm>
        </p:spPr>
        <p:txBody>
          <a:bodyPr>
            <a:normAutofit fontScale="90000"/>
          </a:bodyPr>
          <a:lstStyle/>
          <a:p>
            <a:r>
              <a:rPr lang="zh-CN" altLang="zh-CN" dirty="0" smtClean="0">
                <a:ea typeface="宋体" charset="-122"/>
              </a:rPr>
              <a:t>一、“通知删除”制度</a:t>
            </a:r>
            <a:endParaRPr lang="zh-CN" altLang="en-US" dirty="0" smtClean="0">
              <a:ea typeface="宋体" charset="-122"/>
            </a:endParaRPr>
          </a:p>
        </p:txBody>
      </p:sp>
      <p:sp>
        <p:nvSpPr>
          <p:cNvPr id="82946" name="内容占位符 2"/>
          <p:cNvSpPr>
            <a:spLocks noGrp="1"/>
          </p:cNvSpPr>
          <p:nvPr>
            <p:ph idx="1"/>
          </p:nvPr>
        </p:nvSpPr>
        <p:spPr/>
        <p:txBody>
          <a:bodyPr/>
          <a:lstStyle/>
          <a:p>
            <a:r>
              <a:rPr lang="zh-CN" altLang="zh-CN" smtClean="0">
                <a:ea typeface="宋体" charset="-122"/>
              </a:rPr>
              <a:t>《条例》第</a:t>
            </a:r>
            <a:r>
              <a:rPr lang="en-US" altLang="zh-CN" smtClean="0">
                <a:ea typeface="宋体" charset="-122"/>
              </a:rPr>
              <a:t>15</a:t>
            </a:r>
            <a:r>
              <a:rPr lang="zh-CN" altLang="zh-CN" smtClean="0">
                <a:ea typeface="宋体" charset="-122"/>
              </a:rPr>
              <a:t>条规定，网络服务提供者接到权利人的通知书后，应当立即删除涉嫌侵权的作品、表演、录音录像制品，或者断开与涉嫌侵权的作品、表演、录音录像制品的链接，并同时将通知书转送提供作品、表演、录音录像制品的服务对象；服务对象网络地址不明、无法转送的，应当将通知书的内容同时在信息网络上公告。</a:t>
            </a:r>
          </a:p>
          <a:p>
            <a:endParaRPr lang="zh-CN" altLang="en-US" smtClean="0">
              <a:ea typeface="宋体" charset="-122"/>
            </a:endParaRPr>
          </a:p>
        </p:txBody>
      </p:sp>
      <p:sp>
        <p:nvSpPr>
          <p:cNvPr id="8294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3397040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p:cNvSpPr>
            <a:spLocks noGrp="1"/>
          </p:cNvSpPr>
          <p:nvPr>
            <p:ph type="title"/>
          </p:nvPr>
        </p:nvSpPr>
        <p:spPr>
          <a:xfrm>
            <a:off x="107504" y="188640"/>
            <a:ext cx="5791200" cy="563562"/>
          </a:xfrm>
        </p:spPr>
        <p:txBody>
          <a:bodyPr>
            <a:normAutofit fontScale="90000"/>
          </a:bodyPr>
          <a:lstStyle/>
          <a:p>
            <a:r>
              <a:rPr lang="zh-CN" altLang="zh-CN" dirty="0" smtClean="0">
                <a:ea typeface="宋体" charset="-122"/>
              </a:rPr>
              <a:t>二、信息披露义务</a:t>
            </a:r>
            <a:endParaRPr lang="zh-CN" altLang="en-US" dirty="0" smtClean="0">
              <a:ea typeface="宋体" charset="-122"/>
            </a:endParaRPr>
          </a:p>
        </p:txBody>
      </p:sp>
      <p:sp>
        <p:nvSpPr>
          <p:cNvPr id="83970" name="内容占位符 2"/>
          <p:cNvSpPr>
            <a:spLocks noGrp="1"/>
          </p:cNvSpPr>
          <p:nvPr>
            <p:ph idx="1"/>
          </p:nvPr>
        </p:nvSpPr>
        <p:spPr/>
        <p:txBody>
          <a:bodyPr>
            <a:normAutofit fontScale="92500" lnSpcReduction="20000"/>
          </a:bodyPr>
          <a:lstStyle/>
          <a:p>
            <a:r>
              <a:rPr lang="zh-CN" altLang="zh-CN" sz="2400" dirty="0" smtClean="0">
                <a:latin typeface="仿宋_GB2312" pitchFamily="49" charset="-122"/>
                <a:ea typeface="仿宋_GB2312" pitchFamily="49" charset="-122"/>
              </a:rPr>
              <a:t>信息披露义务则属于协助调查义务的一种，为此</a:t>
            </a:r>
            <a:r>
              <a:rPr lang="en-US" altLang="zh-CN" sz="2400" dirty="0" smtClean="0">
                <a:latin typeface="仿宋_GB2312" pitchFamily="49" charset="-122"/>
                <a:ea typeface="仿宋_GB2312" pitchFamily="49" charset="-122"/>
              </a:rPr>
              <a:t>ISP</a:t>
            </a:r>
            <a:r>
              <a:rPr lang="zh-CN" altLang="zh-CN" sz="2400" dirty="0" smtClean="0">
                <a:latin typeface="仿宋_GB2312" pitchFamily="49" charset="-122"/>
                <a:ea typeface="仿宋_GB2312" pitchFamily="49" charset="-122"/>
              </a:rPr>
              <a:t>必须保存服务对象的数据资料，为以后取得侵权的证据提供方便，并在向他人提供网络服务时记录其真实身份。</a:t>
            </a:r>
            <a:endParaRPr lang="en-US" altLang="zh-CN" sz="2400" dirty="0" smtClean="0">
              <a:latin typeface="仿宋_GB2312" pitchFamily="49" charset="-122"/>
              <a:ea typeface="仿宋_GB2312" pitchFamily="49" charset="-122"/>
            </a:endParaRPr>
          </a:p>
          <a:p>
            <a:r>
              <a:rPr lang="zh-CN" altLang="zh-CN" sz="2400" dirty="0" smtClean="0">
                <a:latin typeface="仿宋_GB2312" pitchFamily="49" charset="-122"/>
                <a:ea typeface="仿宋_GB2312" pitchFamily="49" charset="-122"/>
              </a:rPr>
              <a:t>《条例》第</a:t>
            </a:r>
            <a:r>
              <a:rPr lang="en-US" altLang="zh-CN" sz="2400" dirty="0" smtClean="0">
                <a:latin typeface="仿宋_GB2312" pitchFamily="49" charset="-122"/>
                <a:ea typeface="仿宋_GB2312" pitchFamily="49" charset="-122"/>
              </a:rPr>
              <a:t>13</a:t>
            </a:r>
            <a:r>
              <a:rPr lang="zh-CN" altLang="zh-CN" sz="2400" dirty="0" smtClean="0">
                <a:latin typeface="仿宋_GB2312" pitchFamily="49" charset="-122"/>
                <a:ea typeface="仿宋_GB2312" pitchFamily="49" charset="-122"/>
              </a:rPr>
              <a:t>条规定，著作权行政管理部门为了查处侵犯信息网络传播权的行为，可以要求网络服务提供者提供涉嫌侵权的服务对象的姓名（名称）、联系方式、网络地址等资料。第</a:t>
            </a:r>
            <a:r>
              <a:rPr lang="en-US" altLang="zh-CN" sz="2400" dirty="0" smtClean="0">
                <a:latin typeface="仿宋_GB2312" pitchFamily="49" charset="-122"/>
                <a:ea typeface="仿宋_GB2312" pitchFamily="49" charset="-122"/>
              </a:rPr>
              <a:t>25</a:t>
            </a:r>
            <a:r>
              <a:rPr lang="zh-CN" altLang="zh-CN" sz="2400" dirty="0" smtClean="0">
                <a:latin typeface="仿宋_GB2312" pitchFamily="49" charset="-122"/>
                <a:ea typeface="仿宋_GB2312" pitchFamily="49" charset="-122"/>
              </a:rPr>
              <a:t>条规定，网络服务提供者无正当理由拒绝提供或者拖延提供涉嫌侵权的服务对象的姓名（名称）、联系方式、网络地址等资料的，由著作权行政管理部门予以警告；情节严重的，没收主要用于提供网络服务的计算机等设备。</a:t>
            </a:r>
          </a:p>
          <a:p>
            <a:endParaRPr lang="zh-CN" altLang="en-US" sz="2400" dirty="0" smtClean="0">
              <a:latin typeface="仿宋_GB2312" pitchFamily="49" charset="-122"/>
              <a:ea typeface="仿宋_GB2312" pitchFamily="49" charset="-122"/>
            </a:endParaRPr>
          </a:p>
        </p:txBody>
      </p:sp>
      <p:sp>
        <p:nvSpPr>
          <p:cNvPr id="8397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3911936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457200" y="198438"/>
            <a:ext cx="6202363" cy="563562"/>
          </a:xfrm>
        </p:spPr>
        <p:txBody>
          <a:bodyPr>
            <a:normAutofit fontScale="90000"/>
          </a:bodyPr>
          <a:lstStyle/>
          <a:p>
            <a:r>
              <a:rPr lang="zh-CN" altLang="zh-CN" dirty="0" smtClean="0">
                <a:ea typeface="宋体" charset="-122"/>
              </a:rPr>
              <a:t>三、免除责任</a:t>
            </a:r>
          </a:p>
        </p:txBody>
      </p:sp>
      <p:grpSp>
        <p:nvGrpSpPr>
          <p:cNvPr id="2" name="Group 3"/>
          <p:cNvGrpSpPr>
            <a:grpSpLocks/>
          </p:cNvGrpSpPr>
          <p:nvPr/>
        </p:nvGrpSpPr>
        <p:grpSpPr bwMode="auto">
          <a:xfrm>
            <a:off x="1979613" y="1844675"/>
            <a:ext cx="6121400" cy="1008063"/>
            <a:chOff x="912" y="1008"/>
            <a:chExt cx="3984" cy="912"/>
          </a:xfrm>
        </p:grpSpPr>
        <p:sp>
          <p:nvSpPr>
            <p:cNvPr id="4710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85019" name="Group 5"/>
            <p:cNvGrpSpPr>
              <a:grpSpLocks/>
            </p:cNvGrpSpPr>
            <p:nvPr/>
          </p:nvGrpSpPr>
          <p:grpSpPr bwMode="auto">
            <a:xfrm>
              <a:off x="973" y="1092"/>
              <a:ext cx="805" cy="746"/>
              <a:chOff x="973" y="1092"/>
              <a:chExt cx="805" cy="746"/>
            </a:xfrm>
          </p:grpSpPr>
          <p:sp>
            <p:nvSpPr>
              <p:cNvPr id="47110" name="AutoShape 6"/>
              <p:cNvSpPr>
                <a:spLocks noChangeArrowheads="1"/>
              </p:cNvSpPr>
              <p:nvPr/>
            </p:nvSpPr>
            <p:spPr bwMode="gray">
              <a:xfrm>
                <a:off x="999" y="1091"/>
                <a:ext cx="768" cy="747"/>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11" name="Freeform 7"/>
              <p:cNvSpPr>
                <a:spLocks/>
              </p:cNvSpPr>
              <p:nvPr/>
            </p:nvSpPr>
            <p:spPr bwMode="gray">
              <a:xfrm>
                <a:off x="1047" y="1139"/>
                <a:ext cx="382"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12" name="Text Box 8"/>
              <p:cNvSpPr txBox="1">
                <a:spLocks noChangeArrowheads="1"/>
              </p:cNvSpPr>
              <p:nvPr/>
            </p:nvSpPr>
            <p:spPr bwMode="gray">
              <a:xfrm>
                <a:off x="973" y="1278"/>
                <a:ext cx="805" cy="461"/>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a:solidFill>
                      <a:srgbClr val="FFFFFF"/>
                    </a:solidFill>
                    <a:effectLst>
                      <a:outerShdw blurRad="38100" dist="38100" dir="2700000" algn="tl">
                        <a:srgbClr val="C0C0C0"/>
                      </a:outerShdw>
                    </a:effectLst>
                    <a:latin typeface="+mn-lt"/>
                    <a:ea typeface="+mn-ea"/>
                  </a:rPr>
                  <a:t>（一）</a:t>
                </a:r>
              </a:p>
            </p:txBody>
          </p:sp>
        </p:grpSp>
        <p:sp>
          <p:nvSpPr>
            <p:cNvPr id="85020" name="Text Box 9"/>
            <p:cNvSpPr txBox="1">
              <a:spLocks noChangeArrowheads="1"/>
            </p:cNvSpPr>
            <p:nvPr/>
          </p:nvSpPr>
          <p:spPr bwMode="gray">
            <a:xfrm>
              <a:off x="1849" y="1073"/>
              <a:ext cx="3047" cy="752"/>
            </a:xfrm>
            <a:prstGeom prst="rect">
              <a:avLst/>
            </a:prstGeom>
            <a:noFill/>
            <a:ln w="9525" algn="ctr">
              <a:noFill/>
              <a:miter lim="800000"/>
              <a:headEnd/>
              <a:tailEnd/>
            </a:ln>
          </p:spPr>
          <p:txBody>
            <a:bodyPr>
              <a:spAutoFit/>
            </a:bodyPr>
            <a:lstStyle/>
            <a:p>
              <a:pPr eaLnBrk="0" hangingPunct="0"/>
              <a:r>
                <a:rPr lang="zh-CN" altLang="zh-CN" sz="2400" b="1">
                  <a:latin typeface="Verdana" pitchFamily="34" charset="0"/>
                  <a:hlinkClick r:id="rId2" action="ppaction://hlinksldjump"/>
                </a:rPr>
                <a:t>提供自动接入服务、自动传输服务</a:t>
              </a:r>
              <a:endParaRPr lang="zh-CN" altLang="en-US" sz="2400" b="1">
                <a:latin typeface="仿宋_GB2312" pitchFamily="49" charset="-122"/>
                <a:ea typeface="仿宋_GB2312" pitchFamily="49" charset="-122"/>
              </a:endParaRPr>
            </a:p>
          </p:txBody>
        </p:sp>
      </p:grpSp>
      <p:grpSp>
        <p:nvGrpSpPr>
          <p:cNvPr id="4" name="Group 10"/>
          <p:cNvGrpSpPr>
            <a:grpSpLocks/>
          </p:cNvGrpSpPr>
          <p:nvPr/>
        </p:nvGrpSpPr>
        <p:grpSpPr bwMode="auto">
          <a:xfrm>
            <a:off x="1979613" y="2997200"/>
            <a:ext cx="6337300" cy="1079500"/>
            <a:chOff x="912" y="2016"/>
            <a:chExt cx="4125" cy="912"/>
          </a:xfrm>
        </p:grpSpPr>
        <p:sp>
          <p:nvSpPr>
            <p:cNvPr id="4711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85013" name="Group 12"/>
            <p:cNvGrpSpPr>
              <a:grpSpLocks/>
            </p:cNvGrpSpPr>
            <p:nvPr/>
          </p:nvGrpSpPr>
          <p:grpSpPr bwMode="auto">
            <a:xfrm>
              <a:off x="973" y="2100"/>
              <a:ext cx="805" cy="746"/>
              <a:chOff x="973" y="2100"/>
              <a:chExt cx="805" cy="746"/>
            </a:xfrm>
          </p:grpSpPr>
          <p:sp>
            <p:nvSpPr>
              <p:cNvPr id="47117" name="AutoShape 13"/>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18" name="Freeform 14"/>
              <p:cNvSpPr>
                <a:spLocks/>
              </p:cNvSpPr>
              <p:nvPr/>
            </p:nvSpPr>
            <p:spPr bwMode="gray">
              <a:xfrm>
                <a:off x="1047" y="2149"/>
                <a:ext cx="382"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19" name="Text Box 15"/>
              <p:cNvSpPr txBox="1">
                <a:spLocks noChangeArrowheads="1"/>
              </p:cNvSpPr>
              <p:nvPr/>
            </p:nvSpPr>
            <p:spPr bwMode="gray">
              <a:xfrm>
                <a:off x="973" y="2287"/>
                <a:ext cx="805" cy="43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（二）</a:t>
                </a:r>
              </a:p>
            </p:txBody>
          </p:sp>
        </p:grpSp>
        <p:sp>
          <p:nvSpPr>
            <p:cNvPr id="85014" name="Text Box 16"/>
            <p:cNvSpPr txBox="1">
              <a:spLocks noChangeArrowheads="1"/>
            </p:cNvSpPr>
            <p:nvPr/>
          </p:nvSpPr>
          <p:spPr bwMode="gray">
            <a:xfrm>
              <a:off x="1803" y="2077"/>
              <a:ext cx="3234" cy="702"/>
            </a:xfrm>
            <a:prstGeom prst="rect">
              <a:avLst/>
            </a:prstGeom>
            <a:noFill/>
            <a:ln w="9525" algn="ctr">
              <a:noFill/>
              <a:miter lim="800000"/>
              <a:headEnd/>
              <a:tailEnd/>
            </a:ln>
          </p:spPr>
          <p:txBody>
            <a:bodyPr>
              <a:spAutoFit/>
            </a:bodyPr>
            <a:lstStyle/>
            <a:p>
              <a:pPr eaLnBrk="0" hangingPunct="0"/>
              <a:r>
                <a:rPr lang="zh-CN" altLang="zh-CN" sz="2400" b="1">
                  <a:latin typeface="Verdana" pitchFamily="34" charset="0"/>
                  <a:hlinkClick r:id="rId3" action="ppaction://hlinksldjump"/>
                </a:rPr>
                <a:t>为提高网络传输效率提供自动存储服务</a:t>
              </a:r>
              <a:endParaRPr lang="zh-CN" altLang="en-US" sz="2400" b="1">
                <a:latin typeface="仿宋_GB2312" pitchFamily="49" charset="-122"/>
                <a:ea typeface="仿宋_GB2312" pitchFamily="49" charset="-122"/>
              </a:endParaRPr>
            </a:p>
          </p:txBody>
        </p:sp>
      </p:grpSp>
      <p:grpSp>
        <p:nvGrpSpPr>
          <p:cNvPr id="6" name="Group 17"/>
          <p:cNvGrpSpPr>
            <a:grpSpLocks/>
          </p:cNvGrpSpPr>
          <p:nvPr/>
        </p:nvGrpSpPr>
        <p:grpSpPr bwMode="auto">
          <a:xfrm>
            <a:off x="1979613" y="4221163"/>
            <a:ext cx="6121400" cy="1081087"/>
            <a:chOff x="912" y="3036"/>
            <a:chExt cx="3984" cy="912"/>
          </a:xfrm>
        </p:grpSpPr>
        <p:sp>
          <p:nvSpPr>
            <p:cNvPr id="4712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85007" name="Group 19"/>
            <p:cNvGrpSpPr>
              <a:grpSpLocks/>
            </p:cNvGrpSpPr>
            <p:nvPr/>
          </p:nvGrpSpPr>
          <p:grpSpPr bwMode="auto">
            <a:xfrm>
              <a:off x="973" y="3120"/>
              <a:ext cx="805" cy="746"/>
              <a:chOff x="973" y="3120"/>
              <a:chExt cx="805" cy="746"/>
            </a:xfrm>
          </p:grpSpPr>
          <p:sp>
            <p:nvSpPr>
              <p:cNvPr id="47124" name="AutoShape 20"/>
              <p:cNvSpPr>
                <a:spLocks noChangeArrowheads="1"/>
              </p:cNvSpPr>
              <p:nvPr/>
            </p:nvSpPr>
            <p:spPr bwMode="gray">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25" name="Freeform 21"/>
              <p:cNvSpPr>
                <a:spLocks/>
              </p:cNvSpPr>
              <p:nvPr/>
            </p:nvSpPr>
            <p:spPr bwMode="gray">
              <a:xfrm>
                <a:off x="1047" y="3169"/>
                <a:ext cx="382" cy="37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26" name="Text Box 22"/>
              <p:cNvSpPr txBox="1">
                <a:spLocks noChangeArrowheads="1"/>
              </p:cNvSpPr>
              <p:nvPr/>
            </p:nvSpPr>
            <p:spPr bwMode="gray">
              <a:xfrm>
                <a:off x="973" y="3307"/>
                <a:ext cx="805" cy="438"/>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（三）</a:t>
                </a:r>
              </a:p>
            </p:txBody>
          </p:sp>
        </p:grpSp>
        <p:sp>
          <p:nvSpPr>
            <p:cNvPr id="85008" name="Text Box 23"/>
            <p:cNvSpPr txBox="1">
              <a:spLocks noChangeArrowheads="1"/>
            </p:cNvSpPr>
            <p:nvPr/>
          </p:nvSpPr>
          <p:spPr bwMode="gray">
            <a:xfrm>
              <a:off x="1872" y="3162"/>
              <a:ext cx="2928" cy="389"/>
            </a:xfrm>
            <a:prstGeom prst="rect">
              <a:avLst/>
            </a:prstGeom>
            <a:noFill/>
            <a:ln w="9525" algn="ctr">
              <a:noFill/>
              <a:miter lim="800000"/>
              <a:headEnd/>
              <a:tailEnd/>
            </a:ln>
          </p:spPr>
          <p:txBody>
            <a:bodyPr>
              <a:spAutoFit/>
            </a:bodyPr>
            <a:lstStyle/>
            <a:p>
              <a:r>
                <a:rPr lang="zh-CN" altLang="zh-CN" sz="2400" b="1">
                  <a:latin typeface="Verdana" pitchFamily="34" charset="0"/>
                  <a:hlinkClick r:id="rId4" action="ppaction://hlinksldjump"/>
                </a:rPr>
                <a:t>信息存储空间</a:t>
              </a:r>
              <a:endParaRPr lang="zh-CN" altLang="zh-CN" sz="2400">
                <a:latin typeface="Verdana" pitchFamily="34" charset="0"/>
              </a:endParaRPr>
            </a:p>
          </p:txBody>
        </p:sp>
      </p:grpSp>
      <p:grpSp>
        <p:nvGrpSpPr>
          <p:cNvPr id="8" name="Group 31"/>
          <p:cNvGrpSpPr>
            <a:grpSpLocks/>
          </p:cNvGrpSpPr>
          <p:nvPr/>
        </p:nvGrpSpPr>
        <p:grpSpPr bwMode="auto">
          <a:xfrm>
            <a:off x="1979613" y="5373688"/>
            <a:ext cx="6192837" cy="1036637"/>
            <a:chOff x="912" y="1008"/>
            <a:chExt cx="3984" cy="912"/>
          </a:xfrm>
        </p:grpSpPr>
        <p:sp>
          <p:nvSpPr>
            <p:cNvPr id="47136" name="AutoShape 32"/>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zh-CN" altLang="en-US">
                <a:latin typeface="+mn-lt"/>
                <a:ea typeface="+mn-ea"/>
              </a:endParaRPr>
            </a:p>
          </p:txBody>
        </p:sp>
        <p:grpSp>
          <p:nvGrpSpPr>
            <p:cNvPr id="85001" name="Group 33"/>
            <p:cNvGrpSpPr>
              <a:grpSpLocks/>
            </p:cNvGrpSpPr>
            <p:nvPr/>
          </p:nvGrpSpPr>
          <p:grpSpPr bwMode="auto">
            <a:xfrm>
              <a:off x="973" y="1092"/>
              <a:ext cx="805" cy="746"/>
              <a:chOff x="973" y="1092"/>
              <a:chExt cx="805" cy="746"/>
            </a:xfrm>
          </p:grpSpPr>
          <p:sp>
            <p:nvSpPr>
              <p:cNvPr id="47138" name="AutoShape 34"/>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47139" name="Freeform 35"/>
              <p:cNvSpPr>
                <a:spLocks/>
              </p:cNvSpPr>
              <p:nvPr/>
            </p:nvSpPr>
            <p:spPr bwMode="gray">
              <a:xfrm>
                <a:off x="1047" y="1139"/>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fontAlgn="auto">
                  <a:spcBef>
                    <a:spcPts val="0"/>
                  </a:spcBef>
                  <a:spcAft>
                    <a:spcPts val="0"/>
                  </a:spcAft>
                  <a:defRPr/>
                </a:pPr>
                <a:endParaRPr lang="zh-CN" altLang="en-US">
                  <a:latin typeface="+mn-lt"/>
                  <a:ea typeface="+mn-ea"/>
                </a:endParaRPr>
              </a:p>
            </p:txBody>
          </p:sp>
          <p:sp>
            <p:nvSpPr>
              <p:cNvPr id="47140" name="Text Box 36"/>
              <p:cNvSpPr txBox="1">
                <a:spLocks noChangeArrowheads="1"/>
              </p:cNvSpPr>
              <p:nvPr/>
            </p:nvSpPr>
            <p:spPr bwMode="gray">
              <a:xfrm>
                <a:off x="973" y="1276"/>
                <a:ext cx="805" cy="427"/>
              </a:xfrm>
              <a:prstGeom prst="rect">
                <a:avLst/>
              </a:prstGeom>
              <a:noFill/>
              <a:ln w="9525" algn="ctr">
                <a:noFill/>
                <a:miter lim="800000"/>
                <a:headEnd/>
                <a:tailEnd/>
              </a:ln>
              <a:effectLst/>
            </p:spPr>
            <p:txBody>
              <a:bodyPr wrap="none">
                <a:spAutoFit/>
              </a:bodyPr>
              <a:lstStyle/>
              <a:p>
                <a:pPr algn="ctr" eaLnBrk="0" fontAlgn="auto" hangingPunct="0">
                  <a:spcBef>
                    <a:spcPts val="0"/>
                  </a:spcBef>
                  <a:spcAft>
                    <a:spcPts val="0"/>
                  </a:spcAft>
                  <a:defRPr/>
                </a:pPr>
                <a:r>
                  <a:rPr lang="zh-CN" altLang="en-US" sz="2800" dirty="0">
                    <a:solidFill>
                      <a:srgbClr val="FFFFFF"/>
                    </a:solidFill>
                    <a:effectLst>
                      <a:outerShdw blurRad="38100" dist="38100" dir="2700000" algn="tl">
                        <a:srgbClr val="C0C0C0"/>
                      </a:outerShdw>
                    </a:effectLst>
                    <a:latin typeface="+mn-lt"/>
                    <a:ea typeface="+mn-ea"/>
                  </a:rPr>
                  <a:t>（四）</a:t>
                </a:r>
              </a:p>
            </p:txBody>
          </p:sp>
        </p:grpSp>
        <p:sp>
          <p:nvSpPr>
            <p:cNvPr id="85002" name="Text Box 37"/>
            <p:cNvSpPr txBox="1">
              <a:spLocks noChangeArrowheads="1"/>
            </p:cNvSpPr>
            <p:nvPr/>
          </p:nvSpPr>
          <p:spPr bwMode="gray">
            <a:xfrm>
              <a:off x="1872" y="1150"/>
              <a:ext cx="2928" cy="406"/>
            </a:xfrm>
            <a:prstGeom prst="rect">
              <a:avLst/>
            </a:prstGeom>
            <a:noFill/>
            <a:ln w="9525" algn="ctr">
              <a:noFill/>
              <a:miter lim="800000"/>
              <a:headEnd/>
              <a:tailEnd/>
            </a:ln>
          </p:spPr>
          <p:txBody>
            <a:bodyPr>
              <a:spAutoFit/>
            </a:bodyPr>
            <a:lstStyle/>
            <a:p>
              <a:pPr eaLnBrk="0" hangingPunct="0"/>
              <a:r>
                <a:rPr lang="zh-CN" altLang="zh-CN" sz="2400" b="1">
                  <a:latin typeface="Verdana" pitchFamily="34" charset="0"/>
                  <a:hlinkClick r:id="rId5" action="ppaction://hlinksldjump"/>
                </a:rPr>
                <a:t>提供搜索、链接服务</a:t>
              </a:r>
              <a:endParaRPr lang="zh-CN" altLang="en-US" sz="2400" b="1">
                <a:latin typeface="仿宋_GB2312" pitchFamily="49" charset="-122"/>
                <a:ea typeface="仿宋_GB2312" pitchFamily="49" charset="-122"/>
              </a:endParaRPr>
            </a:p>
          </p:txBody>
        </p:sp>
      </p:grpSp>
      <p:sp>
        <p:nvSpPr>
          <p:cNvPr id="84998" name="TextBox 30"/>
          <p:cNvSpPr txBox="1">
            <a:spLocks noChangeArrowheads="1"/>
          </p:cNvSpPr>
          <p:nvPr/>
        </p:nvSpPr>
        <p:spPr bwMode="auto">
          <a:xfrm>
            <a:off x="323850" y="981075"/>
            <a:ext cx="8280400" cy="954088"/>
          </a:xfrm>
          <a:prstGeom prst="rect">
            <a:avLst/>
          </a:prstGeom>
          <a:noFill/>
          <a:ln w="9525">
            <a:noFill/>
            <a:miter lim="800000"/>
            <a:headEnd/>
            <a:tailEnd/>
          </a:ln>
        </p:spPr>
        <p:txBody>
          <a:bodyPr>
            <a:spAutoFit/>
          </a:bodyPr>
          <a:lstStyle/>
          <a:p>
            <a:r>
              <a:rPr lang="zh-CN" altLang="zh-CN" sz="2800" b="1">
                <a:latin typeface="仿宋_GB2312" pitchFamily="49" charset="-122"/>
                <a:ea typeface="仿宋_GB2312" pitchFamily="49" charset="-122"/>
              </a:rPr>
              <a:t>《条例》对网络服务提供者规定了四种免除赔偿责任的情形</a:t>
            </a:r>
            <a:r>
              <a:rPr lang="zh-CN" altLang="en-US" sz="2800" b="1">
                <a:latin typeface="仿宋_GB2312" pitchFamily="49" charset="-122"/>
                <a:ea typeface="仿宋_GB2312" pitchFamily="49" charset="-122"/>
              </a:rPr>
              <a:t>：</a:t>
            </a:r>
          </a:p>
        </p:txBody>
      </p:sp>
      <p:sp>
        <p:nvSpPr>
          <p:cNvPr id="84999" name="日期占位符 31"/>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46536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标题 1"/>
          <p:cNvSpPr>
            <a:spLocks noGrp="1"/>
          </p:cNvSpPr>
          <p:nvPr>
            <p:ph type="title"/>
          </p:nvPr>
        </p:nvSpPr>
        <p:spPr>
          <a:xfrm>
            <a:off x="107504" y="0"/>
            <a:ext cx="4536182" cy="1112838"/>
          </a:xfrm>
        </p:spPr>
        <p:txBody>
          <a:bodyPr>
            <a:normAutofit/>
          </a:bodyPr>
          <a:lstStyle/>
          <a:p>
            <a:r>
              <a:rPr lang="zh-CN" altLang="zh-CN" sz="2800" dirty="0" smtClean="0">
                <a:ea typeface="宋体" charset="-122"/>
              </a:rPr>
              <a:t>（一）提供自动接入服务、自动传输服务</a:t>
            </a:r>
            <a:endParaRPr lang="zh-CN" altLang="en-US" sz="2800" dirty="0" smtClean="0">
              <a:ea typeface="宋体" charset="-122"/>
            </a:endParaRPr>
          </a:p>
        </p:txBody>
      </p:sp>
      <p:sp>
        <p:nvSpPr>
          <p:cNvPr id="86018" name="内容占位符 2"/>
          <p:cNvSpPr>
            <a:spLocks noGrp="1"/>
          </p:cNvSpPr>
          <p:nvPr>
            <p:ph idx="1"/>
          </p:nvPr>
        </p:nvSpPr>
        <p:spPr>
          <a:xfrm>
            <a:off x="1105694" y="1556792"/>
            <a:ext cx="6707187" cy="5181600"/>
          </a:xfrm>
        </p:spPr>
        <p:txBody>
          <a:bodyPr/>
          <a:lstStyle/>
          <a:p>
            <a:r>
              <a:rPr lang="zh-CN" altLang="zh-CN" dirty="0" smtClean="0">
                <a:ea typeface="宋体" charset="-122"/>
              </a:rPr>
              <a:t>网络服务提供者提供自动接入服务、自动传输服务的，只要按照服务对象的指令提供服务，不对传输的作品进行修改，不向规定对象以外的人传输作品，不承担赔偿责任。</a:t>
            </a:r>
          </a:p>
          <a:p>
            <a:endParaRPr lang="zh-CN" altLang="en-US" dirty="0" smtClean="0">
              <a:ea typeface="宋体" charset="-122"/>
            </a:endParaRPr>
          </a:p>
        </p:txBody>
      </p:sp>
      <p:sp>
        <p:nvSpPr>
          <p:cNvPr id="8601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
        <p:nvSpPr>
          <p:cNvPr id="5" name="左箭头 4">
            <a:hlinkClick r:id="rId2" action="ppaction://hlinksldjump"/>
          </p:cNvPr>
          <p:cNvSpPr/>
          <p:nvPr/>
        </p:nvSpPr>
        <p:spPr>
          <a:xfrm>
            <a:off x="7524750" y="6021388"/>
            <a:ext cx="576263" cy="360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514467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1"/>
          <p:cNvSpPr>
            <a:spLocks noGrp="1"/>
          </p:cNvSpPr>
          <p:nvPr>
            <p:ph type="title"/>
          </p:nvPr>
        </p:nvSpPr>
        <p:spPr>
          <a:xfrm>
            <a:off x="876" y="0"/>
            <a:ext cx="5147188" cy="1039813"/>
          </a:xfrm>
        </p:spPr>
        <p:txBody>
          <a:bodyPr>
            <a:normAutofit/>
          </a:bodyPr>
          <a:lstStyle/>
          <a:p>
            <a:r>
              <a:rPr lang="zh-CN" altLang="zh-CN" sz="2800" dirty="0" smtClean="0">
                <a:ea typeface="宋体" charset="-122"/>
              </a:rPr>
              <a:t>（二）为提高网络传输效率提供自动存储服务</a:t>
            </a:r>
            <a:endParaRPr lang="zh-CN" altLang="en-US" sz="2800" dirty="0" smtClean="0">
              <a:ea typeface="宋体" charset="-122"/>
            </a:endParaRPr>
          </a:p>
        </p:txBody>
      </p:sp>
      <p:sp>
        <p:nvSpPr>
          <p:cNvPr id="87042" name="内容占位符 2"/>
          <p:cNvSpPr>
            <a:spLocks noGrp="1"/>
          </p:cNvSpPr>
          <p:nvPr>
            <p:ph idx="1"/>
          </p:nvPr>
        </p:nvSpPr>
        <p:spPr/>
        <p:txBody>
          <a:bodyPr>
            <a:normAutofit fontScale="92500" lnSpcReduction="10000"/>
          </a:bodyPr>
          <a:lstStyle/>
          <a:p>
            <a:r>
              <a:rPr lang="zh-CN" altLang="zh-CN" sz="2400" smtClean="0">
                <a:latin typeface="仿宋_GB2312" pitchFamily="49" charset="-122"/>
                <a:ea typeface="仿宋_GB2312" pitchFamily="49" charset="-122"/>
              </a:rPr>
              <a:t>目前，常见的网站加速技术有网站镜像站点和内容分发网络（</a:t>
            </a:r>
            <a:r>
              <a:rPr lang="en-US" altLang="zh-CN" sz="2400" smtClean="0">
                <a:latin typeface="仿宋_GB2312" pitchFamily="49" charset="-122"/>
                <a:ea typeface="仿宋_GB2312" pitchFamily="49" charset="-122"/>
              </a:rPr>
              <a:t>CDN</a:t>
            </a:r>
            <a:r>
              <a:rPr lang="zh-CN" altLang="zh-CN" sz="2400" smtClean="0">
                <a:latin typeface="仿宋_GB2312" pitchFamily="49" charset="-122"/>
                <a:ea typeface="仿宋_GB2312" pitchFamily="49" charset="-122"/>
              </a:rPr>
              <a:t>）。前者是通过在异地建立网站的镜像服务器，使当地的用户可以就近访问以提高网络传输速度；后者是通过在现有的因特网中增加一层新的网络架构，将网站内容发布到最接近用户的网络“边缘”，使用户就近取得内容。这两类提供者，除了提供加速服务外，对于内容的选择、发布、删除等没有参与和干涉，其地位与提供网络接人服务的</a:t>
            </a:r>
            <a:r>
              <a:rPr lang="en-US" altLang="zh-CN" sz="2400" smtClean="0">
                <a:latin typeface="仿宋_GB2312" pitchFamily="49" charset="-122"/>
                <a:ea typeface="仿宋_GB2312" pitchFamily="49" charset="-122"/>
              </a:rPr>
              <a:t>ISP</a:t>
            </a:r>
            <a:r>
              <a:rPr lang="zh-CN" altLang="zh-CN" sz="2400" smtClean="0">
                <a:latin typeface="仿宋_GB2312" pitchFamily="49" charset="-122"/>
                <a:ea typeface="仿宋_GB2312" pitchFamily="49" charset="-122"/>
              </a:rPr>
              <a:t>是一样的。只要其不改变存储的作品、不影响提供该作品网站对使用该作品的监控、并根据该网站对作品的处置而作相应的处置，不承担赔偿责任。</a:t>
            </a:r>
          </a:p>
          <a:p>
            <a:endParaRPr lang="zh-CN" altLang="en-US" sz="2400" smtClean="0">
              <a:latin typeface="仿宋_GB2312" pitchFamily="49" charset="-122"/>
              <a:ea typeface="仿宋_GB2312" pitchFamily="49" charset="-122"/>
            </a:endParaRPr>
          </a:p>
        </p:txBody>
      </p:sp>
      <p:sp>
        <p:nvSpPr>
          <p:cNvPr id="87043"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
        <p:nvSpPr>
          <p:cNvPr id="5" name="左箭头 4">
            <a:hlinkClick r:id="rId2" action="ppaction://hlinksldjump"/>
          </p:cNvPr>
          <p:cNvSpPr/>
          <p:nvPr/>
        </p:nvSpPr>
        <p:spPr>
          <a:xfrm>
            <a:off x="7524750" y="6021388"/>
            <a:ext cx="576263" cy="360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808277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1"/>
          <p:cNvSpPr>
            <a:spLocks noGrp="1"/>
          </p:cNvSpPr>
          <p:nvPr>
            <p:ph type="title"/>
          </p:nvPr>
        </p:nvSpPr>
        <p:spPr>
          <a:xfrm>
            <a:off x="-11804" y="0"/>
            <a:ext cx="5791200" cy="968375"/>
          </a:xfrm>
        </p:spPr>
        <p:txBody>
          <a:bodyPr>
            <a:normAutofit/>
          </a:bodyPr>
          <a:lstStyle/>
          <a:p>
            <a:r>
              <a:rPr lang="zh-CN" altLang="zh-CN" dirty="0" smtClean="0">
                <a:ea typeface="宋体" charset="-122"/>
              </a:rPr>
              <a:t>（三）信息存储空间</a:t>
            </a:r>
            <a:endParaRPr lang="zh-CN" altLang="en-US" dirty="0" smtClean="0">
              <a:ea typeface="宋体" charset="-122"/>
            </a:endParaRPr>
          </a:p>
        </p:txBody>
      </p:sp>
      <p:sp>
        <p:nvSpPr>
          <p:cNvPr id="88066" name="内容占位符 2"/>
          <p:cNvSpPr>
            <a:spLocks noGrp="1"/>
          </p:cNvSpPr>
          <p:nvPr>
            <p:ph idx="1"/>
          </p:nvPr>
        </p:nvSpPr>
        <p:spPr/>
        <p:txBody>
          <a:bodyPr/>
          <a:lstStyle/>
          <a:p>
            <a:r>
              <a:rPr lang="zh-CN" altLang="zh-CN" smtClean="0">
                <a:ea typeface="宋体" charset="-122"/>
              </a:rPr>
              <a:t>《条例》确定了信息存储空间提供者有条件的免责事由。这些条件包括：只要标明是提供服务、不改变存储的作品、不明知或者应知存储的作品侵权、没有从侵权行为中直接获得利益和接到权利人通知书后立即删除侵权作品。</a:t>
            </a:r>
            <a:endParaRPr lang="en-US" altLang="zh-CN" smtClean="0">
              <a:ea typeface="宋体" charset="-122"/>
            </a:endParaRPr>
          </a:p>
          <a:p>
            <a:endParaRPr lang="en-US" altLang="zh-CN" smtClean="0">
              <a:ea typeface="宋体" charset="-122"/>
            </a:endParaRPr>
          </a:p>
          <a:p>
            <a:r>
              <a:rPr lang="zh-CN" altLang="en-US" smtClean="0">
                <a:ea typeface="宋体" charset="-122"/>
              </a:rPr>
              <a:t>典型案例：</a:t>
            </a:r>
            <a:r>
              <a:rPr lang="zh-CN" altLang="zh-CN" smtClean="0">
                <a:ea typeface="宋体" charset="-122"/>
              </a:rPr>
              <a:t>《亮剑》湖南打赢侵权官司被判获赔</a:t>
            </a:r>
            <a:r>
              <a:rPr lang="en-US" altLang="zh-CN" smtClean="0">
                <a:ea typeface="宋体" charset="-122"/>
              </a:rPr>
              <a:t>7</a:t>
            </a:r>
            <a:r>
              <a:rPr lang="zh-CN" altLang="zh-CN" smtClean="0">
                <a:ea typeface="宋体" charset="-122"/>
              </a:rPr>
              <a:t>万元</a:t>
            </a:r>
          </a:p>
          <a:p>
            <a:endParaRPr lang="zh-CN" altLang="zh-CN" smtClean="0">
              <a:ea typeface="宋体" charset="-122"/>
            </a:endParaRPr>
          </a:p>
          <a:p>
            <a:endParaRPr lang="zh-CN" altLang="en-US" smtClean="0">
              <a:ea typeface="宋体" charset="-122"/>
            </a:endParaRPr>
          </a:p>
        </p:txBody>
      </p:sp>
      <p:sp>
        <p:nvSpPr>
          <p:cNvPr id="88067"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
        <p:nvSpPr>
          <p:cNvPr id="5" name="左箭头 4">
            <a:hlinkClick r:id="rId2" action="ppaction://hlinksldjump"/>
          </p:cNvPr>
          <p:cNvSpPr/>
          <p:nvPr/>
        </p:nvSpPr>
        <p:spPr>
          <a:xfrm>
            <a:off x="7524750" y="6021388"/>
            <a:ext cx="576263" cy="360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4018476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标题 1"/>
          <p:cNvSpPr>
            <a:spLocks noGrp="1"/>
          </p:cNvSpPr>
          <p:nvPr>
            <p:ph type="title"/>
          </p:nvPr>
        </p:nvSpPr>
        <p:spPr>
          <a:xfrm>
            <a:off x="0" y="18854"/>
            <a:ext cx="5791200" cy="968375"/>
          </a:xfrm>
        </p:spPr>
        <p:txBody>
          <a:bodyPr>
            <a:normAutofit/>
          </a:bodyPr>
          <a:lstStyle/>
          <a:p>
            <a:r>
              <a:rPr lang="zh-CN" altLang="zh-CN" sz="3200" dirty="0" smtClean="0">
                <a:ea typeface="宋体" charset="-122"/>
              </a:rPr>
              <a:t>（四）提供搜索、链接服务</a:t>
            </a:r>
            <a:endParaRPr lang="zh-CN" altLang="en-US" sz="3200" dirty="0" smtClean="0">
              <a:ea typeface="宋体" charset="-122"/>
            </a:endParaRPr>
          </a:p>
        </p:txBody>
      </p:sp>
      <p:sp>
        <p:nvSpPr>
          <p:cNvPr id="89090" name="内容占位符 2"/>
          <p:cNvSpPr>
            <a:spLocks noGrp="1"/>
          </p:cNvSpPr>
          <p:nvPr>
            <p:ph idx="1"/>
          </p:nvPr>
        </p:nvSpPr>
        <p:spPr/>
        <p:txBody>
          <a:bodyPr>
            <a:normAutofit lnSpcReduction="10000"/>
          </a:bodyPr>
          <a:lstStyle/>
          <a:p>
            <a:r>
              <a:rPr lang="zh-CN" altLang="zh-CN" smtClean="0">
                <a:ea typeface="宋体" charset="-122"/>
              </a:rPr>
              <a:t>网络服务提供者提供搜索、链接服务的，在接到权利人通知书后立即断开与侵权作品的链接，不承担赔偿责任。该情形的规定实际上明确了搜索引擎以及提供链接服务的网络服务提供者的法律地位。但是，网络服务提供者如果明知或者应知作品侵权仍链接的，应承担共同侵权责任。</a:t>
            </a:r>
            <a:endParaRPr lang="en-US" altLang="zh-CN" smtClean="0">
              <a:ea typeface="宋体" charset="-122"/>
            </a:endParaRPr>
          </a:p>
          <a:p>
            <a:endParaRPr lang="en-US" altLang="zh-CN" smtClean="0">
              <a:ea typeface="宋体" charset="-122"/>
            </a:endParaRPr>
          </a:p>
          <a:p>
            <a:r>
              <a:rPr lang="zh-CN" altLang="zh-CN" smtClean="0">
                <a:ea typeface="宋体" charset="-122"/>
              </a:rPr>
              <a:t>典型案例：中文在线与北京硅谷动力公司网络侵权纠纷案</a:t>
            </a:r>
          </a:p>
          <a:p>
            <a:endParaRPr lang="zh-CN" altLang="zh-CN" smtClean="0">
              <a:ea typeface="宋体" charset="-122"/>
            </a:endParaRPr>
          </a:p>
          <a:p>
            <a:endParaRPr lang="zh-CN" altLang="en-US" smtClean="0">
              <a:ea typeface="宋体" charset="-122"/>
            </a:endParaRPr>
          </a:p>
        </p:txBody>
      </p:sp>
      <p:sp>
        <p:nvSpPr>
          <p:cNvPr id="89091"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3280163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normAutofit fontScale="90000"/>
          </a:bodyPr>
          <a:lstStyle/>
          <a:p>
            <a:r>
              <a:rPr lang="zh-CN" altLang="en-US" sz="4000" b="1"/>
              <a:t>案例一：中国明星状告网络名誉侵权第一案</a:t>
            </a:r>
            <a:r>
              <a:rPr lang="zh-CN" altLang="en-US" sz="4000"/>
              <a:t> </a:t>
            </a:r>
          </a:p>
        </p:txBody>
      </p:sp>
      <p:sp>
        <p:nvSpPr>
          <p:cNvPr id="13315" name="Rectangle 3"/>
          <p:cNvSpPr>
            <a:spLocks noGrp="1" noRot="1" noChangeArrowheads="1"/>
          </p:cNvSpPr>
          <p:nvPr>
            <p:ph type="body" idx="1"/>
          </p:nvPr>
        </p:nvSpPr>
        <p:spPr/>
        <p:txBody>
          <a:bodyPr/>
          <a:lstStyle/>
          <a:p>
            <a:pPr>
              <a:lnSpc>
                <a:spcPct val="120000"/>
              </a:lnSpc>
            </a:pPr>
            <a:r>
              <a:rPr lang="zh-CN" altLang="en-US">
                <a:latin typeface="宋体" pitchFamily="2" charset="-122"/>
              </a:rPr>
              <a:t>原告：张可可</a:t>
            </a:r>
          </a:p>
          <a:p>
            <a:pPr>
              <a:lnSpc>
                <a:spcPct val="120000"/>
              </a:lnSpc>
            </a:pPr>
            <a:r>
              <a:rPr lang="zh-CN" altLang="en-US">
                <a:latin typeface="宋体" pitchFamily="2" charset="-122"/>
              </a:rPr>
              <a:t>张可可是中视亚太国际传媒公司和家电巨头国美电器公司联合打造的的签约歌手，双方就资源、资本进行整合，共同对张可可的演艺事业进行策划包装，因此张可可也被称为 “中国第一个股份制歌手”，是</a:t>
            </a:r>
            <a:r>
              <a:rPr lang="en-US" altLang="zh-CN">
                <a:latin typeface="宋体" pitchFamily="2" charset="-122"/>
              </a:rPr>
              <a:t>2007</a:t>
            </a:r>
            <a:r>
              <a:rPr lang="zh-CN" altLang="en-US">
                <a:latin typeface="宋体" pitchFamily="2" charset="-122"/>
              </a:rPr>
              <a:t>年度内地迅速走红的优秀女歌手。 </a:t>
            </a:r>
          </a:p>
        </p:txBody>
      </p:sp>
    </p:spTree>
    <p:extLst>
      <p:ext uri="{BB962C8B-B14F-4D97-AF65-F5344CB8AC3E}">
        <p14:creationId xmlns:p14="http://schemas.microsoft.com/office/powerpoint/2010/main" val="861089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251520" y="116632"/>
            <a:ext cx="8540750" cy="922338"/>
          </a:xfrm>
        </p:spPr>
        <p:txBody>
          <a:bodyPr/>
          <a:lstStyle/>
          <a:p>
            <a:pPr algn="l"/>
            <a:r>
              <a:rPr lang="zh-CN" altLang="en-US" b="1" dirty="0"/>
              <a:t>事件：</a:t>
            </a:r>
          </a:p>
        </p:txBody>
      </p:sp>
      <p:sp>
        <p:nvSpPr>
          <p:cNvPr id="14339" name="Rectangle 3"/>
          <p:cNvSpPr>
            <a:spLocks noGrp="1" noRot="1" noChangeArrowheads="1"/>
          </p:cNvSpPr>
          <p:nvPr>
            <p:ph type="body" idx="1"/>
          </p:nvPr>
        </p:nvSpPr>
        <p:spPr>
          <a:xfrm>
            <a:off x="457200" y="1268413"/>
            <a:ext cx="8229600" cy="5329237"/>
          </a:xfrm>
        </p:spPr>
        <p:txBody>
          <a:bodyPr/>
          <a:lstStyle/>
          <a:p>
            <a:pPr>
              <a:lnSpc>
                <a:spcPct val="90000"/>
              </a:lnSpc>
            </a:pPr>
            <a:r>
              <a:rPr lang="en-US" altLang="zh-CN">
                <a:latin typeface="宋体" pitchFamily="2" charset="-122"/>
              </a:rPr>
              <a:t>2006</a:t>
            </a:r>
            <a:r>
              <a:rPr lang="zh-CN" altLang="en-US">
                <a:latin typeface="宋体" pitchFamily="2" charset="-122"/>
              </a:rPr>
              <a:t>年</a:t>
            </a:r>
            <a:r>
              <a:rPr lang="en-US" altLang="zh-CN">
                <a:latin typeface="宋体" pitchFamily="2" charset="-122"/>
              </a:rPr>
              <a:t>4</a:t>
            </a:r>
            <a:r>
              <a:rPr lang="zh-CN" altLang="en-US">
                <a:latin typeface="宋体" pitchFamily="2" charset="-122"/>
              </a:rPr>
              <a:t>月初，张可可在天涯社区发布的照片和音乐试听链接的点击率也一路攀升，也就在这时，张可可遇到了“</a:t>
            </a:r>
            <a:r>
              <a:rPr lang="zh-CN" altLang="en-US">
                <a:solidFill>
                  <a:srgbClr val="FF0000"/>
                </a:solidFill>
                <a:latin typeface="宋体" pitchFamily="2" charset="-122"/>
              </a:rPr>
              <a:t>网络暴民</a:t>
            </a:r>
            <a:r>
              <a:rPr lang="zh-CN" altLang="en-US">
                <a:latin typeface="宋体" pitchFamily="2" charset="-122"/>
              </a:rPr>
              <a:t>”的袭击</a:t>
            </a:r>
            <a:r>
              <a:rPr lang="en-US" altLang="zh-CN">
                <a:latin typeface="宋体" pitchFamily="2" charset="-122"/>
              </a:rPr>
              <a:t>,</a:t>
            </a:r>
            <a:r>
              <a:rPr lang="zh-CN" altLang="en-US">
                <a:latin typeface="宋体" pitchFamily="2" charset="-122"/>
              </a:rPr>
              <a:t>某网民无端捏造张可可怀孕并去“</a:t>
            </a:r>
            <a:r>
              <a:rPr lang="zh-CN" altLang="en-US">
                <a:solidFill>
                  <a:srgbClr val="FF0000"/>
                </a:solidFill>
                <a:latin typeface="宋体" pitchFamily="2" charset="-122"/>
              </a:rPr>
              <a:t>北京某医院做流产</a:t>
            </a:r>
            <a:r>
              <a:rPr lang="zh-CN" altLang="en-US">
                <a:latin typeface="宋体" pitchFamily="2" charset="-122"/>
              </a:rPr>
              <a:t>”的谣言，并配发了张可可的演出照片，其后又诽谤张可可“</a:t>
            </a:r>
            <a:r>
              <a:rPr lang="zh-CN" altLang="en-US">
                <a:solidFill>
                  <a:srgbClr val="FF0000"/>
                </a:solidFill>
                <a:latin typeface="宋体" pitchFamily="2" charset="-122"/>
              </a:rPr>
              <a:t>还在职高的时候，就因为生活作风问题被开除了</a:t>
            </a:r>
            <a:r>
              <a:rPr lang="en-US" altLang="zh-CN">
                <a:solidFill>
                  <a:srgbClr val="FF0000"/>
                </a:solidFill>
                <a:latin typeface="宋体" pitchFamily="2" charset="-122"/>
              </a:rPr>
              <a:t>……</a:t>
            </a:r>
            <a:r>
              <a:rPr lang="en-US" altLang="zh-CN">
                <a:latin typeface="宋体" pitchFamily="2" charset="-122"/>
              </a:rPr>
              <a:t>”</a:t>
            </a:r>
            <a:r>
              <a:rPr lang="zh-CN" altLang="en-US">
                <a:latin typeface="宋体" pitchFamily="2" charset="-122"/>
              </a:rPr>
              <a:t>，此事虽纯属捏造，却给张可可的演艺生活带来了巨大影响。</a:t>
            </a:r>
          </a:p>
          <a:p>
            <a:pPr>
              <a:lnSpc>
                <a:spcPct val="90000"/>
              </a:lnSpc>
            </a:pPr>
            <a:r>
              <a:rPr lang="zh-CN" altLang="en-US">
                <a:latin typeface="宋体" pitchFamily="2" charset="-122"/>
              </a:rPr>
              <a:t>去年</a:t>
            </a:r>
            <a:r>
              <a:rPr lang="en-US" altLang="zh-CN">
                <a:latin typeface="宋体" pitchFamily="2" charset="-122"/>
              </a:rPr>
              <a:t>8</a:t>
            </a:r>
            <a:r>
              <a:rPr lang="zh-CN" altLang="en-US">
                <a:latin typeface="宋体" pitchFamily="2" charset="-122"/>
              </a:rPr>
              <a:t>月底，张可可以网络名誉侵权为由一纸诉状把“天涯社区”告上了法院。 </a:t>
            </a:r>
          </a:p>
        </p:txBody>
      </p:sp>
    </p:spTree>
    <p:extLst>
      <p:ext uri="{BB962C8B-B14F-4D97-AF65-F5344CB8AC3E}">
        <p14:creationId xmlns:p14="http://schemas.microsoft.com/office/powerpoint/2010/main" val="26884816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algn="l"/>
            <a:r>
              <a:rPr lang="zh-CN" altLang="en-US" b="1"/>
              <a:t>诉讼要求：</a:t>
            </a:r>
          </a:p>
        </p:txBody>
      </p:sp>
      <p:sp>
        <p:nvSpPr>
          <p:cNvPr id="16387" name="Rectangle 3"/>
          <p:cNvSpPr>
            <a:spLocks noGrp="1" noRot="1" noChangeArrowheads="1"/>
          </p:cNvSpPr>
          <p:nvPr>
            <p:ph type="body" idx="1"/>
          </p:nvPr>
        </p:nvSpPr>
        <p:spPr/>
        <p:txBody>
          <a:bodyPr/>
          <a:lstStyle/>
          <a:p>
            <a:r>
              <a:rPr lang="zh-CN" altLang="en-US" sz="4000">
                <a:latin typeface="宋体" pitchFamily="2" charset="-122"/>
              </a:rPr>
              <a:t>张可可要求“天涯社区”</a:t>
            </a:r>
            <a:r>
              <a:rPr lang="zh-CN" altLang="en-US" sz="4000">
                <a:solidFill>
                  <a:srgbClr val="FF0000"/>
                </a:solidFill>
                <a:latin typeface="宋体" pitchFamily="2" charset="-122"/>
              </a:rPr>
              <a:t>停止</a:t>
            </a:r>
            <a:r>
              <a:rPr lang="zh-CN" altLang="en-US" sz="4000">
                <a:latin typeface="宋体" pitchFamily="2" charset="-122"/>
              </a:rPr>
              <a:t>侵权行为</a:t>
            </a:r>
          </a:p>
          <a:p>
            <a:r>
              <a:rPr lang="zh-CN" altLang="en-US" sz="4000">
                <a:latin typeface="宋体" pitchFamily="2" charset="-122"/>
              </a:rPr>
              <a:t>在指定的网络、平面媒体上公开向她</a:t>
            </a:r>
            <a:r>
              <a:rPr lang="zh-CN" altLang="en-US" sz="4000">
                <a:solidFill>
                  <a:srgbClr val="FF0000"/>
                </a:solidFill>
                <a:latin typeface="宋体" pitchFamily="2" charset="-122"/>
              </a:rPr>
              <a:t>赔礼道歉</a:t>
            </a:r>
            <a:r>
              <a:rPr lang="zh-CN" altLang="en-US" sz="4000">
                <a:latin typeface="宋体" pitchFamily="2" charset="-122"/>
              </a:rPr>
              <a:t>，</a:t>
            </a:r>
            <a:r>
              <a:rPr lang="zh-CN" altLang="en-US" sz="4000">
                <a:solidFill>
                  <a:srgbClr val="FF0000"/>
                </a:solidFill>
                <a:latin typeface="宋体" pitchFamily="2" charset="-122"/>
              </a:rPr>
              <a:t>恢复</a:t>
            </a:r>
            <a:r>
              <a:rPr lang="zh-CN" altLang="en-US" sz="4000">
                <a:latin typeface="宋体" pitchFamily="2" charset="-122"/>
              </a:rPr>
              <a:t>名誉</a:t>
            </a:r>
          </a:p>
          <a:p>
            <a:r>
              <a:rPr lang="zh-CN" altLang="en-US" sz="4000">
                <a:solidFill>
                  <a:srgbClr val="FF0000"/>
                </a:solidFill>
                <a:latin typeface="宋体" pitchFamily="2" charset="-122"/>
              </a:rPr>
              <a:t>赔偿</a:t>
            </a:r>
            <a:r>
              <a:rPr lang="zh-CN" altLang="en-US" sz="4000">
                <a:latin typeface="宋体" pitchFamily="2" charset="-122"/>
              </a:rPr>
              <a:t>精神损害抚慰金</a:t>
            </a:r>
            <a:r>
              <a:rPr lang="en-US" altLang="zh-CN" sz="4000">
                <a:latin typeface="宋体" pitchFamily="2" charset="-122"/>
              </a:rPr>
              <a:t>50</a:t>
            </a:r>
            <a:r>
              <a:rPr lang="zh-CN" altLang="en-US" sz="4000">
                <a:latin typeface="宋体" pitchFamily="2" charset="-122"/>
              </a:rPr>
              <a:t>万元 。</a:t>
            </a:r>
          </a:p>
        </p:txBody>
      </p:sp>
    </p:spTree>
    <p:extLst>
      <p:ext uri="{BB962C8B-B14F-4D97-AF65-F5344CB8AC3E}">
        <p14:creationId xmlns:p14="http://schemas.microsoft.com/office/powerpoint/2010/main" val="1641092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p>
            <a:r>
              <a:rPr lang="zh-CN" altLang="en-US" dirty="0"/>
              <a:t>培训要求</a:t>
            </a:r>
          </a:p>
        </p:txBody>
      </p:sp>
      <p:sp>
        <p:nvSpPr>
          <p:cNvPr id="31745" name="标题 1"/>
          <p:cNvSpPr>
            <a:spLocks noGrp="1"/>
          </p:cNvSpPr>
          <p:nvPr/>
        </p:nvSpPr>
        <p:spPr>
          <a:xfrm>
            <a:off x="950119" y="1127760"/>
            <a:ext cx="7682865" cy="641350"/>
          </a:xfrm>
          <a:prstGeom prst="rect">
            <a:avLst/>
          </a:prstGeom>
          <a:noFill/>
          <a:ln>
            <a:noFill/>
          </a:ln>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defTabSz="685800"/>
            <a:r>
              <a:rPr lang="zh-CN" altLang="en-US">
                <a:solidFill>
                  <a:prstClr val="black"/>
                </a:solidFill>
                <a:latin typeface="黑体"/>
              </a:rPr>
              <a:t>每次直播课程完成后，布置有相应作业练习题需要同学们去完成</a:t>
            </a:r>
          </a:p>
        </p:txBody>
      </p:sp>
      <p:sp>
        <p:nvSpPr>
          <p:cNvPr id="6" name="文本框 5"/>
          <p:cNvSpPr txBox="1"/>
          <p:nvPr/>
        </p:nvSpPr>
        <p:spPr>
          <a:xfrm>
            <a:off x="984958" y="5445236"/>
            <a:ext cx="7624763" cy="1200329"/>
          </a:xfrm>
          <a:prstGeom prst="rect">
            <a:avLst/>
          </a:prstGeom>
          <a:noFill/>
        </p:spPr>
        <p:txBody>
          <a:bodyPr wrap="square" rtlCol="0">
            <a:spAutoFit/>
          </a:bodyPr>
          <a:lstStyle/>
          <a:p>
            <a:r>
              <a:rPr lang="zh-CN" altLang="en-US" sz="3600" b="1" dirty="0">
                <a:solidFill>
                  <a:prstClr val="black"/>
                </a:solidFill>
              </a:rPr>
              <a:t>每周</a:t>
            </a:r>
            <a:r>
              <a:rPr lang="en-US" altLang="zh-CN" sz="3600" b="1" dirty="0">
                <a:solidFill>
                  <a:prstClr val="black"/>
                </a:solidFill>
              </a:rPr>
              <a:t>2</a:t>
            </a:r>
            <a:r>
              <a:rPr lang="zh-CN" altLang="en-US" sz="3600" b="1" dirty="0">
                <a:solidFill>
                  <a:prstClr val="black"/>
                </a:solidFill>
              </a:rPr>
              <a:t>次作业，分别在</a:t>
            </a:r>
            <a:r>
              <a:rPr lang="zh-CN" altLang="en-US" sz="3600" b="1" dirty="0">
                <a:solidFill>
                  <a:srgbClr val="FF0000"/>
                </a:solidFill>
              </a:rPr>
              <a:t>星期</a:t>
            </a:r>
            <a:r>
              <a:rPr lang="zh-CN" altLang="en-US" sz="3600" b="1" dirty="0" smtClean="0">
                <a:solidFill>
                  <a:srgbClr val="FF0000"/>
                </a:solidFill>
              </a:rPr>
              <a:t>一、三</a:t>
            </a:r>
            <a:r>
              <a:rPr lang="zh-CN" altLang="en-US" sz="3600" b="1" dirty="0" smtClean="0">
                <a:solidFill>
                  <a:prstClr val="black"/>
                </a:solidFill>
              </a:rPr>
              <a:t>按时</a:t>
            </a:r>
            <a:r>
              <a:rPr lang="zh-CN" altLang="en-US" sz="3600" b="1" dirty="0">
                <a:solidFill>
                  <a:prstClr val="black"/>
                </a:solidFill>
              </a:rPr>
              <a:t>发布</a:t>
            </a:r>
          </a:p>
        </p:txBody>
      </p:sp>
      <p:pic>
        <p:nvPicPr>
          <p:cNvPr id="9" name="图片 8"/>
          <p:cNvPicPr>
            <a:picLocks noChangeAspect="1"/>
          </p:cNvPicPr>
          <p:nvPr/>
        </p:nvPicPr>
        <p:blipFill>
          <a:blip r:embed="rId5" cstate="print"/>
          <a:stretch>
            <a:fillRect/>
          </a:stretch>
        </p:blipFill>
        <p:spPr>
          <a:xfrm>
            <a:off x="984958" y="1943735"/>
            <a:ext cx="4146083" cy="2967990"/>
          </a:xfrm>
          <a:prstGeom prst="rect">
            <a:avLst/>
          </a:prstGeom>
        </p:spPr>
      </p:pic>
      <p:sp>
        <p:nvSpPr>
          <p:cNvPr id="31750" name="文本框 3"/>
          <p:cNvSpPr txBox="1"/>
          <p:nvPr/>
        </p:nvSpPr>
        <p:spPr>
          <a:xfrm>
            <a:off x="6021950" y="3840480"/>
            <a:ext cx="2493169" cy="1052596"/>
          </a:xfrm>
          <a:prstGeom prst="rect">
            <a:avLst/>
          </a:prstGeom>
          <a:noFill/>
          <a:ln w="9525">
            <a:noFill/>
          </a:ln>
        </p:spPr>
        <p:txBody>
          <a:bodyPr wrap="square" anchor="t">
            <a:spAutoFit/>
          </a:bodyPr>
          <a:lstStyle/>
          <a:p>
            <a:pPr>
              <a:lnSpc>
                <a:spcPct val="130000"/>
              </a:lnSpc>
            </a:pPr>
            <a:r>
              <a:rPr lang="zh-CN" altLang="en-US" sz="2400" b="1" dirty="0">
                <a:solidFill>
                  <a:prstClr val="black"/>
                </a:solidFill>
                <a:ea typeface="微软雅黑" panose="020B0503020204020204" charset="-122"/>
              </a:rPr>
              <a:t>手机、电脑都支持使用</a:t>
            </a:r>
          </a:p>
        </p:txBody>
      </p:sp>
      <p:sp>
        <p:nvSpPr>
          <p:cNvPr id="31748" name="文本框 1"/>
          <p:cNvSpPr txBox="1"/>
          <p:nvPr/>
        </p:nvSpPr>
        <p:spPr>
          <a:xfrm>
            <a:off x="6081481" y="2420938"/>
            <a:ext cx="2493169" cy="1052596"/>
          </a:xfrm>
          <a:prstGeom prst="rect">
            <a:avLst/>
          </a:prstGeom>
          <a:noFill/>
          <a:ln w="9525">
            <a:noFill/>
          </a:ln>
        </p:spPr>
        <p:txBody>
          <a:bodyPr wrap="square" anchor="t">
            <a:spAutoFit/>
          </a:bodyPr>
          <a:lstStyle/>
          <a:p>
            <a:pPr>
              <a:lnSpc>
                <a:spcPct val="130000"/>
              </a:lnSpc>
            </a:pPr>
            <a:r>
              <a:rPr lang="zh-CN" altLang="en-US" sz="2400" dirty="0">
                <a:solidFill>
                  <a:srgbClr val="FF0000"/>
                </a:solidFill>
                <a:ea typeface="微软雅黑" panose="020B0503020204020204" charset="-122"/>
              </a:rPr>
              <a:t>多做、多练、多测试</a:t>
            </a:r>
          </a:p>
        </p:txBody>
      </p:sp>
    </p:spTree>
    <p:custDataLst>
      <p:tags r:id="rId1"/>
    </p:custDataLst>
    <p:extLst>
      <p:ext uri="{BB962C8B-B14F-4D97-AF65-F5344CB8AC3E}">
        <p14:creationId xmlns:p14="http://schemas.microsoft.com/office/powerpoint/2010/main" val="2692638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lgn="l"/>
            <a:r>
              <a:rPr lang="zh-CN" altLang="en-US" sz="4800"/>
              <a:t>判决结果：</a:t>
            </a:r>
          </a:p>
        </p:txBody>
      </p:sp>
      <p:sp>
        <p:nvSpPr>
          <p:cNvPr id="15363" name="Rectangle 3"/>
          <p:cNvSpPr>
            <a:spLocks noGrp="1" noRot="1" noChangeArrowheads="1"/>
          </p:cNvSpPr>
          <p:nvPr>
            <p:ph type="body" idx="1"/>
          </p:nvPr>
        </p:nvSpPr>
        <p:spPr>
          <a:xfrm>
            <a:off x="395288" y="1457325"/>
            <a:ext cx="8435975" cy="5400675"/>
          </a:xfrm>
        </p:spPr>
        <p:txBody>
          <a:bodyPr/>
          <a:lstStyle/>
          <a:p>
            <a:pPr>
              <a:lnSpc>
                <a:spcPct val="80000"/>
              </a:lnSpc>
            </a:pPr>
            <a:endParaRPr lang="en-US" altLang="zh-CN" sz="2400"/>
          </a:p>
          <a:p>
            <a:pPr>
              <a:lnSpc>
                <a:spcPct val="80000"/>
              </a:lnSpc>
            </a:pPr>
            <a:r>
              <a:rPr lang="zh-CN" altLang="en-US" sz="4000">
                <a:latin typeface="宋体" pitchFamily="2" charset="-122"/>
              </a:rPr>
              <a:t>法官认为天涯在线在经营过程中并无侵权的故意或过失，现张可可要求天涯在线赔礼道歉、赔偿精神损害抚慰金</a:t>
            </a:r>
            <a:r>
              <a:rPr lang="en-US" altLang="zh-CN" sz="4000">
                <a:latin typeface="宋体" pitchFamily="2" charset="-122"/>
              </a:rPr>
              <a:t>50</a:t>
            </a:r>
            <a:r>
              <a:rPr lang="zh-CN" altLang="en-US" sz="4000">
                <a:latin typeface="宋体" pitchFamily="2" charset="-122"/>
              </a:rPr>
              <a:t>万元、支付律师代理费</a:t>
            </a:r>
            <a:r>
              <a:rPr lang="en-US" altLang="zh-CN" sz="4000">
                <a:latin typeface="宋体" pitchFamily="2" charset="-122"/>
              </a:rPr>
              <a:t>3000</a:t>
            </a:r>
            <a:r>
              <a:rPr lang="zh-CN" altLang="en-US" sz="4000">
                <a:latin typeface="宋体" pitchFamily="2" charset="-122"/>
              </a:rPr>
              <a:t>元、取证费</a:t>
            </a:r>
            <a:r>
              <a:rPr lang="en-US" altLang="zh-CN" sz="4000">
                <a:latin typeface="宋体" pitchFamily="2" charset="-122"/>
              </a:rPr>
              <a:t>1000</a:t>
            </a:r>
            <a:r>
              <a:rPr lang="zh-CN" altLang="en-US" sz="4000">
                <a:latin typeface="宋体" pitchFamily="2" charset="-122"/>
              </a:rPr>
              <a:t>元的诉讼请求，</a:t>
            </a:r>
            <a:r>
              <a:rPr lang="zh-CN" altLang="en-US" sz="4000">
                <a:solidFill>
                  <a:srgbClr val="FF0000"/>
                </a:solidFill>
                <a:latin typeface="宋体" pitchFamily="2" charset="-122"/>
              </a:rPr>
              <a:t>缺乏事实及法律依据</a:t>
            </a:r>
            <a:r>
              <a:rPr lang="zh-CN" altLang="en-US" sz="4000">
                <a:latin typeface="宋体" pitchFamily="2" charset="-122"/>
              </a:rPr>
              <a:t>，法院不予支持，</a:t>
            </a:r>
            <a:r>
              <a:rPr lang="zh-CN" altLang="en-US" sz="6600" b="1">
                <a:solidFill>
                  <a:srgbClr val="FF0000"/>
                </a:solidFill>
                <a:latin typeface="宋体" pitchFamily="2" charset="-122"/>
              </a:rPr>
              <a:t>驳回</a:t>
            </a:r>
            <a:r>
              <a:rPr lang="zh-CN" altLang="en-US" sz="4000">
                <a:latin typeface="宋体" pitchFamily="2" charset="-122"/>
              </a:rPr>
              <a:t>张可可的诉讼请求。</a:t>
            </a:r>
            <a:r>
              <a:rPr lang="zh-CN" altLang="en-US" sz="4000">
                <a:latin typeface="楷体_GB2312" pitchFamily="1" charset="-122"/>
                <a:ea typeface="楷体_GB2312" pitchFamily="1" charset="-122"/>
              </a:rPr>
              <a:t/>
            </a:r>
            <a:br>
              <a:rPr lang="zh-CN" altLang="en-US" sz="4000">
                <a:latin typeface="楷体_GB2312" pitchFamily="1" charset="-122"/>
                <a:ea typeface="楷体_GB2312" pitchFamily="1" charset="-122"/>
              </a:rPr>
            </a:br>
            <a:r>
              <a:rPr lang="zh-CN" altLang="en-US" sz="4000">
                <a:latin typeface="楷体_GB2312" pitchFamily="1" charset="-122"/>
                <a:ea typeface="楷体_GB2312" pitchFamily="1" charset="-122"/>
              </a:rPr>
              <a:t/>
            </a:r>
            <a:br>
              <a:rPr lang="zh-CN" altLang="en-US" sz="4000">
                <a:latin typeface="楷体_GB2312" pitchFamily="1" charset="-122"/>
                <a:ea typeface="楷体_GB2312" pitchFamily="1" charset="-122"/>
              </a:rPr>
            </a:br>
            <a:endParaRPr lang="zh-CN" altLang="en-US" sz="4000">
              <a:latin typeface="楷体_GB2312" pitchFamily="1" charset="-122"/>
              <a:ea typeface="楷体_GB2312" pitchFamily="1" charset="-122"/>
            </a:endParaRPr>
          </a:p>
        </p:txBody>
      </p:sp>
    </p:spTree>
    <p:extLst>
      <p:ext uri="{BB962C8B-B14F-4D97-AF65-F5344CB8AC3E}">
        <p14:creationId xmlns:p14="http://schemas.microsoft.com/office/powerpoint/2010/main" val="3427013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algn="l"/>
            <a:r>
              <a:rPr lang="zh-CN" altLang="en-US" b="1"/>
              <a:t>案例二：</a:t>
            </a:r>
          </a:p>
        </p:txBody>
      </p:sp>
      <p:sp>
        <p:nvSpPr>
          <p:cNvPr id="17411" name="Rectangle 3"/>
          <p:cNvSpPr>
            <a:spLocks noGrp="1" noRot="1" noChangeArrowheads="1"/>
          </p:cNvSpPr>
          <p:nvPr>
            <p:ph type="body" idx="1"/>
          </p:nvPr>
        </p:nvSpPr>
        <p:spPr/>
        <p:txBody>
          <a:bodyPr>
            <a:normAutofit fontScale="85000" lnSpcReduction="10000"/>
          </a:bodyPr>
          <a:lstStyle/>
          <a:p>
            <a:r>
              <a:rPr lang="en-US" altLang="zh-CN" sz="4000">
                <a:latin typeface="宋体" pitchFamily="2" charset="-122"/>
              </a:rPr>
              <a:t>2008</a:t>
            </a:r>
            <a:r>
              <a:rPr lang="zh-CN" altLang="en-US" sz="4000">
                <a:latin typeface="宋体" pitchFamily="2" charset="-122"/>
              </a:rPr>
              <a:t>年</a:t>
            </a:r>
            <a:r>
              <a:rPr lang="en-US" altLang="zh-CN" sz="4000">
                <a:latin typeface="宋体" pitchFamily="2" charset="-122"/>
              </a:rPr>
              <a:t>7</a:t>
            </a:r>
            <a:r>
              <a:rPr lang="zh-CN" altLang="en-US" sz="4000">
                <a:latin typeface="宋体" pitchFamily="2" charset="-122"/>
              </a:rPr>
              <a:t>月</a:t>
            </a:r>
            <a:r>
              <a:rPr lang="en-US" altLang="zh-CN" sz="4000">
                <a:latin typeface="宋体" pitchFamily="2" charset="-122"/>
              </a:rPr>
              <a:t>23</a:t>
            </a:r>
            <a:r>
              <a:rPr lang="zh-CN" altLang="en-US" sz="4000">
                <a:latin typeface="宋体" pitchFamily="2" charset="-122"/>
              </a:rPr>
              <a:t>日，一位名叫“纳兰阿翘”的网友在天涯杂谈上发布了题为</a:t>
            </a:r>
            <a:r>
              <a:rPr lang="en-US" altLang="zh-CN" sz="4000">
                <a:latin typeface="宋体" pitchFamily="2" charset="-122"/>
              </a:rPr>
              <a:t>《</a:t>
            </a:r>
            <a:r>
              <a:rPr lang="zh-CN" altLang="en-US" sz="4000">
                <a:solidFill>
                  <a:srgbClr val="FF0000"/>
                </a:solidFill>
                <a:latin typeface="宋体" pitchFamily="2" charset="-122"/>
              </a:rPr>
              <a:t>吕清水：携巨款逃跑的健身中心负责人竟被炒作为奥运狂人</a:t>
            </a:r>
            <a:r>
              <a:rPr lang="en-US" altLang="zh-CN" sz="4000">
                <a:latin typeface="宋体" pitchFamily="2" charset="-122"/>
              </a:rPr>
              <a:t>》</a:t>
            </a:r>
            <a:r>
              <a:rPr lang="zh-CN" altLang="en-US" sz="4000">
                <a:latin typeface="宋体" pitchFamily="2" charset="-122"/>
              </a:rPr>
              <a:t>的帖子，并附有吕先生的照片。众多网友纷纷跟帖并对吕先生侮辱、谩骂。</a:t>
            </a:r>
          </a:p>
        </p:txBody>
      </p:sp>
    </p:spTree>
    <p:extLst>
      <p:ext uri="{BB962C8B-B14F-4D97-AF65-F5344CB8AC3E}">
        <p14:creationId xmlns:p14="http://schemas.microsoft.com/office/powerpoint/2010/main" val="1670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Rot="1" noChangeArrowheads="1"/>
          </p:cNvSpPr>
          <p:nvPr>
            <p:ph type="title"/>
          </p:nvPr>
        </p:nvSpPr>
        <p:spPr/>
        <p:txBody>
          <a:bodyPr/>
          <a:lstStyle/>
          <a:p>
            <a:endParaRPr lang="zh-CN" altLang="zh-CN"/>
          </a:p>
        </p:txBody>
      </p:sp>
      <p:sp>
        <p:nvSpPr>
          <p:cNvPr id="18435" name="Rectangle 3"/>
          <p:cNvSpPr>
            <a:spLocks noGrp="1" noRot="1" noChangeArrowheads="1"/>
          </p:cNvSpPr>
          <p:nvPr>
            <p:ph type="body" idx="1"/>
          </p:nvPr>
        </p:nvSpPr>
        <p:spPr/>
        <p:txBody>
          <a:bodyPr/>
          <a:lstStyle/>
          <a:p>
            <a:r>
              <a:rPr lang="en-US" altLang="zh-CN">
                <a:latin typeface="宋体" pitchFamily="2" charset="-122"/>
              </a:rPr>
              <a:t>《</a:t>
            </a:r>
            <a:r>
              <a:rPr lang="zh-CN" altLang="en-US">
                <a:solidFill>
                  <a:srgbClr val="FF0000"/>
                </a:solidFill>
                <a:latin typeface="宋体" pitchFamily="2" charset="-122"/>
              </a:rPr>
              <a:t>信息时报</a:t>
            </a:r>
            <a:r>
              <a:rPr lang="en-US" altLang="zh-CN">
                <a:latin typeface="宋体" pitchFamily="2" charset="-122"/>
              </a:rPr>
              <a:t>》</a:t>
            </a:r>
            <a:r>
              <a:rPr lang="zh-CN" altLang="en-US">
                <a:latin typeface="宋体" pitchFamily="2" charset="-122"/>
              </a:rPr>
              <a:t>的记者刘敬根据网友在论坛上的发帖及跟帖回复编写成文章，以标题为</a:t>
            </a:r>
            <a:r>
              <a:rPr lang="en-US" altLang="zh-CN">
                <a:latin typeface="宋体" pitchFamily="2" charset="-122"/>
              </a:rPr>
              <a:t>《</a:t>
            </a:r>
            <a:r>
              <a:rPr lang="zh-CN" altLang="en-US">
                <a:solidFill>
                  <a:srgbClr val="FF0000"/>
                </a:solidFill>
                <a:latin typeface="宋体" pitchFamily="2" charset="-122"/>
              </a:rPr>
              <a:t>被暴炒的北京“狂人”卷款潜逃</a:t>
            </a:r>
            <a:r>
              <a:rPr lang="en-US" altLang="zh-CN">
                <a:latin typeface="宋体" pitchFamily="2" charset="-122"/>
              </a:rPr>
              <a:t>》</a:t>
            </a:r>
            <a:r>
              <a:rPr lang="zh-CN" altLang="en-US">
                <a:latin typeface="宋体" pitchFamily="2" charset="-122"/>
              </a:rPr>
              <a:t>登载在</a:t>
            </a:r>
            <a:r>
              <a:rPr lang="en-US" altLang="zh-CN">
                <a:latin typeface="宋体" pitchFamily="2" charset="-122"/>
              </a:rPr>
              <a:t>《</a:t>
            </a:r>
            <a:r>
              <a:rPr lang="zh-CN" altLang="en-US">
                <a:latin typeface="宋体" pitchFamily="2" charset="-122"/>
              </a:rPr>
              <a:t>信息时报</a:t>
            </a:r>
            <a:r>
              <a:rPr lang="en-US" altLang="zh-CN">
                <a:latin typeface="宋体" pitchFamily="2" charset="-122"/>
              </a:rPr>
              <a:t>》2008</a:t>
            </a:r>
            <a:r>
              <a:rPr lang="zh-CN" altLang="en-US">
                <a:latin typeface="宋体" pitchFamily="2" charset="-122"/>
              </a:rPr>
              <a:t>年</a:t>
            </a:r>
            <a:r>
              <a:rPr lang="en-US" altLang="zh-CN">
                <a:latin typeface="宋体" pitchFamily="2" charset="-122"/>
              </a:rPr>
              <a:t>7</a:t>
            </a:r>
            <a:r>
              <a:rPr lang="zh-CN" altLang="en-US">
                <a:latin typeface="宋体" pitchFamily="2" charset="-122"/>
              </a:rPr>
              <a:t>月</a:t>
            </a:r>
            <a:r>
              <a:rPr lang="en-US" altLang="zh-CN">
                <a:latin typeface="宋体" pitchFamily="2" charset="-122"/>
              </a:rPr>
              <a:t>24</a:t>
            </a:r>
            <a:r>
              <a:rPr lang="zh-CN" altLang="en-US">
                <a:latin typeface="宋体" pitchFamily="2" charset="-122"/>
              </a:rPr>
              <a:t>日</a:t>
            </a:r>
            <a:r>
              <a:rPr lang="en-US" altLang="zh-CN">
                <a:latin typeface="宋体" pitchFamily="2" charset="-122"/>
              </a:rPr>
              <a:t>A21</a:t>
            </a:r>
            <a:r>
              <a:rPr lang="zh-CN" altLang="en-US">
                <a:latin typeface="宋体" pitchFamily="2" charset="-122"/>
              </a:rPr>
              <a:t>版。同日，“</a:t>
            </a:r>
            <a:r>
              <a:rPr lang="zh-CN" altLang="en-US">
                <a:solidFill>
                  <a:srgbClr val="FF0000"/>
                </a:solidFill>
                <a:latin typeface="宋体" pitchFamily="2" charset="-122"/>
              </a:rPr>
              <a:t>猫扑网</a:t>
            </a:r>
            <a:r>
              <a:rPr lang="zh-CN" altLang="en-US">
                <a:latin typeface="宋体" pitchFamily="2" charset="-122"/>
              </a:rPr>
              <a:t>”对新闻标题进行编辑后，以题为</a:t>
            </a:r>
            <a:r>
              <a:rPr lang="en-US" altLang="zh-CN">
                <a:latin typeface="宋体" pitchFamily="2" charset="-122"/>
              </a:rPr>
              <a:t>《</a:t>
            </a:r>
            <a:r>
              <a:rPr lang="zh-CN" altLang="en-US">
                <a:solidFill>
                  <a:srgbClr val="FF0000"/>
                </a:solidFill>
                <a:latin typeface="宋体" pitchFamily="2" charset="-122"/>
              </a:rPr>
              <a:t>健身中心老板疑携款潜逃 曾被炒为“奥运狂人</a:t>
            </a:r>
            <a:r>
              <a:rPr lang="zh-CN" altLang="en-US">
                <a:latin typeface="宋体" pitchFamily="2" charset="-122"/>
              </a:rPr>
              <a:t>”</a:t>
            </a:r>
            <a:r>
              <a:rPr lang="en-US" altLang="zh-CN">
                <a:latin typeface="宋体" pitchFamily="2" charset="-122"/>
              </a:rPr>
              <a:t>》</a:t>
            </a:r>
            <a:r>
              <a:rPr lang="zh-CN" altLang="en-US">
                <a:latin typeface="宋体" pitchFamily="2" charset="-122"/>
              </a:rPr>
              <a:t>登载于猫扑网</a:t>
            </a:r>
            <a:r>
              <a:rPr lang="en-US" altLang="zh-CN">
                <a:latin typeface="宋体" pitchFamily="2" charset="-122"/>
              </a:rPr>
              <a:t>〉</a:t>
            </a:r>
            <a:r>
              <a:rPr lang="zh-CN" altLang="en-US">
                <a:latin typeface="宋体" pitchFamily="2" charset="-122"/>
              </a:rPr>
              <a:t>咨询中心</a:t>
            </a:r>
            <a:r>
              <a:rPr lang="en-US" altLang="zh-CN">
                <a:latin typeface="宋体" pitchFamily="2" charset="-122"/>
              </a:rPr>
              <a:t>〉</a:t>
            </a:r>
            <a:r>
              <a:rPr lang="zh-CN" altLang="en-US">
                <a:latin typeface="宋体" pitchFamily="2" charset="-122"/>
              </a:rPr>
              <a:t>社会频道</a:t>
            </a:r>
            <a:r>
              <a:rPr lang="en-US" altLang="zh-CN">
                <a:latin typeface="宋体" pitchFamily="2" charset="-122"/>
              </a:rPr>
              <a:t>〉</a:t>
            </a:r>
            <a:r>
              <a:rPr lang="zh-CN" altLang="en-US">
                <a:latin typeface="宋体" pitchFamily="2" charset="-122"/>
              </a:rPr>
              <a:t>警法快报。</a:t>
            </a:r>
          </a:p>
          <a:p>
            <a:endParaRPr lang="en-US" altLang="zh-CN">
              <a:latin typeface="宋体" pitchFamily="2" charset="-122"/>
            </a:endParaRPr>
          </a:p>
        </p:txBody>
      </p:sp>
    </p:spTree>
    <p:extLst>
      <p:ext uri="{BB962C8B-B14F-4D97-AF65-F5344CB8AC3E}">
        <p14:creationId xmlns:p14="http://schemas.microsoft.com/office/powerpoint/2010/main" val="1316575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endParaRPr lang="zh-CN" altLang="zh-CN"/>
          </a:p>
        </p:txBody>
      </p:sp>
      <p:sp>
        <p:nvSpPr>
          <p:cNvPr id="20483" name="Rectangle 3"/>
          <p:cNvSpPr>
            <a:spLocks noGrp="1" noRot="1" noChangeArrowheads="1"/>
          </p:cNvSpPr>
          <p:nvPr>
            <p:ph type="body" idx="1"/>
          </p:nvPr>
        </p:nvSpPr>
        <p:spPr/>
        <p:txBody>
          <a:bodyPr>
            <a:normAutofit fontScale="85000" lnSpcReduction="20000"/>
          </a:bodyPr>
          <a:lstStyle/>
          <a:p>
            <a:r>
              <a:rPr lang="en-US" altLang="zh-CN" sz="4000">
                <a:latin typeface="宋体" pitchFamily="2" charset="-122"/>
              </a:rPr>
              <a:t>2008</a:t>
            </a:r>
            <a:r>
              <a:rPr lang="zh-CN" altLang="en-US" sz="4000">
                <a:latin typeface="宋体" pitchFamily="2" charset="-122"/>
              </a:rPr>
              <a:t>年</a:t>
            </a:r>
            <a:r>
              <a:rPr lang="en-US" altLang="zh-CN" sz="4000">
                <a:latin typeface="宋体" pitchFamily="2" charset="-122"/>
              </a:rPr>
              <a:t>9</a:t>
            </a:r>
            <a:r>
              <a:rPr lang="zh-CN" altLang="en-US" sz="4000">
                <a:latin typeface="宋体" pitchFamily="2" charset="-122"/>
              </a:rPr>
              <a:t>月</a:t>
            </a:r>
            <a:r>
              <a:rPr lang="en-US" altLang="zh-CN" sz="4000">
                <a:latin typeface="宋体" pitchFamily="2" charset="-122"/>
              </a:rPr>
              <a:t>3</a:t>
            </a:r>
            <a:r>
              <a:rPr lang="zh-CN" altLang="en-US" sz="4000">
                <a:latin typeface="宋体" pitchFamily="2" charset="-122"/>
              </a:rPr>
              <a:t>日，吕先生将“猫扑网”的所有者北京千橡互联科技发展有限公司以</a:t>
            </a:r>
            <a:r>
              <a:rPr lang="zh-CN" altLang="en-US" sz="4400" b="1">
                <a:solidFill>
                  <a:srgbClr val="FF0000"/>
                </a:solidFill>
                <a:latin typeface="宋体" pitchFamily="2" charset="-122"/>
              </a:rPr>
              <a:t>侵犯名誉权、肖像权</a:t>
            </a:r>
            <a:r>
              <a:rPr lang="zh-CN" altLang="en-US" sz="4000">
                <a:latin typeface="宋体" pitchFamily="2" charset="-122"/>
              </a:rPr>
              <a:t>为由诉至北京市海淀区人民法院，要求该公司</a:t>
            </a:r>
            <a:r>
              <a:rPr lang="zh-CN" altLang="en-US" sz="4000">
                <a:solidFill>
                  <a:srgbClr val="FF0000"/>
                </a:solidFill>
                <a:latin typeface="宋体" pitchFamily="2" charset="-122"/>
              </a:rPr>
              <a:t>删除</a:t>
            </a:r>
            <a:r>
              <a:rPr lang="zh-CN" altLang="en-US" sz="4000">
                <a:latin typeface="宋体" pitchFamily="2" charset="-122"/>
              </a:rPr>
              <a:t>侵权文章、</a:t>
            </a:r>
            <a:r>
              <a:rPr lang="zh-CN" altLang="en-US" sz="4000">
                <a:solidFill>
                  <a:srgbClr val="FF0000"/>
                </a:solidFill>
                <a:latin typeface="宋体" pitchFamily="2" charset="-122"/>
              </a:rPr>
              <a:t>恢复</a:t>
            </a:r>
            <a:r>
              <a:rPr lang="zh-CN" altLang="en-US" sz="4000">
                <a:latin typeface="宋体" pitchFamily="2" charset="-122"/>
              </a:rPr>
              <a:t>名誉、</a:t>
            </a:r>
            <a:r>
              <a:rPr lang="zh-CN" altLang="en-US" sz="4000">
                <a:solidFill>
                  <a:srgbClr val="FF0000"/>
                </a:solidFill>
                <a:latin typeface="宋体" pitchFamily="2" charset="-122"/>
              </a:rPr>
              <a:t>赔礼</a:t>
            </a:r>
            <a:r>
              <a:rPr lang="zh-CN" altLang="en-US" sz="4000">
                <a:latin typeface="宋体" pitchFamily="2" charset="-122"/>
              </a:rPr>
              <a:t>道歉、</a:t>
            </a:r>
            <a:r>
              <a:rPr lang="zh-CN" altLang="en-US" sz="4000">
                <a:solidFill>
                  <a:srgbClr val="FF0000"/>
                </a:solidFill>
                <a:latin typeface="宋体" pitchFamily="2" charset="-122"/>
              </a:rPr>
              <a:t>消除</a:t>
            </a:r>
            <a:r>
              <a:rPr lang="zh-CN" altLang="en-US" sz="4000">
                <a:latin typeface="宋体" pitchFamily="2" charset="-122"/>
              </a:rPr>
              <a:t>影响，并</a:t>
            </a:r>
            <a:r>
              <a:rPr lang="zh-CN" altLang="en-US" sz="4000">
                <a:solidFill>
                  <a:srgbClr val="FF0000"/>
                </a:solidFill>
                <a:latin typeface="宋体" pitchFamily="2" charset="-122"/>
              </a:rPr>
              <a:t>赔</a:t>
            </a:r>
            <a:r>
              <a:rPr lang="zh-CN" altLang="en-US" sz="4000">
                <a:latin typeface="宋体" pitchFamily="2" charset="-122"/>
              </a:rPr>
              <a:t>偿经济损失和精神损害抚慰金。</a:t>
            </a:r>
          </a:p>
        </p:txBody>
      </p:sp>
    </p:spTree>
    <p:extLst>
      <p:ext uri="{BB962C8B-B14F-4D97-AF65-F5344CB8AC3E}">
        <p14:creationId xmlns:p14="http://schemas.microsoft.com/office/powerpoint/2010/main" val="13232877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algn="l"/>
            <a:r>
              <a:rPr lang="zh-CN" altLang="en-US"/>
              <a:t>被告辩称：</a:t>
            </a:r>
          </a:p>
        </p:txBody>
      </p:sp>
      <p:sp>
        <p:nvSpPr>
          <p:cNvPr id="21507" name="Rectangle 3"/>
          <p:cNvSpPr>
            <a:spLocks noGrp="1" noRot="1" noChangeArrowheads="1"/>
          </p:cNvSpPr>
          <p:nvPr>
            <p:ph type="body" idx="1"/>
          </p:nvPr>
        </p:nvSpPr>
        <p:spPr/>
        <p:txBody>
          <a:bodyPr>
            <a:normAutofit/>
          </a:bodyPr>
          <a:lstStyle/>
          <a:p>
            <a:r>
              <a:rPr lang="zh-CN" altLang="en-US" sz="2800" dirty="0">
                <a:latin typeface="宋体" pitchFamily="2" charset="-122"/>
              </a:rPr>
              <a:t>文章系转载刊登于猫扑网，并非我公司自行采写 </a:t>
            </a:r>
          </a:p>
          <a:p>
            <a:r>
              <a:rPr lang="zh-CN" altLang="en-US" sz="2800" dirty="0">
                <a:latin typeface="宋体" pitchFamily="2" charset="-122"/>
              </a:rPr>
              <a:t>在转载该文章时对文章的文字进行审查，未发现文中含有侮辱、诽谤或其它明显侵犯他人名誉权的内容，已尽到了“</a:t>
            </a:r>
            <a:r>
              <a:rPr lang="zh-CN" altLang="en-US" sz="2800" dirty="0">
                <a:solidFill>
                  <a:srgbClr val="FF0000"/>
                </a:solidFill>
                <a:latin typeface="宋体" pitchFamily="2" charset="-122"/>
              </a:rPr>
              <a:t>注意</a:t>
            </a:r>
            <a:r>
              <a:rPr lang="zh-CN" altLang="en-US" sz="2800" dirty="0">
                <a:latin typeface="宋体" pitchFamily="2" charset="-122"/>
              </a:rPr>
              <a:t>”和“</a:t>
            </a:r>
            <a:r>
              <a:rPr lang="zh-CN" altLang="en-US" sz="2800" dirty="0">
                <a:solidFill>
                  <a:srgbClr val="FF0000"/>
                </a:solidFill>
                <a:latin typeface="宋体" pitchFamily="2" charset="-122"/>
              </a:rPr>
              <a:t>谨慎</a:t>
            </a:r>
            <a:r>
              <a:rPr lang="zh-CN" altLang="en-US" sz="2800" dirty="0">
                <a:latin typeface="宋体" pitchFamily="2" charset="-122"/>
              </a:rPr>
              <a:t>”的义务，我们转载的涉案文章在标题中用到“</a:t>
            </a:r>
            <a:r>
              <a:rPr lang="zh-CN" altLang="en-US" sz="2800" dirty="0">
                <a:solidFill>
                  <a:srgbClr val="FF0000"/>
                </a:solidFill>
                <a:latin typeface="宋体" pitchFamily="2" charset="-122"/>
              </a:rPr>
              <a:t>疑</a:t>
            </a:r>
            <a:r>
              <a:rPr lang="zh-CN" altLang="en-US" sz="2800" dirty="0">
                <a:latin typeface="宋体" pitchFamily="2" charset="-122"/>
              </a:rPr>
              <a:t>”，而非确定的文字 </a:t>
            </a:r>
          </a:p>
          <a:p>
            <a:endParaRPr lang="en-US" altLang="zh-CN" sz="2800" dirty="0">
              <a:latin typeface="宋体" pitchFamily="2" charset="-122"/>
            </a:endParaRPr>
          </a:p>
        </p:txBody>
      </p:sp>
    </p:spTree>
    <p:extLst>
      <p:ext uri="{BB962C8B-B14F-4D97-AF65-F5344CB8AC3E}">
        <p14:creationId xmlns:p14="http://schemas.microsoft.com/office/powerpoint/2010/main" val="4236760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endParaRPr lang="zh-CN" altLang="zh-CN"/>
          </a:p>
        </p:txBody>
      </p:sp>
      <p:sp>
        <p:nvSpPr>
          <p:cNvPr id="22531" name="Rectangle 3"/>
          <p:cNvSpPr>
            <a:spLocks noGrp="1" noRot="1" noChangeArrowheads="1"/>
          </p:cNvSpPr>
          <p:nvPr>
            <p:ph type="body" idx="1"/>
          </p:nvPr>
        </p:nvSpPr>
        <p:spPr/>
        <p:txBody>
          <a:bodyPr>
            <a:normAutofit fontScale="92500"/>
          </a:bodyPr>
          <a:lstStyle/>
          <a:p>
            <a:r>
              <a:rPr lang="zh-CN" altLang="en-US" sz="3600">
                <a:latin typeface="宋体" pitchFamily="2" charset="-122"/>
              </a:rPr>
              <a:t>文章只是对在天涯论坛出现的贴子进行描述，并</a:t>
            </a:r>
            <a:r>
              <a:rPr lang="zh-CN" altLang="en-US" sz="3600">
                <a:solidFill>
                  <a:srgbClr val="FF0000"/>
                </a:solidFill>
                <a:latin typeface="宋体" pitchFamily="2" charset="-122"/>
              </a:rPr>
              <a:t>没有得出结论</a:t>
            </a:r>
            <a:r>
              <a:rPr lang="zh-CN" altLang="en-US" sz="3600">
                <a:latin typeface="宋体" pitchFamily="2" charset="-122"/>
              </a:rPr>
              <a:t>，也未在文中出现结论性的言论，未构成侵权 </a:t>
            </a:r>
          </a:p>
          <a:p>
            <a:r>
              <a:rPr lang="zh-CN" altLang="en-US" sz="3600">
                <a:latin typeface="宋体" pitchFamily="2" charset="-122"/>
              </a:rPr>
              <a:t>我公司作为</a:t>
            </a:r>
            <a:r>
              <a:rPr lang="zh-CN" altLang="en-US" sz="3600">
                <a:solidFill>
                  <a:srgbClr val="FF0000"/>
                </a:solidFill>
                <a:latin typeface="宋体" pitchFamily="2" charset="-122"/>
              </a:rPr>
              <a:t>转载</a:t>
            </a:r>
            <a:r>
              <a:rPr lang="zh-CN" altLang="en-US" sz="3600">
                <a:latin typeface="宋体" pitchFamily="2" charset="-122"/>
              </a:rPr>
              <a:t>媒体，在收到诉讼通知书后，即从网上</a:t>
            </a:r>
            <a:r>
              <a:rPr lang="zh-CN" altLang="en-US" sz="3600">
                <a:solidFill>
                  <a:srgbClr val="FF0000"/>
                </a:solidFill>
                <a:latin typeface="宋体" pitchFamily="2" charset="-122"/>
              </a:rPr>
              <a:t>删除</a:t>
            </a:r>
            <a:r>
              <a:rPr lang="zh-CN" altLang="en-US" sz="3600">
                <a:latin typeface="宋体" pitchFamily="2" charset="-122"/>
              </a:rPr>
              <a:t>该文，</a:t>
            </a:r>
            <a:r>
              <a:rPr lang="zh-CN" altLang="en-US" sz="3600">
                <a:solidFill>
                  <a:srgbClr val="FF0000"/>
                </a:solidFill>
                <a:latin typeface="宋体" pitchFamily="2" charset="-122"/>
              </a:rPr>
              <a:t>停止</a:t>
            </a:r>
            <a:r>
              <a:rPr lang="zh-CN" altLang="en-US" sz="3600">
                <a:latin typeface="宋体" pitchFamily="2" charset="-122"/>
              </a:rPr>
              <a:t>了传播，不同意原告的诉讼请求。</a:t>
            </a:r>
          </a:p>
        </p:txBody>
      </p:sp>
    </p:spTree>
    <p:extLst>
      <p:ext uri="{BB962C8B-B14F-4D97-AF65-F5344CB8AC3E}">
        <p14:creationId xmlns:p14="http://schemas.microsoft.com/office/powerpoint/2010/main" val="35357763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algn="l"/>
            <a:r>
              <a:rPr lang="zh-CN" altLang="en-US"/>
              <a:t>法院判决：</a:t>
            </a:r>
            <a:endParaRPr lang="zh-CN" altLang="en-US" sz="3600"/>
          </a:p>
        </p:txBody>
      </p:sp>
      <p:sp>
        <p:nvSpPr>
          <p:cNvPr id="23555" name="Rectangle 3"/>
          <p:cNvSpPr>
            <a:spLocks noGrp="1" noRot="1" noChangeArrowheads="1"/>
          </p:cNvSpPr>
          <p:nvPr>
            <p:ph type="body" idx="1"/>
          </p:nvPr>
        </p:nvSpPr>
        <p:spPr>
          <a:xfrm>
            <a:off x="457200" y="1600200"/>
            <a:ext cx="8229600" cy="4997450"/>
          </a:xfrm>
        </p:spPr>
        <p:txBody>
          <a:bodyPr/>
          <a:lstStyle/>
          <a:p>
            <a:pPr>
              <a:lnSpc>
                <a:spcPct val="80000"/>
              </a:lnSpc>
            </a:pPr>
            <a:endParaRPr lang="en-US" altLang="zh-CN" sz="2000"/>
          </a:p>
          <a:p>
            <a:pPr>
              <a:lnSpc>
                <a:spcPct val="80000"/>
              </a:lnSpc>
            </a:pPr>
            <a:r>
              <a:rPr lang="zh-CN" altLang="en-US" sz="4000"/>
              <a:t>综观涉案文章全文</a:t>
            </a:r>
          </a:p>
          <a:p>
            <a:pPr>
              <a:lnSpc>
                <a:spcPct val="80000"/>
              </a:lnSpc>
            </a:pPr>
            <a:endParaRPr lang="zh-CN" altLang="en-US" sz="4000">
              <a:latin typeface="楷体_GB2312" pitchFamily="1" charset="-122"/>
            </a:endParaRPr>
          </a:p>
          <a:p>
            <a:pPr>
              <a:lnSpc>
                <a:spcPct val="80000"/>
              </a:lnSpc>
            </a:pPr>
            <a:r>
              <a:rPr lang="zh-CN" altLang="en-US" sz="4000">
                <a:latin typeface="楷体_GB2312" pitchFamily="1" charset="-122"/>
              </a:rPr>
              <a:t>首先涉案文章标题</a:t>
            </a:r>
            <a:r>
              <a:rPr lang="en-US" altLang="zh-CN" sz="4000">
                <a:solidFill>
                  <a:srgbClr val="FF0000"/>
                </a:solidFill>
                <a:latin typeface="楷体_GB2312" pitchFamily="1" charset="-122"/>
              </a:rPr>
              <a:t>《</a:t>
            </a:r>
            <a:r>
              <a:rPr lang="zh-CN" altLang="en-US" sz="4000">
                <a:solidFill>
                  <a:srgbClr val="FF0000"/>
                </a:solidFill>
                <a:latin typeface="楷体_GB2312" pitchFamily="1" charset="-122"/>
              </a:rPr>
              <a:t>健身中心老板疑携款潜逃曾被炒为奥运狂人</a:t>
            </a:r>
            <a:r>
              <a:rPr lang="en-US" altLang="zh-CN" sz="4000">
                <a:solidFill>
                  <a:srgbClr val="FF0000"/>
                </a:solidFill>
                <a:latin typeface="楷体_GB2312" pitchFamily="1" charset="-122"/>
              </a:rPr>
              <a:t>》</a:t>
            </a:r>
            <a:r>
              <a:rPr lang="zh-CN" altLang="en-US" sz="4000">
                <a:latin typeface="楷体_GB2312" pitchFamily="1" charset="-122"/>
              </a:rPr>
              <a:t>并未使用肯定性词句认定</a:t>
            </a:r>
            <a:r>
              <a:rPr lang="zh-CN" altLang="en-US" sz="4000">
                <a:latin typeface="宋体"/>
              </a:rPr>
              <a:t>“</a:t>
            </a:r>
            <a:r>
              <a:rPr lang="zh-CN" altLang="en-US" sz="4000">
                <a:solidFill>
                  <a:srgbClr val="FF0000"/>
                </a:solidFill>
                <a:latin typeface="楷体_GB2312" pitchFamily="1" charset="-122"/>
              </a:rPr>
              <a:t>携款潜逃</a:t>
            </a:r>
            <a:r>
              <a:rPr lang="zh-CN" altLang="en-US" sz="4000">
                <a:latin typeface="宋体"/>
              </a:rPr>
              <a:t>”</a:t>
            </a:r>
            <a:r>
              <a:rPr lang="zh-CN" altLang="en-US" sz="4000">
                <a:latin typeface="楷体_GB2312" pitchFamily="1" charset="-122"/>
              </a:rPr>
              <a:t>的事实。</a:t>
            </a:r>
          </a:p>
          <a:p>
            <a:pPr>
              <a:lnSpc>
                <a:spcPct val="80000"/>
              </a:lnSpc>
            </a:pPr>
            <a:endParaRPr lang="en-US" altLang="zh-CN" sz="4000">
              <a:latin typeface="楷体_GB2312" pitchFamily="1" charset="-122"/>
            </a:endParaRPr>
          </a:p>
        </p:txBody>
      </p:sp>
    </p:spTree>
    <p:extLst>
      <p:ext uri="{BB962C8B-B14F-4D97-AF65-F5344CB8AC3E}">
        <p14:creationId xmlns:p14="http://schemas.microsoft.com/office/powerpoint/2010/main" val="17276220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endParaRPr lang="zh-CN" altLang="zh-CN"/>
          </a:p>
        </p:txBody>
      </p:sp>
      <p:sp>
        <p:nvSpPr>
          <p:cNvPr id="24579" name="Rectangle 3"/>
          <p:cNvSpPr>
            <a:spLocks noGrp="1" noRot="1" noChangeArrowheads="1"/>
          </p:cNvSpPr>
          <p:nvPr>
            <p:ph type="body" idx="1"/>
          </p:nvPr>
        </p:nvSpPr>
        <p:spPr/>
        <p:txBody>
          <a:bodyPr/>
          <a:lstStyle/>
          <a:p>
            <a:r>
              <a:rPr lang="zh-CN" altLang="en-US" sz="4000">
                <a:latin typeface="宋体" pitchFamily="2" charset="-122"/>
              </a:rPr>
              <a:t>其次，在主文部分，该文章几乎通篇</a:t>
            </a:r>
            <a:r>
              <a:rPr lang="zh-CN" altLang="en-US" sz="4000">
                <a:solidFill>
                  <a:srgbClr val="FF0000"/>
                </a:solidFill>
                <a:latin typeface="宋体" pitchFamily="2" charset="-122"/>
              </a:rPr>
              <a:t>引用</a:t>
            </a:r>
            <a:r>
              <a:rPr lang="zh-CN" altLang="en-US" sz="4000">
                <a:latin typeface="宋体" pitchFamily="2" charset="-122"/>
              </a:rPr>
              <a:t>网友“纳兰阿翘”发贴中的内容，只是将相关贴子的内容进行</a:t>
            </a:r>
            <a:r>
              <a:rPr lang="zh-CN" altLang="en-US" sz="4000">
                <a:solidFill>
                  <a:srgbClr val="FF0000"/>
                </a:solidFill>
                <a:latin typeface="宋体" pitchFamily="2" charset="-122"/>
              </a:rPr>
              <a:t>整理</a:t>
            </a:r>
            <a:r>
              <a:rPr lang="zh-CN" altLang="en-US" sz="4000">
                <a:latin typeface="宋体" pitchFamily="2" charset="-122"/>
              </a:rPr>
              <a:t>，而非千橡公司独立完成对该事件的报道。</a:t>
            </a:r>
          </a:p>
          <a:p>
            <a:endParaRPr lang="en-US" altLang="zh-CN" sz="4000">
              <a:latin typeface="宋体" pitchFamily="2" charset="-122"/>
            </a:endParaRPr>
          </a:p>
        </p:txBody>
      </p:sp>
    </p:spTree>
    <p:extLst>
      <p:ext uri="{BB962C8B-B14F-4D97-AF65-F5344CB8AC3E}">
        <p14:creationId xmlns:p14="http://schemas.microsoft.com/office/powerpoint/2010/main" val="7021117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endParaRPr lang="zh-CN" altLang="zh-CN"/>
          </a:p>
        </p:txBody>
      </p:sp>
      <p:sp>
        <p:nvSpPr>
          <p:cNvPr id="25603" name="Rectangle 3"/>
          <p:cNvSpPr>
            <a:spLocks noGrp="1" noRot="1" noChangeArrowheads="1"/>
          </p:cNvSpPr>
          <p:nvPr>
            <p:ph type="body" idx="1"/>
          </p:nvPr>
        </p:nvSpPr>
        <p:spPr/>
        <p:txBody>
          <a:bodyPr/>
          <a:lstStyle/>
          <a:p>
            <a:r>
              <a:rPr lang="zh-CN" altLang="en-US" sz="4000">
                <a:latin typeface="楷体_GB2312" pitchFamily="1" charset="-122"/>
              </a:rPr>
              <a:t>再次，文章结尾部分，记者拨打相关电话的情节内容，系记者的</a:t>
            </a:r>
            <a:r>
              <a:rPr lang="zh-CN" altLang="en-US" sz="4000">
                <a:solidFill>
                  <a:srgbClr val="FF0000"/>
                </a:solidFill>
                <a:latin typeface="楷体_GB2312" pitchFamily="1" charset="-122"/>
              </a:rPr>
              <a:t>真实经历</a:t>
            </a:r>
            <a:r>
              <a:rPr lang="zh-CN" altLang="en-US" sz="4000">
                <a:latin typeface="楷体_GB2312" pitchFamily="1" charset="-122"/>
              </a:rPr>
              <a:t>，并无侵权的事实。故千橡公司在其猫扑网上刊登的涉案文章并无不当之处。</a:t>
            </a:r>
          </a:p>
          <a:p>
            <a:endParaRPr lang="zh-CN" altLang="en-US"/>
          </a:p>
          <a:p>
            <a:endParaRPr lang="en-US" altLang="zh-CN"/>
          </a:p>
        </p:txBody>
      </p:sp>
    </p:spTree>
    <p:extLst>
      <p:ext uri="{BB962C8B-B14F-4D97-AF65-F5344CB8AC3E}">
        <p14:creationId xmlns:p14="http://schemas.microsoft.com/office/powerpoint/2010/main" val="13664159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Rot="1" noChangeArrowheads="1"/>
          </p:cNvSpPr>
          <p:nvPr>
            <p:ph type="ctrTitle"/>
          </p:nvPr>
        </p:nvSpPr>
        <p:spPr>
          <a:xfrm>
            <a:off x="1331640" y="2204864"/>
            <a:ext cx="6480720" cy="2833911"/>
          </a:xfrm>
        </p:spPr>
        <p:txBody>
          <a:bodyPr>
            <a:normAutofit fontScale="90000"/>
          </a:bodyPr>
          <a:lstStyle/>
          <a:p>
            <a:r>
              <a:rPr lang="zh-CN" altLang="en-US" sz="4800" dirty="0">
                <a:latin typeface="宋体" pitchFamily="2" charset="-122"/>
              </a:rPr>
              <a:t>最后，法院判决</a:t>
            </a:r>
            <a:r>
              <a:rPr lang="zh-CN" altLang="en-US" sz="7200" b="1" dirty="0">
                <a:solidFill>
                  <a:srgbClr val="FF0000"/>
                </a:solidFill>
                <a:latin typeface="宋体" pitchFamily="2" charset="-122"/>
              </a:rPr>
              <a:t>驳回</a:t>
            </a:r>
            <a:r>
              <a:rPr lang="zh-CN" altLang="en-US" sz="4800" dirty="0">
                <a:latin typeface="宋体" pitchFamily="2" charset="-122"/>
              </a:rPr>
              <a:t>了吕先生的全部诉讼请求。</a:t>
            </a:r>
            <a:r>
              <a:rPr lang="zh-CN" altLang="en-US" sz="4800" dirty="0">
                <a:latin typeface="楷体_GB2312" pitchFamily="1" charset="-122"/>
                <a:ea typeface="楷体_GB2312" pitchFamily="1" charset="-122"/>
              </a:rPr>
              <a:t/>
            </a:r>
            <a:br>
              <a:rPr lang="zh-CN" altLang="en-US" sz="4800" dirty="0">
                <a:latin typeface="楷体_GB2312" pitchFamily="1" charset="-122"/>
                <a:ea typeface="楷体_GB2312" pitchFamily="1" charset="-122"/>
              </a:rPr>
            </a:br>
            <a:endParaRPr lang="zh-CN" altLang="en-US" sz="4800" dirty="0">
              <a:latin typeface="楷体_GB2312" pitchFamily="1" charset="-122"/>
              <a:ea typeface="楷体_GB2312" pitchFamily="1" charset="-122"/>
            </a:endParaRPr>
          </a:p>
        </p:txBody>
      </p:sp>
    </p:spTree>
    <p:extLst>
      <p:ext uri="{BB962C8B-B14F-4D97-AF65-F5344CB8AC3E}">
        <p14:creationId xmlns:p14="http://schemas.microsoft.com/office/powerpoint/2010/main" val="125578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易错题</a:t>
            </a:r>
            <a:endParaRPr lang="zh-CN" altLang="en-US" dirty="0"/>
          </a:p>
        </p:txBody>
      </p:sp>
    </p:spTree>
    <p:extLst>
      <p:ext uri="{BB962C8B-B14F-4D97-AF65-F5344CB8AC3E}">
        <p14:creationId xmlns:p14="http://schemas.microsoft.com/office/powerpoint/2010/main" val="24191219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endParaRPr lang="zh-CN" altLang="zh-CN"/>
          </a:p>
        </p:txBody>
      </p:sp>
      <p:sp>
        <p:nvSpPr>
          <p:cNvPr id="28675" name="Rectangle 3"/>
          <p:cNvSpPr>
            <a:spLocks noGrp="1" noRot="1" noChangeArrowheads="1"/>
          </p:cNvSpPr>
          <p:nvPr>
            <p:ph type="body" idx="1"/>
          </p:nvPr>
        </p:nvSpPr>
        <p:spPr/>
        <p:txBody>
          <a:bodyPr>
            <a:normAutofit fontScale="92500" lnSpcReduction="10000"/>
          </a:bodyPr>
          <a:lstStyle/>
          <a:p>
            <a:r>
              <a:rPr lang="zh-CN" altLang="en-US" sz="4400">
                <a:latin typeface="宋体" pitchFamily="2" charset="-122"/>
              </a:rPr>
              <a:t>一审判决后，吕先生不服，向北京市第一中级人民法院提起上诉 </a:t>
            </a:r>
          </a:p>
          <a:p>
            <a:r>
              <a:rPr lang="zh-CN" altLang="en-US" sz="4400">
                <a:latin typeface="宋体" pitchFamily="2" charset="-122"/>
              </a:rPr>
              <a:t>二审法院经审理 判决：驳回上诉，</a:t>
            </a:r>
            <a:r>
              <a:rPr lang="zh-CN" altLang="en-US" sz="6000" b="1">
                <a:solidFill>
                  <a:srgbClr val="FF0000"/>
                </a:solidFill>
                <a:latin typeface="宋体" pitchFamily="2" charset="-122"/>
              </a:rPr>
              <a:t>维持原判</a:t>
            </a:r>
            <a:r>
              <a:rPr lang="zh-CN" altLang="en-US" sz="4400">
                <a:latin typeface="宋体" pitchFamily="2" charset="-122"/>
              </a:rPr>
              <a:t>。 </a:t>
            </a:r>
          </a:p>
        </p:txBody>
      </p:sp>
    </p:spTree>
    <p:extLst>
      <p:ext uri="{BB962C8B-B14F-4D97-AF65-F5344CB8AC3E}">
        <p14:creationId xmlns:p14="http://schemas.microsoft.com/office/powerpoint/2010/main" val="39246759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标题 1"/>
          <p:cNvSpPr>
            <a:spLocks noGrp="1"/>
          </p:cNvSpPr>
          <p:nvPr>
            <p:ph type="title"/>
          </p:nvPr>
        </p:nvSpPr>
        <p:spPr>
          <a:xfrm>
            <a:off x="468313" y="404813"/>
            <a:ext cx="5791200" cy="563562"/>
          </a:xfrm>
        </p:spPr>
        <p:txBody>
          <a:bodyPr>
            <a:normAutofit fontScale="90000"/>
          </a:bodyPr>
          <a:lstStyle/>
          <a:p>
            <a:r>
              <a:rPr lang="zh-CN" altLang="zh-CN" smtClean="0">
                <a:ea typeface="宋体" charset="-122"/>
              </a:rPr>
              <a:t>本章小结</a:t>
            </a:r>
            <a:br>
              <a:rPr lang="zh-CN" altLang="zh-CN" smtClean="0">
                <a:ea typeface="宋体" charset="-122"/>
              </a:rPr>
            </a:br>
            <a:endParaRPr lang="zh-CN" altLang="en-US" smtClean="0">
              <a:ea typeface="宋体" charset="-122"/>
            </a:endParaRPr>
          </a:p>
        </p:txBody>
      </p:sp>
      <p:sp>
        <p:nvSpPr>
          <p:cNvPr id="90114" name="内容占位符 2"/>
          <p:cNvSpPr>
            <a:spLocks noGrp="1"/>
          </p:cNvSpPr>
          <p:nvPr>
            <p:ph idx="1"/>
          </p:nvPr>
        </p:nvSpPr>
        <p:spPr/>
        <p:txBody>
          <a:bodyPr>
            <a:normAutofit fontScale="92500" lnSpcReduction="10000"/>
          </a:bodyPr>
          <a:lstStyle/>
          <a:p>
            <a:r>
              <a:rPr lang="zh-CN" altLang="zh-CN" sz="2400" dirty="0" smtClean="0">
                <a:latin typeface="仿宋_GB2312" pitchFamily="49" charset="-122"/>
                <a:ea typeface="仿宋_GB2312" pitchFamily="49" charset="-122"/>
              </a:rPr>
              <a:t>将信息在因特网上传输应该属于著作权人的专有权利。我国是将这种专有权利定义为信息网络传播权，同时不赞成临时性复制构成著作权法意义上的复制行为。《信息网络传播权保护条例》</a:t>
            </a:r>
            <a:r>
              <a:rPr lang="zh-CN" altLang="en-US" sz="2400" dirty="0" smtClean="0">
                <a:latin typeface="仿宋_GB2312" pitchFamily="49" charset="-122"/>
                <a:ea typeface="仿宋_GB2312" pitchFamily="49" charset="-122"/>
              </a:rPr>
              <a:t>规定了</a:t>
            </a:r>
            <a:r>
              <a:rPr lang="zh-CN" altLang="zh-CN" sz="2400" dirty="0" smtClean="0">
                <a:latin typeface="仿宋_GB2312" pitchFamily="49" charset="-122"/>
                <a:ea typeface="仿宋_GB2312" pitchFamily="49" charset="-122"/>
              </a:rPr>
              <a:t>“合理使用”的</a:t>
            </a:r>
            <a:r>
              <a:rPr lang="zh-CN" altLang="en-US" sz="2400" dirty="0" smtClean="0">
                <a:latin typeface="仿宋_GB2312" pitchFamily="49" charset="-122"/>
                <a:ea typeface="仿宋_GB2312" pitchFamily="49" charset="-122"/>
              </a:rPr>
              <a:t>相关</a:t>
            </a:r>
            <a:r>
              <a:rPr lang="zh-CN" altLang="zh-CN" sz="2400" dirty="0" smtClean="0">
                <a:latin typeface="仿宋_GB2312" pitchFamily="49" charset="-122"/>
                <a:ea typeface="仿宋_GB2312" pitchFamily="49" charset="-122"/>
              </a:rPr>
              <a:t>准则</a:t>
            </a:r>
            <a:r>
              <a:rPr lang="zh-CN" altLang="en-US" sz="2400" dirty="0" smtClean="0">
                <a:latin typeface="仿宋_GB2312" pitchFamily="49" charset="-122"/>
                <a:ea typeface="仿宋_GB2312" pitchFamily="49" charset="-122"/>
              </a:rPr>
              <a:t>；</a:t>
            </a:r>
            <a:r>
              <a:rPr lang="zh-CN" altLang="zh-CN" sz="2400" dirty="0" smtClean="0">
                <a:latin typeface="仿宋_GB2312" pitchFamily="49" charset="-122"/>
                <a:ea typeface="仿宋_GB2312" pitchFamily="49" charset="-122"/>
              </a:rPr>
              <a:t>侵害权利管理电子信息的行为分为故意侵权和间接侵权。《信息网络传播权保护条例》对技术措施的保护分成</a:t>
            </a:r>
            <a:r>
              <a:rPr lang="zh-CN" altLang="en-US" sz="2400" dirty="0" smtClean="0">
                <a:latin typeface="仿宋_GB2312" pitchFamily="49" charset="-122"/>
                <a:ea typeface="仿宋_GB2312" pitchFamily="49" charset="-122"/>
              </a:rPr>
              <a:t>直接保护和间接保护</a:t>
            </a:r>
            <a:r>
              <a:rPr lang="zh-CN" altLang="zh-CN" sz="2400" dirty="0" smtClean="0">
                <a:latin typeface="仿宋_GB2312" pitchFamily="49" charset="-122"/>
                <a:ea typeface="仿宋_GB2312" pitchFamily="49" charset="-122"/>
              </a:rPr>
              <a:t>两个层次</a:t>
            </a:r>
            <a:r>
              <a:rPr lang="zh-CN" altLang="en-US" sz="2400" dirty="0" smtClean="0">
                <a:latin typeface="仿宋_GB2312" pitchFamily="49" charset="-122"/>
                <a:ea typeface="仿宋_GB2312" pitchFamily="49" charset="-122"/>
              </a:rPr>
              <a:t>，</a:t>
            </a:r>
            <a:r>
              <a:rPr lang="zh-CN" altLang="zh-CN" sz="2400" dirty="0" smtClean="0">
                <a:latin typeface="仿宋_GB2312" pitchFamily="49" charset="-122"/>
                <a:ea typeface="仿宋_GB2312" pitchFamily="49" charset="-122"/>
              </a:rPr>
              <a:t>同时规定了“技术措施法律保护的例外和豁免”的情形。《信息网络传播权保护条例》建立了处理侵权纠纷的“通知与删除”简便程序。</a:t>
            </a:r>
            <a:r>
              <a:rPr lang="zh-CN" altLang="en-US" sz="2400" dirty="0" smtClean="0">
                <a:latin typeface="仿宋_GB2312" pitchFamily="49" charset="-122"/>
                <a:ea typeface="仿宋_GB2312" pitchFamily="49" charset="-122"/>
              </a:rPr>
              <a:t>同时</a:t>
            </a:r>
            <a:r>
              <a:rPr lang="zh-CN" altLang="zh-CN" sz="2400" dirty="0" smtClean="0">
                <a:latin typeface="仿宋_GB2312" pitchFamily="49" charset="-122"/>
                <a:ea typeface="仿宋_GB2312" pitchFamily="49" charset="-122"/>
              </a:rPr>
              <a:t>分别对网络服务提供者提供服务规定了</a:t>
            </a:r>
            <a:r>
              <a:rPr lang="en-US" altLang="zh-CN" sz="2400" dirty="0" smtClean="0">
                <a:latin typeface="仿宋_GB2312" pitchFamily="49" charset="-122"/>
                <a:ea typeface="仿宋_GB2312" pitchFamily="49" charset="-122"/>
              </a:rPr>
              <a:t>4</a:t>
            </a:r>
            <a:r>
              <a:rPr lang="zh-CN" altLang="en-US" sz="2400" dirty="0" smtClean="0">
                <a:latin typeface="仿宋_GB2312" pitchFamily="49" charset="-122"/>
                <a:ea typeface="仿宋_GB2312" pitchFamily="49" charset="-122"/>
              </a:rPr>
              <a:t>种</a:t>
            </a:r>
            <a:r>
              <a:rPr lang="zh-CN" altLang="zh-CN" sz="2400" dirty="0" smtClean="0">
                <a:latin typeface="仿宋_GB2312" pitchFamily="49" charset="-122"/>
                <a:ea typeface="仿宋_GB2312" pitchFamily="49" charset="-122"/>
              </a:rPr>
              <a:t>免除赔偿责任。</a:t>
            </a:r>
          </a:p>
          <a:p>
            <a:endParaRPr lang="zh-CN" altLang="zh-CN" sz="2400" dirty="0" smtClean="0">
              <a:latin typeface="仿宋_GB2312" pitchFamily="49" charset="-122"/>
              <a:ea typeface="仿宋_GB2312" pitchFamily="49" charset="-122"/>
            </a:endParaRPr>
          </a:p>
          <a:p>
            <a:endParaRPr lang="zh-CN" altLang="en-US" dirty="0" smtClean="0">
              <a:ea typeface="宋体" charset="-122"/>
            </a:endParaRPr>
          </a:p>
        </p:txBody>
      </p:sp>
      <p:sp>
        <p:nvSpPr>
          <p:cNvPr id="9011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4016407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p:cNvSpPr>
          <p:nvPr>
            <p:ph type="title"/>
          </p:nvPr>
        </p:nvSpPr>
        <p:spPr/>
        <p:txBody>
          <a:bodyPr/>
          <a:lstStyle/>
          <a:p>
            <a:r>
              <a:rPr lang="zh-CN" altLang="en-US" smtClean="0">
                <a:ea typeface="宋体" charset="-122"/>
              </a:rPr>
              <a:t>思考与练习</a:t>
            </a:r>
          </a:p>
        </p:txBody>
      </p:sp>
      <p:sp>
        <p:nvSpPr>
          <p:cNvPr id="91138" name="内容占位符 2"/>
          <p:cNvSpPr>
            <a:spLocks noGrp="1"/>
          </p:cNvSpPr>
          <p:nvPr>
            <p:ph idx="1"/>
          </p:nvPr>
        </p:nvSpPr>
        <p:spPr/>
        <p:txBody>
          <a:bodyPr/>
          <a:lstStyle/>
          <a:p>
            <a:r>
              <a:rPr lang="en-US" altLang="zh-CN" smtClean="0">
                <a:ea typeface="宋体" charset="-122"/>
              </a:rPr>
              <a:t>1</a:t>
            </a:r>
            <a:r>
              <a:rPr lang="zh-CN" altLang="zh-CN" smtClean="0">
                <a:ea typeface="宋体" charset="-122"/>
              </a:rPr>
              <a:t>．根据《信息网络权保护条例》，简述合理使用的相关情形。</a:t>
            </a:r>
          </a:p>
          <a:p>
            <a:r>
              <a:rPr lang="en-US" altLang="zh-CN" smtClean="0">
                <a:ea typeface="宋体" charset="-122"/>
              </a:rPr>
              <a:t>2</a:t>
            </a:r>
            <a:r>
              <a:rPr lang="zh-CN" altLang="zh-CN" smtClean="0">
                <a:ea typeface="宋体" charset="-122"/>
              </a:rPr>
              <a:t>．什么是权利管理电子信息？权利管理电子信息侵权的构成要件有哪些？</a:t>
            </a:r>
          </a:p>
          <a:p>
            <a:r>
              <a:rPr lang="en-US" altLang="zh-CN" smtClean="0">
                <a:ea typeface="宋体" charset="-122"/>
              </a:rPr>
              <a:t>3</a:t>
            </a:r>
            <a:r>
              <a:rPr lang="zh-CN" altLang="zh-CN" smtClean="0">
                <a:ea typeface="宋体" charset="-122"/>
              </a:rPr>
              <a:t>．常见的技术保护措施有哪些？《信息网络权保护条例》对技术措施规定了哪些合理利用的情形？</a:t>
            </a:r>
          </a:p>
          <a:p>
            <a:r>
              <a:rPr lang="en-US" altLang="zh-CN" smtClean="0">
                <a:ea typeface="宋体" charset="-122"/>
              </a:rPr>
              <a:t>4</a:t>
            </a:r>
            <a:r>
              <a:rPr lang="zh-CN" altLang="zh-CN" smtClean="0">
                <a:ea typeface="宋体" charset="-122"/>
              </a:rPr>
              <a:t>．简述网络服务提供者在提供服务时的四种免除赔偿责任的情形。</a:t>
            </a:r>
          </a:p>
          <a:p>
            <a:endParaRPr lang="zh-CN" altLang="zh-CN" smtClean="0">
              <a:ea typeface="宋体" charset="-122"/>
            </a:endParaRPr>
          </a:p>
          <a:p>
            <a:endParaRPr lang="zh-CN" altLang="en-US" smtClean="0">
              <a:ea typeface="宋体" charset="-122"/>
            </a:endParaRPr>
          </a:p>
        </p:txBody>
      </p:sp>
      <p:sp>
        <p:nvSpPr>
          <p:cNvPr id="9113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29604198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23888" y="1709739"/>
            <a:ext cx="6944916" cy="1500187"/>
          </a:xfrm>
          <a:prstGeom prst="rect">
            <a:avLst/>
          </a:prstGeom>
        </p:spPr>
        <p:txBody>
          <a:bodyPr vert="horz" lIns="91440" tIns="45720" rIns="91440" bIns="45720" rtlCol="0" anchor="ctr" anchorCtr="0">
            <a:noAutofit/>
          </a:bodyPr>
          <a:lstStyle>
            <a:lvl1pPr indent="0" algn="ctr">
              <a:lnSpc>
                <a:spcPct val="120000"/>
              </a:lnSpc>
              <a:spcBef>
                <a:spcPts val="1000"/>
              </a:spcBef>
              <a:buFont typeface="Arial" panose="020B0604020202020204" pitchFamily="34" charset="0"/>
              <a:buNone/>
              <a:defRPr sz="13800">
                <a:solidFill>
                  <a:schemeClr val="accent2"/>
                </a:solidFill>
              </a:defRPr>
            </a:lvl1pPr>
            <a:lvl2pPr indent="0" algn="just">
              <a:lnSpc>
                <a:spcPct val="120000"/>
              </a:lnSpc>
              <a:spcBef>
                <a:spcPts val="500"/>
              </a:spcBef>
              <a:buFont typeface="Arial" panose="020B0604020202020204" pitchFamily="34" charset="0"/>
              <a:buNone/>
              <a:defRPr sz="2000">
                <a:solidFill>
                  <a:schemeClr val="tx1">
                    <a:tint val="75000"/>
                  </a:schemeClr>
                </a:solidFill>
              </a:defRPr>
            </a:lvl2pPr>
            <a:lvl3pPr indent="0" algn="just">
              <a:lnSpc>
                <a:spcPct val="120000"/>
              </a:lnSpc>
              <a:spcBef>
                <a:spcPts val="500"/>
              </a:spcBef>
              <a:buFont typeface="Arial" panose="020B0604020202020204" pitchFamily="34" charset="0"/>
              <a:buNone/>
              <a:defRPr>
                <a:solidFill>
                  <a:schemeClr val="tx1">
                    <a:tint val="75000"/>
                  </a:schemeClr>
                </a:solidFill>
              </a:defRPr>
            </a:lvl3pPr>
            <a:lvl4pPr indent="0" algn="just">
              <a:lnSpc>
                <a:spcPct val="120000"/>
              </a:lnSpc>
              <a:spcBef>
                <a:spcPts val="500"/>
              </a:spcBef>
              <a:buFont typeface="Arial" panose="020B0604020202020204" pitchFamily="34" charset="0"/>
              <a:buNone/>
              <a:defRPr sz="1600">
                <a:solidFill>
                  <a:schemeClr val="tx1">
                    <a:tint val="75000"/>
                  </a:schemeClr>
                </a:solidFill>
              </a:defRPr>
            </a:lvl4pPr>
            <a:lvl5pPr indent="0" algn="just">
              <a:lnSpc>
                <a:spcPct val="12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dirty="0" smtClean="0">
                <a:solidFill>
                  <a:srgbClr val="2C91CE"/>
                </a:solidFill>
              </a:rPr>
              <a:t>08</a:t>
            </a:r>
          </a:p>
        </p:txBody>
      </p:sp>
      <p:sp>
        <p:nvSpPr>
          <p:cNvPr id="3" name="标题 2"/>
          <p:cNvSpPr>
            <a:spLocks noGrp="1"/>
          </p:cNvSpPr>
          <p:nvPr>
            <p:ph type="title"/>
            <p:custDataLst>
              <p:tags r:id="rId3"/>
            </p:custDataLst>
          </p:nvPr>
        </p:nvSpPr>
        <p:spPr>
          <a:xfrm>
            <a:off x="395536" y="3789040"/>
            <a:ext cx="7056784" cy="1385774"/>
          </a:xfrm>
        </p:spPr>
        <p:txBody>
          <a:bodyPr/>
          <a:lstStyle/>
          <a:p>
            <a:r>
              <a:rPr lang="zh-CN" altLang="en-US" dirty="0" smtClean="0"/>
              <a:t>第八章 计算机软件的法律保护</a:t>
            </a:r>
            <a:endParaRPr lang="en-US" altLang="zh-CN" dirty="0"/>
          </a:p>
        </p:txBody>
      </p:sp>
    </p:spTree>
    <p:custDataLst>
      <p:tags r:id="rId1"/>
    </p:custDataLst>
    <p:extLst>
      <p:ext uri="{BB962C8B-B14F-4D97-AF65-F5344CB8AC3E}">
        <p14:creationId xmlns:p14="http://schemas.microsoft.com/office/powerpoint/2010/main" val="7059745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subTitle" idx="1"/>
          </p:nvPr>
        </p:nvSpPr>
        <p:spPr>
          <a:xfrm>
            <a:off x="1043608" y="1412776"/>
            <a:ext cx="7092950" cy="4824536"/>
          </a:xfrm>
        </p:spPr>
        <p:txBody>
          <a:bodyPr>
            <a:noAutofit/>
          </a:bodyPr>
          <a:lstStyle/>
          <a:p>
            <a:pPr algn="l">
              <a:spcBef>
                <a:spcPct val="0"/>
              </a:spcBef>
            </a:pPr>
            <a:r>
              <a:rPr lang="zh-CN" altLang="zh-CN" sz="3200" b="1" dirty="0" smtClean="0">
                <a:solidFill>
                  <a:schemeClr val="tx1"/>
                </a:solidFill>
                <a:ea typeface="宋体" charset="-122"/>
              </a:rPr>
              <a:t>学习要求</a:t>
            </a:r>
            <a:r>
              <a:rPr lang="zh-CN" altLang="en-US" sz="3200" b="1" dirty="0" smtClean="0">
                <a:solidFill>
                  <a:schemeClr val="tx1"/>
                </a:solidFill>
                <a:ea typeface="宋体" charset="-122"/>
              </a:rPr>
              <a:t>：</a:t>
            </a:r>
            <a:r>
              <a:rPr lang="zh-CN" altLang="zh-CN" sz="3200" dirty="0" smtClean="0">
                <a:solidFill>
                  <a:schemeClr val="tx1"/>
                </a:solidFill>
                <a:ea typeface="宋体" charset="-122"/>
              </a:rPr>
              <a:t>通过本章学习，了解</a:t>
            </a:r>
            <a:r>
              <a:rPr lang="zh-CN" altLang="en-US" sz="3200" dirty="0" smtClean="0">
                <a:solidFill>
                  <a:schemeClr val="tx1"/>
                </a:solidFill>
                <a:ea typeface="宋体" charset="-122"/>
              </a:rPr>
              <a:t>计算机软件著作权、专利权、商标权的概念、保护对象、使用范围、侵权责任等，掌握计算机软件法律保护的必要性和实施方式，了解我国对计算机软件的法律保护现状。</a:t>
            </a:r>
            <a:endParaRPr lang="zh-CN" altLang="zh-CN" sz="3200" dirty="0" smtClean="0">
              <a:solidFill>
                <a:schemeClr val="tx1"/>
              </a:solidFill>
              <a:ea typeface="宋体" charset="-122"/>
            </a:endParaRPr>
          </a:p>
        </p:txBody>
      </p:sp>
    </p:spTree>
    <p:extLst>
      <p:ext uri="{BB962C8B-B14F-4D97-AF65-F5344CB8AC3E}">
        <p14:creationId xmlns:p14="http://schemas.microsoft.com/office/powerpoint/2010/main" val="3264283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wipe(up)">
                                      <p:cBhvr>
                                        <p:cTn id="7" dur="500"/>
                                        <p:tgtEl>
                                          <p:spTgt spid="2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p:cNvSpPr>
            <a:spLocks noGrp="1"/>
          </p:cNvSpPr>
          <p:nvPr>
            <p:ph type="title"/>
          </p:nvPr>
        </p:nvSpPr>
        <p:spPr>
          <a:xfrm>
            <a:off x="468313" y="476250"/>
            <a:ext cx="5791200" cy="563563"/>
          </a:xfrm>
        </p:spPr>
        <p:txBody>
          <a:bodyPr>
            <a:normAutofit fontScale="90000"/>
          </a:bodyPr>
          <a:lstStyle/>
          <a:p>
            <a:r>
              <a:rPr lang="zh-CN" altLang="zh-CN" smtClean="0">
                <a:ea typeface="宋体" charset="-122"/>
              </a:rPr>
              <a:t>本章导语</a:t>
            </a:r>
            <a:br>
              <a:rPr lang="zh-CN" altLang="zh-CN" smtClean="0">
                <a:ea typeface="宋体" charset="-122"/>
              </a:rPr>
            </a:br>
            <a:endParaRPr lang="zh-CN" altLang="en-US" smtClean="0">
              <a:ea typeface="宋体" charset="-122"/>
            </a:endParaRPr>
          </a:p>
        </p:txBody>
      </p:sp>
      <p:sp>
        <p:nvSpPr>
          <p:cNvPr id="57346" name="内容占位符 2"/>
          <p:cNvSpPr>
            <a:spLocks noGrp="1"/>
          </p:cNvSpPr>
          <p:nvPr>
            <p:ph idx="1"/>
          </p:nvPr>
        </p:nvSpPr>
        <p:spPr>
          <a:xfrm>
            <a:off x="971600" y="1638047"/>
            <a:ext cx="7345362" cy="5199062"/>
          </a:xfrm>
        </p:spPr>
        <p:txBody>
          <a:bodyPr>
            <a:normAutofit/>
          </a:bodyPr>
          <a:lstStyle/>
          <a:p>
            <a:r>
              <a:rPr lang="zh-CN" altLang="en-US" sz="2400" dirty="0" smtClean="0">
                <a:latin typeface="仿宋_GB2312" pitchFamily="49" charset="-122"/>
                <a:ea typeface="仿宋_GB2312" pitchFamily="49" charset="-122"/>
              </a:rPr>
              <a:t>在以信息技术为主导的知识经济时代，市场对计算机软件有巨大的需求。</a:t>
            </a:r>
            <a:endParaRPr lang="en-US" altLang="zh-CN" sz="2400" dirty="0" smtClean="0">
              <a:latin typeface="仿宋_GB2312" pitchFamily="49" charset="-122"/>
              <a:ea typeface="仿宋_GB2312" pitchFamily="49" charset="-122"/>
            </a:endParaRPr>
          </a:p>
          <a:p>
            <a:r>
              <a:rPr lang="zh-CN" altLang="en-US" dirty="0" smtClean="0">
                <a:latin typeface="仿宋_GB2312" pitchFamily="49" charset="-122"/>
                <a:ea typeface="仿宋_GB2312" pitchFamily="49" charset="-122"/>
              </a:rPr>
              <a:t>计算机软件是一系列按照特定顺序组织的计算机数据和指令的集合，是一种智力产品。</a:t>
            </a:r>
            <a:endParaRPr lang="en-US" altLang="zh-CN" dirty="0" smtClean="0">
              <a:latin typeface="仿宋_GB2312" pitchFamily="49" charset="-122"/>
              <a:ea typeface="仿宋_GB2312" pitchFamily="49" charset="-122"/>
            </a:endParaRPr>
          </a:p>
          <a:p>
            <a:r>
              <a:rPr lang="zh-CN" altLang="en-US" sz="2400" dirty="0" smtClean="0">
                <a:latin typeface="仿宋_GB2312" pitchFamily="49" charset="-122"/>
                <a:ea typeface="仿宋_GB2312" pitchFamily="49" charset="-122"/>
              </a:rPr>
              <a:t>计算机软件的法律保护是以法律手段对计算机软件的知识产权提供保护。</a:t>
            </a:r>
          </a:p>
        </p:txBody>
      </p:sp>
      <p:sp>
        <p:nvSpPr>
          <p:cNvPr id="57347" name="日期占位符 3"/>
          <p:cNvSpPr>
            <a:spLocks noGrp="1"/>
          </p:cNvSpPr>
          <p:nvPr>
            <p:ph type="dt" sz="quarter" idx="10"/>
          </p:nvPr>
        </p:nvSpPr>
        <p:spPr>
          <a:noFill/>
        </p:spPr>
        <p:txBody>
          <a:bodyPr/>
          <a:lstStyle/>
          <a:p>
            <a:pPr fontAlgn="base">
              <a:spcBef>
                <a:spcPct val="0"/>
              </a:spcBef>
              <a:spcAft>
                <a:spcPct val="0"/>
              </a:spcAft>
            </a:pPr>
            <a:r>
              <a:rPr lang="zh-CN" altLang="en-US" dirty="0"/>
              <a:t>信息法</a:t>
            </a:r>
            <a:r>
              <a:rPr lang="zh-CN" altLang="en-US" dirty="0" smtClean="0"/>
              <a:t>第</a:t>
            </a:r>
            <a:r>
              <a:rPr lang="en-US" altLang="zh-CN" dirty="0" smtClean="0"/>
              <a:t>8</a:t>
            </a:r>
            <a:r>
              <a:rPr lang="zh-CN" altLang="en-US" dirty="0" smtClean="0"/>
              <a:t>章</a:t>
            </a:r>
            <a:endParaRPr lang="zh-CN" altLang="en-US" dirty="0"/>
          </a:p>
        </p:txBody>
      </p:sp>
    </p:spTree>
    <p:extLst>
      <p:ext uri="{BB962C8B-B14F-4D97-AF65-F5344CB8AC3E}">
        <p14:creationId xmlns:p14="http://schemas.microsoft.com/office/powerpoint/2010/main" val="25771609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zh-CN" altLang="en-US" smtClean="0">
                <a:ea typeface="宋体" charset="-122"/>
              </a:rPr>
              <a:t>本章概要</a:t>
            </a:r>
            <a:endParaRPr lang="en-US" altLang="zh-CN" smtClean="0">
              <a:ea typeface="宋体" charset="-122"/>
            </a:endParaRPr>
          </a:p>
        </p:txBody>
      </p:sp>
      <p:grpSp>
        <p:nvGrpSpPr>
          <p:cNvPr id="59394" name="Group 3"/>
          <p:cNvGrpSpPr>
            <a:grpSpLocks/>
          </p:cNvGrpSpPr>
          <p:nvPr/>
        </p:nvGrpSpPr>
        <p:grpSpPr bwMode="auto">
          <a:xfrm>
            <a:off x="1331640" y="1916287"/>
            <a:ext cx="6264275" cy="1008062"/>
            <a:chOff x="1296" y="1824"/>
            <a:chExt cx="2987" cy="432"/>
          </a:xfrm>
        </p:grpSpPr>
        <p:sp>
          <p:nvSpPr>
            <p:cNvPr id="158724" name="AutoShape 4"/>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9412" name="AutoShape 5"/>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59413" name="Text Box 6"/>
            <p:cNvSpPr txBox="1">
              <a:spLocks noChangeArrowheads="1"/>
            </p:cNvSpPr>
            <p:nvPr/>
          </p:nvSpPr>
          <p:spPr bwMode="gray">
            <a:xfrm>
              <a:off x="1680" y="1934"/>
              <a:ext cx="2603" cy="198"/>
            </a:xfrm>
            <a:prstGeom prst="rect">
              <a:avLst/>
            </a:prstGeom>
            <a:noFill/>
            <a:ln w="9525" algn="ctr">
              <a:noFill/>
              <a:miter lim="800000"/>
              <a:headEnd/>
              <a:tailEnd/>
            </a:ln>
          </p:spPr>
          <p:txBody>
            <a:bodyPr>
              <a:spAutoFit/>
            </a:bodyPr>
            <a:lstStyle/>
            <a:p>
              <a:r>
                <a:rPr lang="zh-CN" altLang="en-US" sz="2400" b="1" dirty="0" smtClean="0">
                  <a:latin typeface="仿宋_GB2312" pitchFamily="49" charset="-122"/>
                  <a:ea typeface="仿宋_GB2312" pitchFamily="49" charset="-122"/>
                </a:rPr>
                <a:t>计算机软件的著作权保护</a:t>
              </a:r>
              <a:endParaRPr lang="zh-CN" altLang="zh-CN" sz="2400" b="1" dirty="0">
                <a:latin typeface="仿宋_GB2312" pitchFamily="49" charset="-122"/>
                <a:ea typeface="仿宋_GB2312" pitchFamily="49" charset="-122"/>
              </a:endParaRPr>
            </a:p>
          </p:txBody>
        </p:sp>
        <p:sp>
          <p:nvSpPr>
            <p:cNvPr id="59414" name="Text Box 7"/>
            <p:cNvSpPr txBox="1">
              <a:spLocks noChangeArrowheads="1"/>
            </p:cNvSpPr>
            <p:nvPr/>
          </p:nvSpPr>
          <p:spPr bwMode="gray">
            <a:xfrm>
              <a:off x="1391" y="1934"/>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1</a:t>
              </a:r>
            </a:p>
          </p:txBody>
        </p:sp>
      </p:grpSp>
      <p:grpSp>
        <p:nvGrpSpPr>
          <p:cNvPr id="59395" name="Group 8"/>
          <p:cNvGrpSpPr>
            <a:grpSpLocks/>
          </p:cNvGrpSpPr>
          <p:nvPr/>
        </p:nvGrpSpPr>
        <p:grpSpPr bwMode="auto">
          <a:xfrm>
            <a:off x="1331640" y="3140249"/>
            <a:ext cx="6264275" cy="935038"/>
            <a:chOff x="1296" y="1824"/>
            <a:chExt cx="2976" cy="432"/>
          </a:xfrm>
        </p:grpSpPr>
        <p:sp>
          <p:nvSpPr>
            <p:cNvPr id="158729" name="AutoShape 9"/>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9408" name="AutoShape 10"/>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59409" name="Text Box 11"/>
            <p:cNvSpPr txBox="1">
              <a:spLocks noChangeArrowheads="1"/>
            </p:cNvSpPr>
            <p:nvPr/>
          </p:nvSpPr>
          <p:spPr bwMode="gray">
            <a:xfrm>
              <a:off x="1680" y="1934"/>
              <a:ext cx="2423" cy="213"/>
            </a:xfrm>
            <a:prstGeom prst="rect">
              <a:avLst/>
            </a:prstGeom>
            <a:noFill/>
            <a:ln w="9525" algn="ctr">
              <a:noFill/>
              <a:miter lim="800000"/>
              <a:headEnd/>
              <a:tailEnd/>
            </a:ln>
          </p:spPr>
          <p:txBody>
            <a:bodyPr>
              <a:spAutoFit/>
            </a:bodyPr>
            <a:lstStyle/>
            <a:p>
              <a:r>
                <a:rPr lang="zh-CN" altLang="en-US" sz="2400" b="1" dirty="0" smtClean="0">
                  <a:latin typeface="仿宋_GB2312" pitchFamily="49" charset="-122"/>
                  <a:ea typeface="仿宋_GB2312" pitchFamily="49" charset="-122"/>
                </a:rPr>
                <a:t>计算机软件的专利权保护</a:t>
              </a:r>
              <a:endParaRPr lang="zh-CN" altLang="zh-CN" sz="2400" b="1" dirty="0">
                <a:latin typeface="仿宋_GB2312" pitchFamily="49" charset="-122"/>
                <a:ea typeface="仿宋_GB2312" pitchFamily="49" charset="-122"/>
              </a:endParaRPr>
            </a:p>
          </p:txBody>
        </p:sp>
        <p:sp>
          <p:nvSpPr>
            <p:cNvPr id="59410" name="Text Box 12"/>
            <p:cNvSpPr txBox="1">
              <a:spLocks noChangeArrowheads="1"/>
            </p:cNvSpPr>
            <p:nvPr/>
          </p:nvSpPr>
          <p:spPr bwMode="gray">
            <a:xfrm>
              <a:off x="1399" y="1924"/>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2</a:t>
              </a:r>
            </a:p>
          </p:txBody>
        </p:sp>
      </p:grpSp>
      <p:grpSp>
        <p:nvGrpSpPr>
          <p:cNvPr id="59397" name="Group 18"/>
          <p:cNvGrpSpPr>
            <a:grpSpLocks/>
          </p:cNvGrpSpPr>
          <p:nvPr/>
        </p:nvGrpSpPr>
        <p:grpSpPr bwMode="auto">
          <a:xfrm>
            <a:off x="1331640" y="4292005"/>
            <a:ext cx="6264275" cy="865187"/>
            <a:chOff x="1296" y="1824"/>
            <a:chExt cx="2976" cy="432"/>
          </a:xfrm>
        </p:grpSpPr>
        <p:sp>
          <p:nvSpPr>
            <p:cNvPr id="158739" name="AutoShape 19"/>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pPr fontAlgn="auto">
                <a:spcBef>
                  <a:spcPts val="0"/>
                </a:spcBef>
                <a:spcAft>
                  <a:spcPts val="0"/>
                </a:spcAft>
                <a:defRPr/>
              </a:pPr>
              <a:endParaRPr lang="zh-CN" altLang="en-US">
                <a:latin typeface="+mn-lt"/>
                <a:ea typeface="宋体" pitchFamily="2" charset="-122"/>
              </a:endParaRPr>
            </a:p>
          </p:txBody>
        </p:sp>
        <p:sp>
          <p:nvSpPr>
            <p:cNvPr id="59400" name="AutoShape 20"/>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p:spPr>
          <p:txBody>
            <a:bodyPr wrap="none" anchor="ctr"/>
            <a:lstStyle/>
            <a:p>
              <a:endParaRPr lang="zh-CN" altLang="en-US">
                <a:latin typeface="Verdana" pitchFamily="34" charset="0"/>
              </a:endParaRPr>
            </a:p>
          </p:txBody>
        </p:sp>
        <p:sp>
          <p:nvSpPr>
            <p:cNvPr id="59401" name="Text Box 21"/>
            <p:cNvSpPr txBox="1">
              <a:spLocks noChangeArrowheads="1"/>
            </p:cNvSpPr>
            <p:nvPr/>
          </p:nvSpPr>
          <p:spPr bwMode="gray">
            <a:xfrm>
              <a:off x="1680" y="1934"/>
              <a:ext cx="2592" cy="231"/>
            </a:xfrm>
            <a:prstGeom prst="rect">
              <a:avLst/>
            </a:prstGeom>
            <a:noFill/>
            <a:ln w="9525" algn="ctr">
              <a:noFill/>
              <a:miter lim="800000"/>
              <a:headEnd/>
              <a:tailEnd/>
            </a:ln>
          </p:spPr>
          <p:txBody>
            <a:bodyPr>
              <a:spAutoFit/>
            </a:bodyPr>
            <a:lstStyle/>
            <a:p>
              <a:r>
                <a:rPr lang="zh-CN" altLang="en-US" sz="2400" b="1" dirty="0" smtClean="0">
                  <a:latin typeface="仿宋_GB2312" pitchFamily="49" charset="-122"/>
                  <a:ea typeface="仿宋_GB2312" pitchFamily="49" charset="-122"/>
                </a:rPr>
                <a:t>计算机软件的其他法律保护</a:t>
              </a:r>
              <a:endParaRPr lang="zh-CN" altLang="zh-CN" sz="2400" b="1" dirty="0">
                <a:latin typeface="仿宋_GB2312" pitchFamily="49" charset="-122"/>
                <a:ea typeface="仿宋_GB2312" pitchFamily="49" charset="-122"/>
              </a:endParaRPr>
            </a:p>
          </p:txBody>
        </p:sp>
        <p:sp>
          <p:nvSpPr>
            <p:cNvPr id="59402" name="Text Box 22"/>
            <p:cNvSpPr txBox="1">
              <a:spLocks noChangeArrowheads="1"/>
            </p:cNvSpPr>
            <p:nvPr/>
          </p:nvSpPr>
          <p:spPr bwMode="gray">
            <a:xfrm>
              <a:off x="1393" y="1886"/>
              <a:ext cx="223" cy="288"/>
            </a:xfrm>
            <a:prstGeom prst="rect">
              <a:avLst/>
            </a:prstGeom>
            <a:noFill/>
            <a:ln w="9525" algn="ctr">
              <a:noFill/>
              <a:miter lim="800000"/>
              <a:headEnd/>
              <a:tailEnd/>
            </a:ln>
          </p:spPr>
          <p:txBody>
            <a:bodyPr wrap="none">
              <a:spAutoFit/>
            </a:bodyPr>
            <a:lstStyle/>
            <a:p>
              <a:pPr algn="ctr" eaLnBrk="0" hangingPunct="0"/>
              <a:r>
                <a:rPr lang="en-US" altLang="zh-CN" sz="2400">
                  <a:solidFill>
                    <a:schemeClr val="bg1"/>
                  </a:solidFill>
                  <a:latin typeface="Verdana" pitchFamily="34" charset="0"/>
                </a:rPr>
                <a:t>4</a:t>
              </a:r>
            </a:p>
          </p:txBody>
        </p:sp>
      </p:grpSp>
      <p:sp>
        <p:nvSpPr>
          <p:cNvPr id="59398" name="日期占位符 22"/>
          <p:cNvSpPr>
            <a:spLocks noGrp="1"/>
          </p:cNvSpPr>
          <p:nvPr>
            <p:ph type="dt" sz="quarter" idx="10"/>
          </p:nvPr>
        </p:nvSpPr>
        <p:spPr>
          <a:noFill/>
        </p:spPr>
        <p:txBody>
          <a:bodyPr/>
          <a:lstStyle/>
          <a:p>
            <a:pPr fontAlgn="base">
              <a:spcBef>
                <a:spcPct val="0"/>
              </a:spcBef>
              <a:spcAft>
                <a:spcPct val="0"/>
              </a:spcAft>
            </a:pPr>
            <a:r>
              <a:rPr lang="zh-CN" altLang="en-US" dirty="0"/>
              <a:t>信息法</a:t>
            </a:r>
            <a:r>
              <a:rPr lang="zh-CN" altLang="en-US" dirty="0" smtClean="0"/>
              <a:t>第</a:t>
            </a:r>
            <a:r>
              <a:rPr lang="en-US" altLang="zh-CN" dirty="0" smtClean="0"/>
              <a:t>8</a:t>
            </a:r>
            <a:r>
              <a:rPr lang="zh-CN" altLang="en-US" dirty="0" smtClean="0"/>
              <a:t>章</a:t>
            </a:r>
            <a:endParaRPr lang="zh-CN" altLang="en-US" dirty="0"/>
          </a:p>
        </p:txBody>
      </p:sp>
    </p:spTree>
    <p:extLst>
      <p:ext uri="{BB962C8B-B14F-4D97-AF65-F5344CB8AC3E}">
        <p14:creationId xmlns:p14="http://schemas.microsoft.com/office/powerpoint/2010/main" val="35294463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p:cNvSpPr>
          <p:nvPr>
            <p:ph type="title"/>
          </p:nvPr>
        </p:nvSpPr>
        <p:spPr/>
        <p:txBody>
          <a:bodyPr>
            <a:normAutofit fontScale="90000"/>
          </a:bodyPr>
          <a:lstStyle/>
          <a:p>
            <a:r>
              <a:rPr lang="zh-CN" altLang="en-US" dirty="0">
                <a:ea typeface="宋体" charset="-122"/>
              </a:rPr>
              <a:t>第一</a:t>
            </a:r>
            <a:r>
              <a:rPr lang="zh-CN" altLang="en-US" dirty="0" smtClean="0">
                <a:ea typeface="宋体" charset="-122"/>
              </a:rPr>
              <a:t>节 计算机软件的著作权保护</a:t>
            </a:r>
          </a:p>
        </p:txBody>
      </p:sp>
      <p:sp>
        <p:nvSpPr>
          <p:cNvPr id="91139" name="日期占位符 3"/>
          <p:cNvSpPr>
            <a:spLocks noGrp="1"/>
          </p:cNvSpPr>
          <p:nvPr>
            <p:ph type="dt" sz="quarter" idx="10"/>
          </p:nvPr>
        </p:nvSpPr>
        <p:spPr>
          <a:noFill/>
        </p:spPr>
        <p:txBody>
          <a:bodyPr/>
          <a:lstStyle/>
          <a:p>
            <a:pPr fontAlgn="base">
              <a:spcBef>
                <a:spcPct val="0"/>
              </a:spcBef>
              <a:spcAft>
                <a:spcPct val="0"/>
              </a:spcAft>
            </a:pPr>
            <a:r>
              <a:rPr lang="zh-CN" altLang="en-US" dirty="0"/>
              <a:t>信息法</a:t>
            </a:r>
            <a:r>
              <a:rPr lang="zh-CN" altLang="en-US" dirty="0" smtClean="0"/>
              <a:t>第</a:t>
            </a:r>
            <a:r>
              <a:rPr lang="en-US" altLang="zh-CN" dirty="0" smtClean="0"/>
              <a:t>8</a:t>
            </a:r>
            <a:r>
              <a:rPr lang="zh-CN" altLang="en-US" dirty="0" smtClean="0"/>
              <a:t>章</a:t>
            </a:r>
            <a:endParaRPr lang="zh-CN" altLang="en-US" dirty="0"/>
          </a:p>
        </p:txBody>
      </p:sp>
      <p:sp>
        <p:nvSpPr>
          <p:cNvPr id="6" name="Text Box 5"/>
          <p:cNvSpPr txBox="1">
            <a:spLocks noGrp="1" noChangeArrowheads="1"/>
          </p:cNvSpPr>
          <p:nvPr>
            <p:ph idx="1"/>
          </p:nvPr>
        </p:nvSpPr>
        <p:spPr bwMode="auto">
          <a:xfrm>
            <a:off x="251520" y="1268760"/>
            <a:ext cx="8784976" cy="506908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dirty="0">
                <a:ea typeface="楷体_GB2312" pitchFamily="1" charset="-122"/>
              </a:rPr>
              <a:t>硬件发展是软件发展的前提，软件又占据了越来越重要的位置。</a:t>
            </a:r>
          </a:p>
          <a:p>
            <a:pPr>
              <a:spcBef>
                <a:spcPct val="50000"/>
              </a:spcBef>
              <a:buClr>
                <a:srgbClr val="969696"/>
              </a:buClr>
              <a:buSzPct val="80000"/>
              <a:buFont typeface="Wingdings" pitchFamily="2" charset="2"/>
              <a:buChar char="l"/>
            </a:pPr>
            <a:r>
              <a:rPr lang="zh-CN" altLang="en-US" sz="2200" b="1" dirty="0">
                <a:ea typeface="楷体_GB2312" pitchFamily="1" charset="-122"/>
              </a:rPr>
              <a:t>计算机软件的法律保护问题是在计算机技术的普及和软件产业化发展过程中成为知识产权领域的一个重要保护对象的。</a:t>
            </a:r>
          </a:p>
          <a:p>
            <a:pPr>
              <a:spcBef>
                <a:spcPct val="50000"/>
              </a:spcBef>
              <a:buClr>
                <a:srgbClr val="969696"/>
              </a:buClr>
              <a:buSzPct val="80000"/>
              <a:buFont typeface="Wingdings" pitchFamily="2" charset="2"/>
              <a:buChar char="l"/>
            </a:pPr>
            <a:r>
              <a:rPr lang="zh-CN" altLang="en-US" sz="2200" b="1" dirty="0">
                <a:ea typeface="楷体_GB2312" pitchFamily="1" charset="-122"/>
              </a:rPr>
              <a:t>软件的传播或使用，软件开发者（权利人）无法控制，很容易被任意和无偿地使用。 </a:t>
            </a:r>
          </a:p>
          <a:p>
            <a:pPr>
              <a:spcBef>
                <a:spcPct val="50000"/>
              </a:spcBef>
              <a:buClr>
                <a:srgbClr val="969696"/>
              </a:buClr>
              <a:buSzPct val="80000"/>
              <a:buFont typeface="Wingdings" pitchFamily="2" charset="2"/>
              <a:buChar char="l"/>
            </a:pPr>
            <a:r>
              <a:rPr lang="zh-CN" altLang="en-US" sz="2200" b="1" dirty="0">
                <a:ea typeface="楷体_GB2312" pitchFamily="1" charset="-122"/>
              </a:rPr>
              <a:t>只有对计算机软件实施法律保护，才可能保障软件开发者或权利人的利益，才会有利于软件产业的发展。为维护软件开发者、软件企业自身合法权益，防止自己的智力创作的软件作品受侵害或者被复制，并像其他劳动者一样享受通过自己的智力劳动而得到的成果，有必要建立和加强保护软件知识产权法制意识，运用法律武器保护软件。</a:t>
            </a:r>
          </a:p>
        </p:txBody>
      </p:sp>
    </p:spTree>
    <p:extLst>
      <p:ext uri="{BB962C8B-B14F-4D97-AF65-F5344CB8AC3E}">
        <p14:creationId xmlns:p14="http://schemas.microsoft.com/office/powerpoint/2010/main" val="27014005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p:cNvSpPr>
          <p:nvPr>
            <p:ph type="title"/>
          </p:nvPr>
        </p:nvSpPr>
        <p:spPr/>
        <p:txBody>
          <a:bodyPr>
            <a:normAutofit fontScale="90000"/>
          </a:bodyPr>
          <a:lstStyle/>
          <a:p>
            <a:r>
              <a:rPr lang="zh-CN" altLang="en-US" dirty="0">
                <a:ea typeface="宋体" charset="-122"/>
              </a:rPr>
              <a:t>第一</a:t>
            </a:r>
            <a:r>
              <a:rPr lang="zh-CN" altLang="en-US" dirty="0" smtClean="0">
                <a:ea typeface="宋体" charset="-122"/>
              </a:rPr>
              <a:t>节 计算机软件的著作权保护</a:t>
            </a:r>
          </a:p>
        </p:txBody>
      </p:sp>
      <p:sp>
        <p:nvSpPr>
          <p:cNvPr id="91139" name="日期占位符 3"/>
          <p:cNvSpPr>
            <a:spLocks noGrp="1"/>
          </p:cNvSpPr>
          <p:nvPr>
            <p:ph type="dt" sz="quarter" idx="10"/>
          </p:nvPr>
        </p:nvSpPr>
        <p:spPr>
          <a:noFill/>
        </p:spPr>
        <p:txBody>
          <a:bodyPr/>
          <a:lstStyle/>
          <a:p>
            <a:pPr fontAlgn="base">
              <a:spcBef>
                <a:spcPct val="0"/>
              </a:spcBef>
              <a:spcAft>
                <a:spcPct val="0"/>
              </a:spcAft>
            </a:pPr>
            <a:r>
              <a:rPr lang="zh-CN" altLang="en-US" dirty="0"/>
              <a:t>信息法</a:t>
            </a:r>
            <a:r>
              <a:rPr lang="zh-CN" altLang="en-US" dirty="0" smtClean="0"/>
              <a:t>第</a:t>
            </a:r>
            <a:r>
              <a:rPr lang="en-US" altLang="zh-CN" dirty="0" smtClean="0"/>
              <a:t>8</a:t>
            </a:r>
            <a:r>
              <a:rPr lang="zh-CN" altLang="en-US" dirty="0" smtClean="0"/>
              <a:t>章</a:t>
            </a:r>
            <a:endParaRPr lang="zh-CN" altLang="en-US" dirty="0"/>
          </a:p>
        </p:txBody>
      </p:sp>
      <p:sp>
        <p:nvSpPr>
          <p:cNvPr id="7" name="Text Box 20"/>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dirty="0">
                <a:ea typeface="楷体_GB2312" pitchFamily="1" charset="-122"/>
              </a:rPr>
              <a:t>⒈</a:t>
            </a:r>
            <a:r>
              <a:rPr lang="zh-CN" altLang="en-US" sz="2200" b="1" dirty="0">
                <a:ea typeface="楷体_GB2312" pitchFamily="1" charset="-122"/>
              </a:rPr>
              <a:t>软件的概念</a:t>
            </a:r>
          </a:p>
        </p:txBody>
      </p:sp>
      <p:sp>
        <p:nvSpPr>
          <p:cNvPr id="8" name="Text Box 21"/>
          <p:cNvSpPr txBox="1">
            <a:spLocks noChangeArrowheads="1"/>
          </p:cNvSpPr>
          <p:nvPr/>
        </p:nvSpPr>
        <p:spPr bwMode="auto">
          <a:xfrm>
            <a:off x="914400" y="1600200"/>
            <a:ext cx="76962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dirty="0">
                <a:ea typeface="楷体_GB2312" pitchFamily="1" charset="-122"/>
              </a:rPr>
              <a:t>软件是开发者基于自己的经验、知识、智慧，实施创造性劳动的成果，是一种无形财产，是知识产品。</a:t>
            </a:r>
          </a:p>
        </p:txBody>
      </p:sp>
      <p:sp>
        <p:nvSpPr>
          <p:cNvPr id="9" name="Text Box 22"/>
          <p:cNvSpPr txBox="1">
            <a:spLocks noChangeArrowheads="1"/>
          </p:cNvSpPr>
          <p:nvPr/>
        </p:nvSpPr>
        <p:spPr bwMode="auto">
          <a:xfrm>
            <a:off x="609600" y="2286000"/>
            <a:ext cx="2949575"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ea typeface="楷体_GB2312" pitchFamily="1" charset="-122"/>
              </a:rPr>
              <a:t>⒉</a:t>
            </a:r>
            <a:r>
              <a:rPr lang="zh-CN" altLang="en-US" sz="2200" b="1">
                <a:ea typeface="楷体_GB2312" pitchFamily="1" charset="-122"/>
              </a:rPr>
              <a:t>软件的特征</a:t>
            </a:r>
          </a:p>
        </p:txBody>
      </p:sp>
      <p:sp>
        <p:nvSpPr>
          <p:cNvPr id="10" name="Text Box 23"/>
          <p:cNvSpPr txBox="1">
            <a:spLocks noChangeArrowheads="1"/>
          </p:cNvSpPr>
          <p:nvPr/>
        </p:nvSpPr>
        <p:spPr bwMode="auto">
          <a:xfrm>
            <a:off x="914400" y="2667000"/>
            <a:ext cx="76200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dirty="0">
                <a:ea typeface="楷体_GB2312" pitchFamily="1" charset="-122"/>
              </a:rPr>
              <a:t>软件是一种知识产品，除了具有知识产品的一些共同的特性外，还具有其自身独特的特征。</a:t>
            </a:r>
          </a:p>
        </p:txBody>
      </p:sp>
      <p:sp>
        <p:nvSpPr>
          <p:cNvPr id="11" name="Text Box 24"/>
          <p:cNvSpPr txBox="1">
            <a:spLocks noChangeArrowheads="1"/>
          </p:cNvSpPr>
          <p:nvPr/>
        </p:nvSpPr>
        <p:spPr bwMode="auto">
          <a:xfrm>
            <a:off x="990600" y="3352800"/>
            <a:ext cx="7543800" cy="277018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dirty="0">
                <a:ea typeface="楷体_GB2312" pitchFamily="1" charset="-122"/>
              </a:rPr>
              <a:t>软件的开发没有明显的制造过程。</a:t>
            </a:r>
          </a:p>
          <a:p>
            <a:pPr>
              <a:spcBef>
                <a:spcPct val="20000"/>
              </a:spcBef>
              <a:buClr>
                <a:srgbClr val="969696"/>
              </a:buClr>
              <a:buSzPct val="80000"/>
              <a:buFont typeface="Wingdings" pitchFamily="2" charset="2"/>
              <a:buChar char="l"/>
            </a:pPr>
            <a:r>
              <a:rPr lang="zh-CN" altLang="en-US" sz="2200" b="1" dirty="0">
                <a:ea typeface="楷体_GB2312" pitchFamily="1" charset="-122"/>
              </a:rPr>
              <a:t>在软件的运行和使用期间，不会出现磨损、老化问题。</a:t>
            </a:r>
          </a:p>
          <a:p>
            <a:pPr>
              <a:spcBef>
                <a:spcPct val="20000"/>
              </a:spcBef>
              <a:buClr>
                <a:srgbClr val="969696"/>
              </a:buClr>
              <a:buSzPct val="80000"/>
              <a:buFont typeface="Wingdings" pitchFamily="2" charset="2"/>
              <a:buChar char="l"/>
            </a:pPr>
            <a:r>
              <a:rPr lang="zh-CN" altLang="en-US" sz="2200" b="1" dirty="0">
                <a:ea typeface="楷体_GB2312" pitchFamily="1" charset="-122"/>
              </a:rPr>
              <a:t>软件的开发和运行常常受到计算机系统的限制，对计算机系统有着不同程度的依赖性。</a:t>
            </a:r>
          </a:p>
          <a:p>
            <a:pPr>
              <a:spcBef>
                <a:spcPct val="20000"/>
              </a:spcBef>
              <a:buClr>
                <a:srgbClr val="969696"/>
              </a:buClr>
              <a:buSzPct val="80000"/>
              <a:buFont typeface="Wingdings" pitchFamily="2" charset="2"/>
              <a:buChar char="l"/>
            </a:pPr>
            <a:r>
              <a:rPr lang="zh-CN" altLang="en-US" sz="2200" b="1" dirty="0">
                <a:ea typeface="楷体_GB2312" pitchFamily="1" charset="-122"/>
              </a:rPr>
              <a:t>软件的开发至今尚未摆脱人工的开发方式。</a:t>
            </a:r>
          </a:p>
          <a:p>
            <a:pPr>
              <a:spcBef>
                <a:spcPct val="20000"/>
              </a:spcBef>
              <a:buClr>
                <a:srgbClr val="969696"/>
              </a:buClr>
              <a:buSzPct val="80000"/>
              <a:buFont typeface="Wingdings" pitchFamily="2" charset="2"/>
              <a:buChar char="l"/>
            </a:pPr>
            <a:r>
              <a:rPr lang="zh-CN" altLang="en-US" sz="2200" b="1" dirty="0">
                <a:ea typeface="楷体_GB2312" pitchFamily="1" charset="-122"/>
              </a:rPr>
              <a:t>软件本身是非常复杂的，具有复杂性。</a:t>
            </a:r>
          </a:p>
          <a:p>
            <a:pPr>
              <a:spcBef>
                <a:spcPct val="20000"/>
              </a:spcBef>
              <a:buClr>
                <a:srgbClr val="969696"/>
              </a:buClr>
              <a:buSzPct val="80000"/>
              <a:buFont typeface="Wingdings" pitchFamily="2" charset="2"/>
              <a:buChar char="l"/>
            </a:pPr>
            <a:r>
              <a:rPr lang="zh-CN" altLang="en-US" sz="2200" b="1" dirty="0">
                <a:ea typeface="楷体_GB2312" pitchFamily="1" charset="-122"/>
              </a:rPr>
              <a:t>软件的开发成本高、工作量大、周期长。</a:t>
            </a:r>
          </a:p>
        </p:txBody>
      </p:sp>
    </p:spTree>
    <p:extLst>
      <p:ext uri="{BB962C8B-B14F-4D97-AF65-F5344CB8AC3E}">
        <p14:creationId xmlns:p14="http://schemas.microsoft.com/office/powerpoint/2010/main" val="21482567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p:cNvSpPr>
          <p:nvPr>
            <p:ph type="title"/>
          </p:nvPr>
        </p:nvSpPr>
        <p:spPr/>
        <p:txBody>
          <a:bodyPr>
            <a:normAutofit fontScale="90000"/>
          </a:bodyPr>
          <a:lstStyle/>
          <a:p>
            <a:r>
              <a:rPr lang="zh-CN" altLang="en-US" dirty="0" smtClean="0">
                <a:ea typeface="宋体" charset="-122"/>
              </a:rPr>
              <a:t>软件著作权保护的客体与主体</a:t>
            </a:r>
          </a:p>
        </p:txBody>
      </p:sp>
      <p:sp>
        <p:nvSpPr>
          <p:cNvPr id="91139" name="日期占位符 3"/>
          <p:cNvSpPr>
            <a:spLocks noGrp="1"/>
          </p:cNvSpPr>
          <p:nvPr>
            <p:ph type="dt" sz="quarter" idx="10"/>
          </p:nvPr>
        </p:nvSpPr>
        <p:spPr>
          <a:noFill/>
        </p:spPr>
        <p:txBody>
          <a:bodyPr/>
          <a:lstStyle/>
          <a:p>
            <a:pPr fontAlgn="base">
              <a:spcBef>
                <a:spcPct val="0"/>
              </a:spcBef>
              <a:spcAft>
                <a:spcPct val="0"/>
              </a:spcAft>
            </a:pPr>
            <a:r>
              <a:rPr lang="zh-CN" altLang="en-US" dirty="0"/>
              <a:t>信息法</a:t>
            </a:r>
            <a:r>
              <a:rPr lang="zh-CN" altLang="en-US" dirty="0" smtClean="0"/>
              <a:t>第</a:t>
            </a:r>
            <a:r>
              <a:rPr lang="en-US" altLang="zh-CN" dirty="0" smtClean="0"/>
              <a:t>8</a:t>
            </a:r>
            <a:r>
              <a:rPr lang="zh-CN" altLang="en-US" dirty="0" smtClean="0"/>
              <a:t>章</a:t>
            </a:r>
            <a:endParaRPr lang="zh-CN" altLang="en-US" dirty="0"/>
          </a:p>
        </p:txBody>
      </p:sp>
      <p:sp>
        <p:nvSpPr>
          <p:cNvPr id="11" name="Text Box 24"/>
          <p:cNvSpPr txBox="1">
            <a:spLocks noChangeArrowheads="1"/>
          </p:cNvSpPr>
          <p:nvPr/>
        </p:nvSpPr>
        <p:spPr bwMode="auto">
          <a:xfrm>
            <a:off x="827584" y="1772816"/>
            <a:ext cx="7543800" cy="2055947"/>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marL="0" indent="0">
              <a:spcBef>
                <a:spcPct val="20000"/>
              </a:spcBef>
              <a:buClr>
                <a:srgbClr val="969696"/>
              </a:buClr>
              <a:buSzPct val="80000"/>
            </a:pPr>
            <a:r>
              <a:rPr lang="en-US" altLang="zh-CN" sz="2200" b="1" dirty="0" smtClean="0">
                <a:ea typeface="楷体_GB2312" pitchFamily="1" charset="-122"/>
              </a:rPr>
              <a:t>1</a:t>
            </a:r>
          </a:p>
          <a:p>
            <a:pPr marL="0" indent="0">
              <a:spcBef>
                <a:spcPct val="20000"/>
              </a:spcBef>
              <a:buClr>
                <a:srgbClr val="969696"/>
              </a:buClr>
              <a:buSzPct val="80000"/>
            </a:pPr>
            <a:r>
              <a:rPr lang="zh-CN" altLang="en-US" sz="2200" b="1" dirty="0" smtClean="0">
                <a:ea typeface="楷体_GB2312" pitchFamily="1" charset="-122"/>
              </a:rPr>
              <a:t>由开发者独立开发，具有独创性。</a:t>
            </a:r>
            <a:endParaRPr lang="en-US" altLang="zh-CN" sz="2200" b="1" dirty="0" smtClean="0">
              <a:ea typeface="楷体_GB2312" pitchFamily="1" charset="-122"/>
            </a:endParaRPr>
          </a:p>
          <a:p>
            <a:pPr marL="0" indent="0">
              <a:spcBef>
                <a:spcPct val="20000"/>
              </a:spcBef>
              <a:buClr>
                <a:srgbClr val="969696"/>
              </a:buClr>
              <a:buSzPct val="80000"/>
            </a:pPr>
            <a:endParaRPr lang="en-US" altLang="zh-CN" sz="2200" b="1" dirty="0">
              <a:ea typeface="楷体_GB2312" pitchFamily="1" charset="-122"/>
            </a:endParaRPr>
          </a:p>
          <a:p>
            <a:pPr marL="0" indent="0">
              <a:spcBef>
                <a:spcPct val="20000"/>
              </a:spcBef>
              <a:buClr>
                <a:srgbClr val="969696"/>
              </a:buClr>
              <a:buSzPct val="80000"/>
            </a:pPr>
            <a:r>
              <a:rPr lang="en-US" altLang="zh-CN" sz="2200" b="1" dirty="0" smtClean="0">
                <a:ea typeface="楷体_GB2312" pitchFamily="1" charset="-122"/>
              </a:rPr>
              <a:t>2</a:t>
            </a:r>
          </a:p>
          <a:p>
            <a:pPr marL="0" indent="0">
              <a:spcBef>
                <a:spcPct val="20000"/>
              </a:spcBef>
              <a:buClr>
                <a:srgbClr val="969696"/>
              </a:buClr>
              <a:buSzPct val="80000"/>
            </a:pPr>
            <a:r>
              <a:rPr lang="zh-CN" altLang="en-US" sz="2200" b="1" dirty="0">
                <a:ea typeface="楷体_GB2312" pitchFamily="1" charset="-122"/>
              </a:rPr>
              <a:t>固定</a:t>
            </a:r>
            <a:r>
              <a:rPr lang="zh-CN" altLang="en-US" sz="2200" b="1" dirty="0" smtClean="0">
                <a:ea typeface="楷体_GB2312" pitchFamily="1" charset="-122"/>
              </a:rPr>
              <a:t>在某种有形物体上，具有可复制性。</a:t>
            </a:r>
            <a:endParaRPr lang="zh-CN" altLang="en-US" sz="2200" b="1" dirty="0">
              <a:ea typeface="楷体_GB2312" pitchFamily="1" charset="-122"/>
            </a:endParaRPr>
          </a:p>
        </p:txBody>
      </p:sp>
    </p:spTree>
    <p:extLst>
      <p:ext uri="{BB962C8B-B14F-4D97-AF65-F5344CB8AC3E}">
        <p14:creationId xmlns:p14="http://schemas.microsoft.com/office/powerpoint/2010/main" val="3586513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58847"/>
            <a:ext cx="8640960" cy="6740307"/>
          </a:xfrm>
          <a:prstGeom prst="rect">
            <a:avLst/>
          </a:prstGeom>
        </p:spPr>
        <p:txBody>
          <a:bodyPr wrap="square">
            <a:spAutoFit/>
          </a:bodyPr>
          <a:lstStyle/>
          <a:p>
            <a:r>
              <a:rPr lang="en-US" altLang="zh-CN" sz="2400" dirty="0"/>
              <a:t>1.</a:t>
            </a:r>
            <a:r>
              <a:rPr lang="zh-CN" altLang="zh-CN" sz="2400" dirty="0"/>
              <a:t>根据我国《专利法》规定，职务发明创造的专利权属于</a:t>
            </a:r>
            <a:r>
              <a:rPr lang="en-US" altLang="zh-CN" sz="2400" dirty="0"/>
              <a:t>			</a:t>
            </a:r>
            <a:r>
              <a:rPr lang="en-US" altLang="zh-CN" sz="2400" dirty="0" smtClean="0"/>
              <a:t>                                                       </a:t>
            </a:r>
            <a:r>
              <a:rPr lang="zh-CN" altLang="zh-CN" sz="2400" dirty="0" smtClean="0"/>
              <a:t>【</a:t>
            </a:r>
            <a:r>
              <a:rPr lang="en-US" altLang="zh-CN" sz="2400" dirty="0" smtClean="0"/>
              <a:t>       </a:t>
            </a:r>
            <a:r>
              <a:rPr lang="zh-CN" altLang="zh-CN" sz="2400" dirty="0" smtClean="0"/>
              <a:t>】</a:t>
            </a:r>
            <a:endParaRPr lang="zh-CN" altLang="zh-CN" sz="2400" dirty="0"/>
          </a:p>
          <a:p>
            <a:r>
              <a:rPr lang="en-US" altLang="zh-CN" sz="2400" dirty="0"/>
              <a:t>A.</a:t>
            </a:r>
            <a:r>
              <a:rPr lang="zh-CN" altLang="zh-CN" sz="2400" dirty="0"/>
              <a:t>发明人或设计人</a:t>
            </a:r>
            <a:r>
              <a:rPr lang="en-US" altLang="zh-CN" sz="2400" dirty="0"/>
              <a:t>          		</a:t>
            </a:r>
            <a:endParaRPr lang="zh-CN" altLang="zh-CN" sz="2400" dirty="0"/>
          </a:p>
          <a:p>
            <a:r>
              <a:rPr lang="en-US" altLang="zh-CN" sz="2400" dirty="0"/>
              <a:t>B.</a:t>
            </a:r>
            <a:r>
              <a:rPr lang="zh-CN" altLang="zh-CN" sz="2400" dirty="0"/>
              <a:t>发明人或设计人所属单位</a:t>
            </a:r>
          </a:p>
          <a:p>
            <a:r>
              <a:rPr lang="en-US" altLang="zh-CN" sz="2400" dirty="0"/>
              <a:t>C.</a:t>
            </a:r>
            <a:r>
              <a:rPr lang="zh-CN" altLang="zh-CN" sz="2400" dirty="0"/>
              <a:t>发明人或设计人及所属单位共同拥有</a:t>
            </a:r>
            <a:r>
              <a:rPr lang="en-US" altLang="zh-CN" sz="2400" dirty="0"/>
              <a:t>    </a:t>
            </a:r>
            <a:endParaRPr lang="zh-CN" altLang="zh-CN" sz="2400" dirty="0"/>
          </a:p>
          <a:p>
            <a:r>
              <a:rPr lang="en-US" altLang="zh-CN" sz="2400" dirty="0"/>
              <a:t>D.</a:t>
            </a:r>
            <a:r>
              <a:rPr lang="zh-CN" altLang="zh-CN" sz="2400" dirty="0"/>
              <a:t>既不属于发明人也不属于单位</a:t>
            </a:r>
          </a:p>
          <a:p>
            <a:r>
              <a:rPr lang="zh-CN" altLang="zh-CN" sz="2400" dirty="0"/>
              <a:t>答案：</a:t>
            </a:r>
            <a:r>
              <a:rPr lang="en-US" altLang="zh-CN" sz="2400" dirty="0"/>
              <a:t>B</a:t>
            </a:r>
            <a:endParaRPr lang="zh-CN" altLang="zh-CN" sz="2400" dirty="0"/>
          </a:p>
          <a:p>
            <a:r>
              <a:rPr lang="zh-CN" altLang="zh-CN" sz="2400" dirty="0"/>
              <a:t>解析：（</a:t>
            </a:r>
            <a:r>
              <a:rPr lang="en-US" altLang="zh-CN" sz="2400" dirty="0"/>
              <a:t>P48</a:t>
            </a:r>
            <a:r>
              <a:rPr lang="zh-CN" altLang="zh-CN" sz="2400" dirty="0"/>
              <a:t>）。对于职务发明创造，申请专利的权利属于发明人或设计人所在的单位</a:t>
            </a:r>
            <a:r>
              <a:rPr lang="zh-CN" altLang="zh-CN" sz="2400" dirty="0" smtClean="0"/>
              <a:t>。</a:t>
            </a:r>
            <a:endParaRPr lang="en-US" altLang="zh-CN" sz="2400" dirty="0" smtClean="0"/>
          </a:p>
          <a:p>
            <a:endParaRPr lang="zh-CN" altLang="zh-CN" sz="2400" dirty="0"/>
          </a:p>
          <a:p>
            <a:r>
              <a:rPr lang="en-US" altLang="zh-CN" sz="2400" dirty="0"/>
              <a:t>2.</a:t>
            </a:r>
            <a:r>
              <a:rPr lang="zh-CN" altLang="zh-CN" sz="2400" dirty="0"/>
              <a:t>我国实用新型专利权的期限</a:t>
            </a:r>
            <a:r>
              <a:rPr lang="zh-CN" altLang="zh-CN" sz="2400" dirty="0" smtClean="0"/>
              <a:t>为</a:t>
            </a:r>
            <a:r>
              <a:rPr lang="en-US" altLang="zh-CN" sz="2400" dirty="0"/>
              <a:t>			</a:t>
            </a:r>
            <a:r>
              <a:rPr lang="zh-CN" altLang="zh-CN" sz="2400" dirty="0" smtClean="0"/>
              <a:t>【</a:t>
            </a:r>
            <a:r>
              <a:rPr lang="en-US" altLang="zh-CN" sz="2400" dirty="0"/>
              <a:t>	</a:t>
            </a:r>
            <a:r>
              <a:rPr lang="zh-CN" altLang="zh-CN" sz="2400" dirty="0"/>
              <a:t>】</a:t>
            </a:r>
          </a:p>
          <a:p>
            <a:r>
              <a:rPr lang="en-US" altLang="zh-CN" sz="2400" dirty="0"/>
              <a:t>A</a:t>
            </a:r>
            <a:r>
              <a:rPr lang="zh-CN" altLang="zh-CN" sz="2400" dirty="0"/>
              <a:t>．</a:t>
            </a:r>
            <a:r>
              <a:rPr lang="en-US" altLang="zh-CN" sz="2400" dirty="0"/>
              <a:t>10</a:t>
            </a:r>
            <a:r>
              <a:rPr lang="zh-CN" altLang="zh-CN" sz="2400" dirty="0"/>
              <a:t>年</a:t>
            </a:r>
            <a:r>
              <a:rPr lang="en-US" altLang="zh-CN" sz="2400" dirty="0"/>
              <a:t>							</a:t>
            </a:r>
            <a:endParaRPr lang="zh-CN" altLang="zh-CN" sz="2400" dirty="0"/>
          </a:p>
          <a:p>
            <a:r>
              <a:rPr lang="en-US" altLang="zh-CN" sz="2400" dirty="0"/>
              <a:t>B</a:t>
            </a:r>
            <a:r>
              <a:rPr lang="zh-CN" altLang="zh-CN" sz="2400" dirty="0"/>
              <a:t>．</a:t>
            </a:r>
            <a:r>
              <a:rPr lang="en-US" altLang="zh-CN" sz="2400" dirty="0"/>
              <a:t>15</a:t>
            </a:r>
            <a:r>
              <a:rPr lang="zh-CN" altLang="zh-CN" sz="2400" dirty="0"/>
              <a:t>年</a:t>
            </a:r>
            <a:r>
              <a:rPr lang="en-US" altLang="zh-CN" sz="2400" dirty="0"/>
              <a:t>			</a:t>
            </a:r>
            <a:endParaRPr lang="zh-CN" altLang="zh-CN" sz="2400" dirty="0"/>
          </a:p>
          <a:p>
            <a:r>
              <a:rPr lang="en-US" altLang="zh-CN" sz="2400" dirty="0"/>
              <a:t>C</a:t>
            </a:r>
            <a:r>
              <a:rPr lang="zh-CN" altLang="zh-CN" sz="2400" dirty="0"/>
              <a:t>．</a:t>
            </a:r>
            <a:r>
              <a:rPr lang="en-US" altLang="zh-CN" sz="2400" dirty="0"/>
              <a:t>20</a:t>
            </a:r>
            <a:r>
              <a:rPr lang="zh-CN" altLang="zh-CN" sz="2400" dirty="0"/>
              <a:t>年</a:t>
            </a:r>
            <a:r>
              <a:rPr lang="en-US" altLang="zh-CN" sz="2400" dirty="0"/>
              <a:t>							</a:t>
            </a:r>
            <a:endParaRPr lang="zh-CN" altLang="zh-CN" sz="2400" dirty="0"/>
          </a:p>
          <a:p>
            <a:r>
              <a:rPr lang="en-US" altLang="zh-CN" sz="2400" dirty="0"/>
              <a:t>D</a:t>
            </a:r>
            <a:r>
              <a:rPr lang="zh-CN" altLang="zh-CN" sz="2400" dirty="0"/>
              <a:t>．</a:t>
            </a:r>
            <a:r>
              <a:rPr lang="en-US" altLang="zh-CN" sz="2400" dirty="0"/>
              <a:t>25</a:t>
            </a:r>
            <a:r>
              <a:rPr lang="zh-CN" altLang="zh-CN" sz="2400" dirty="0"/>
              <a:t>年</a:t>
            </a:r>
          </a:p>
          <a:p>
            <a:r>
              <a:rPr lang="zh-CN" altLang="zh-CN" sz="2400" dirty="0"/>
              <a:t>答案：</a:t>
            </a:r>
            <a:r>
              <a:rPr lang="en-US" altLang="zh-CN" sz="2400" dirty="0"/>
              <a:t>A</a:t>
            </a:r>
            <a:endParaRPr lang="zh-CN" altLang="zh-CN" sz="2400" dirty="0"/>
          </a:p>
          <a:p>
            <a:r>
              <a:rPr lang="zh-CN" altLang="zh-CN" sz="2400" dirty="0"/>
              <a:t>解析：（</a:t>
            </a:r>
            <a:r>
              <a:rPr lang="en-US" altLang="zh-CN" sz="2400" dirty="0"/>
              <a:t>P59</a:t>
            </a:r>
            <a:r>
              <a:rPr lang="zh-CN" altLang="zh-CN" sz="2400" dirty="0"/>
              <a:t>）。我国发明专利权的期限为</a:t>
            </a:r>
            <a:r>
              <a:rPr lang="en-US" altLang="zh-CN" sz="2400" dirty="0"/>
              <a:t>20</a:t>
            </a:r>
            <a:r>
              <a:rPr lang="zh-CN" altLang="zh-CN" sz="2400" dirty="0"/>
              <a:t>年，实用新型和外观设计为</a:t>
            </a:r>
            <a:r>
              <a:rPr lang="en-US" altLang="zh-CN" sz="2400" dirty="0"/>
              <a:t>10</a:t>
            </a:r>
            <a:r>
              <a:rPr lang="zh-CN" altLang="zh-CN" sz="2400" dirty="0"/>
              <a:t>年，均自申请日计算。</a:t>
            </a:r>
          </a:p>
        </p:txBody>
      </p:sp>
    </p:spTree>
    <p:extLst>
      <p:ext uri="{BB962C8B-B14F-4D97-AF65-F5344CB8AC3E}">
        <p14:creationId xmlns:p14="http://schemas.microsoft.com/office/powerpoint/2010/main" val="26870314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
          <p:cNvSpPr>
            <a:spLocks noGrp="1"/>
          </p:cNvSpPr>
          <p:nvPr>
            <p:ph type="sldNum" sz="quarter" idx="10"/>
          </p:nvPr>
        </p:nvSpPr>
        <p:spPr/>
        <p:txBody>
          <a:bodyPr/>
          <a:lstStyle/>
          <a:p>
            <a:fld id="{043188D1-88E3-48CE-A010-154329190CD9}" type="slidenum">
              <a:rPr lang="zh-CN" altLang="en-US"/>
              <a:pPr/>
              <a:t>70</a:t>
            </a:fld>
            <a:endParaRPr lang="en-US" altLang="zh-CN"/>
          </a:p>
        </p:txBody>
      </p:sp>
      <p:sp>
        <p:nvSpPr>
          <p:cNvPr id="431114" name="Line 10"/>
          <p:cNvSpPr>
            <a:spLocks noChangeShapeType="1"/>
          </p:cNvSpPr>
          <p:nvPr/>
        </p:nvSpPr>
        <p:spPr bwMode="auto">
          <a:xfrm>
            <a:off x="8763000" y="6629400"/>
            <a:ext cx="2286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1115" name="Text Box 11"/>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dirty="0">
                <a:ea typeface="楷体_GB2312" pitchFamily="1" charset="-122"/>
              </a:rPr>
              <a:t>⑴</a:t>
            </a:r>
            <a:r>
              <a:rPr lang="zh-CN" altLang="en-US" sz="2200" b="1" dirty="0">
                <a:ea typeface="楷体_GB2312" pitchFamily="1" charset="-122"/>
              </a:rPr>
              <a:t>发表权</a:t>
            </a:r>
          </a:p>
        </p:txBody>
      </p:sp>
      <p:sp>
        <p:nvSpPr>
          <p:cNvPr id="431116" name="Text Box 12"/>
          <p:cNvSpPr txBox="1">
            <a:spLocks noChangeArrowheads="1"/>
          </p:cNvSpPr>
          <p:nvPr/>
        </p:nvSpPr>
        <p:spPr bwMode="auto">
          <a:xfrm>
            <a:off x="838200" y="1600200"/>
            <a:ext cx="7772400" cy="11636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dirty="0">
                <a:ea typeface="楷体_GB2312" pitchFamily="1" charset="-122"/>
              </a:rPr>
              <a:t>发表权是指软件开发者决定软件是否公之于众和以何种方式公之于众的权利。</a:t>
            </a:r>
          </a:p>
          <a:p>
            <a:pPr>
              <a:spcBef>
                <a:spcPct val="20000"/>
              </a:spcBef>
              <a:buClr>
                <a:srgbClr val="969696"/>
              </a:buClr>
              <a:buSzPct val="80000"/>
              <a:buFont typeface="Wingdings" pitchFamily="2" charset="2"/>
              <a:buChar char="l"/>
            </a:pPr>
            <a:r>
              <a:rPr lang="zh-CN" altLang="en-US" sz="2200" b="1" dirty="0">
                <a:ea typeface="楷体_GB2312" pitchFamily="1" charset="-122"/>
              </a:rPr>
              <a:t>发表权作为软件著作权人的一种权利，其包含两种含义：</a:t>
            </a:r>
          </a:p>
        </p:txBody>
      </p:sp>
      <p:sp>
        <p:nvSpPr>
          <p:cNvPr id="431118" name="Text Box 14"/>
          <p:cNvSpPr txBox="1">
            <a:spLocks noChangeArrowheads="1"/>
          </p:cNvSpPr>
          <p:nvPr/>
        </p:nvSpPr>
        <p:spPr bwMode="auto">
          <a:xfrm>
            <a:off x="1219200" y="4572000"/>
            <a:ext cx="72390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69696"/>
              </a:buClr>
              <a:buSzPct val="80000"/>
              <a:buFont typeface="Wingdings" pitchFamily="2" charset="2"/>
              <a:buNone/>
            </a:pPr>
            <a:r>
              <a:rPr lang="zh-CN" altLang="en-US" sz="2200" b="1">
                <a:ea typeface="楷体_GB2312" pitchFamily="1" charset="-122"/>
              </a:rPr>
              <a:t>软件开发完成以后，无论在什么时间、地点发表，无论采用什么样的方式发表，都由开发者决定。</a:t>
            </a:r>
          </a:p>
        </p:txBody>
      </p:sp>
      <p:sp>
        <p:nvSpPr>
          <p:cNvPr id="431120" name="Text Box 16"/>
          <p:cNvSpPr txBox="1">
            <a:spLocks noChangeArrowheads="1"/>
          </p:cNvSpPr>
          <p:nvPr/>
        </p:nvSpPr>
        <p:spPr bwMode="auto">
          <a:xfrm>
            <a:off x="1066800" y="2743200"/>
            <a:ext cx="68580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69696"/>
              </a:buClr>
              <a:buSzPct val="80000"/>
              <a:buFont typeface="Wingdings" pitchFamily="2" charset="2"/>
              <a:buChar char="l"/>
            </a:pPr>
            <a:r>
              <a:rPr lang="zh-CN" altLang="en-US" sz="2200" b="1" dirty="0">
                <a:ea typeface="楷体_GB2312" pitchFamily="1" charset="-122"/>
              </a:rPr>
              <a:t>权利人有权决定是否发表；</a:t>
            </a:r>
          </a:p>
        </p:txBody>
      </p:sp>
      <p:sp>
        <p:nvSpPr>
          <p:cNvPr id="431121" name="Text Box 17"/>
          <p:cNvSpPr txBox="1">
            <a:spLocks noChangeArrowheads="1"/>
          </p:cNvSpPr>
          <p:nvPr/>
        </p:nvSpPr>
        <p:spPr bwMode="auto">
          <a:xfrm>
            <a:off x="1219200" y="3124200"/>
            <a:ext cx="7315200" cy="10969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软件反映了开发者的思想、经验、技术方案、价值观等，是否披露应当由开发者抉择。软件开发者有权决定发表软件和不发表软件，也有权许可他人发表软件。</a:t>
            </a:r>
          </a:p>
        </p:txBody>
      </p:sp>
      <p:sp>
        <p:nvSpPr>
          <p:cNvPr id="431122" name="Text Box 18"/>
          <p:cNvSpPr txBox="1">
            <a:spLocks noChangeArrowheads="1"/>
          </p:cNvSpPr>
          <p:nvPr/>
        </p:nvSpPr>
        <p:spPr bwMode="auto">
          <a:xfrm>
            <a:off x="1066800" y="4191000"/>
            <a:ext cx="44196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69696"/>
              </a:buClr>
              <a:buSzPct val="80000"/>
              <a:buFont typeface="Wingdings" pitchFamily="2" charset="2"/>
              <a:buChar char="l"/>
            </a:pPr>
            <a:r>
              <a:rPr lang="zh-CN" altLang="en-US" sz="2200" b="1">
                <a:ea typeface="楷体_GB2312" pitchFamily="1" charset="-122"/>
              </a:rPr>
              <a:t>权利人有权以某种方式发表。</a:t>
            </a:r>
          </a:p>
        </p:txBody>
      </p:sp>
      <p:sp>
        <p:nvSpPr>
          <p:cNvPr id="431123" name="Text Box 19"/>
          <p:cNvSpPr txBox="1">
            <a:spLocks noChangeArrowheads="1"/>
          </p:cNvSpPr>
          <p:nvPr/>
        </p:nvSpPr>
        <p:spPr bwMode="auto">
          <a:xfrm>
            <a:off x="838200" y="5334000"/>
            <a:ext cx="74676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软件作品发表的方式多种多样，可以是出版、发行、展览、销售、网上公开测试、软件著作权登记等。</a:t>
            </a:r>
          </a:p>
        </p:txBody>
      </p:sp>
      <p:sp>
        <p:nvSpPr>
          <p:cNvPr id="12"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smtClean="0">
                <a:ea typeface="宋体" charset="-122"/>
              </a:rPr>
              <a:t>软件著作权保护的权利及限制</a:t>
            </a:r>
          </a:p>
        </p:txBody>
      </p:sp>
    </p:spTree>
    <p:extLst>
      <p:ext uri="{BB962C8B-B14F-4D97-AF65-F5344CB8AC3E}">
        <p14:creationId xmlns:p14="http://schemas.microsoft.com/office/powerpoint/2010/main" val="3507158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
          <p:cNvSpPr>
            <a:spLocks noGrp="1"/>
          </p:cNvSpPr>
          <p:nvPr>
            <p:ph type="sldNum" sz="quarter" idx="10"/>
          </p:nvPr>
        </p:nvSpPr>
        <p:spPr/>
        <p:txBody>
          <a:bodyPr/>
          <a:lstStyle/>
          <a:p>
            <a:fld id="{E1591D99-F113-4730-82CE-CCE07B9BC1BA}" type="slidenum">
              <a:rPr lang="zh-CN" altLang="en-US"/>
              <a:pPr/>
              <a:t>71</a:t>
            </a:fld>
            <a:endParaRPr lang="en-US" altLang="zh-CN"/>
          </a:p>
        </p:txBody>
      </p:sp>
      <p:sp>
        <p:nvSpPr>
          <p:cNvPr id="501765" name="Text Box 5"/>
          <p:cNvSpPr txBox="1">
            <a:spLocks noChangeArrowheads="1"/>
          </p:cNvSpPr>
          <p:nvPr/>
        </p:nvSpPr>
        <p:spPr bwMode="auto">
          <a:xfrm>
            <a:off x="838200" y="1143000"/>
            <a:ext cx="77724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20000"/>
              </a:spcBef>
              <a:buClr>
                <a:srgbClr val="969696"/>
              </a:buClr>
              <a:buSzPct val="80000"/>
              <a:buFont typeface="Wingdings" pitchFamily="2" charset="2"/>
              <a:buChar char="l"/>
            </a:pPr>
            <a:r>
              <a:rPr lang="zh-CN" altLang="en-US" sz="2200" b="1">
                <a:ea typeface="楷体_GB2312" pitchFamily="1" charset="-122"/>
              </a:rPr>
              <a:t>在一些情况下，软件开发者虽未将软件公之于众，但可以认为（或推定）软件开发者同意发表其软件。</a:t>
            </a:r>
          </a:p>
        </p:txBody>
      </p:sp>
      <p:sp>
        <p:nvSpPr>
          <p:cNvPr id="501766" name="Text Box 6"/>
          <p:cNvSpPr txBox="1">
            <a:spLocks noChangeArrowheads="1"/>
          </p:cNvSpPr>
          <p:nvPr/>
        </p:nvSpPr>
        <p:spPr bwMode="auto">
          <a:xfrm>
            <a:off x="990600" y="1905000"/>
            <a:ext cx="7696200" cy="26368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软件开发者许可他人使用其未发表的软件；</a:t>
            </a:r>
          </a:p>
          <a:p>
            <a:pPr>
              <a:spcBef>
                <a:spcPct val="20000"/>
              </a:spcBef>
              <a:buClr>
                <a:srgbClr val="969696"/>
              </a:buClr>
              <a:buSzPct val="80000"/>
              <a:buFont typeface="Wingdings" pitchFamily="2" charset="2"/>
              <a:buNone/>
            </a:pPr>
            <a:r>
              <a:rPr lang="zh-CN" altLang="en-US" sz="2200" b="1">
                <a:ea typeface="楷体_GB2312" pitchFamily="1" charset="-122"/>
              </a:rPr>
              <a:t>  开发者将其未发表的软件许可他人使用的，意味着开发者同意发表其软件，认为开发者已经行使发表权。 </a:t>
            </a:r>
          </a:p>
          <a:p>
            <a:pPr>
              <a:spcBef>
                <a:spcPct val="20000"/>
              </a:spcBef>
              <a:buClr>
                <a:srgbClr val="969696"/>
              </a:buClr>
              <a:buSzPct val="80000"/>
              <a:buFont typeface="Wingdings" pitchFamily="2" charset="2"/>
              <a:buChar char="l"/>
            </a:pPr>
            <a:r>
              <a:rPr lang="zh-CN" altLang="en-US" sz="2200" b="1">
                <a:ea typeface="楷体_GB2312" pitchFamily="1" charset="-122"/>
              </a:rPr>
              <a:t>软件开发者将其未发表的软件原件所有权转让给他人。</a:t>
            </a:r>
          </a:p>
          <a:p>
            <a:pPr>
              <a:spcBef>
                <a:spcPct val="20000"/>
              </a:spcBef>
              <a:buClr>
                <a:srgbClr val="969696"/>
              </a:buClr>
              <a:buSzPct val="80000"/>
              <a:buFont typeface="Wingdings" pitchFamily="2" charset="2"/>
              <a:buNone/>
            </a:pPr>
            <a:r>
              <a:rPr lang="zh-CN" altLang="en-US" sz="2200" b="1">
                <a:ea typeface="楷体_GB2312" pitchFamily="1" charset="-122"/>
              </a:rPr>
              <a:t>  开发者将其未发表的软件原件所有权转让给他人后，意味着软件发表权与软件著作财产权的一起行使。即开发者的发表权也已行使完毕，已随着财产权转移。</a:t>
            </a:r>
          </a:p>
        </p:txBody>
      </p:sp>
      <p:sp>
        <p:nvSpPr>
          <p:cNvPr id="501767" name="Text Box 7"/>
          <p:cNvSpPr txBox="1">
            <a:spLocks noChangeArrowheads="1"/>
          </p:cNvSpPr>
          <p:nvPr/>
        </p:nvSpPr>
        <p:spPr bwMode="auto">
          <a:xfrm>
            <a:off x="838200" y="4495800"/>
            <a:ext cx="7772400" cy="18335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如果软件涉及第三人的权利，发表权往往还受到第三人权利的制约。</a:t>
            </a:r>
          </a:p>
          <a:p>
            <a:pPr>
              <a:spcBef>
                <a:spcPct val="20000"/>
              </a:spcBef>
              <a:buClr>
                <a:srgbClr val="969696"/>
              </a:buClr>
              <a:buSzPct val="80000"/>
              <a:buFont typeface="Wingdings" pitchFamily="2" charset="2"/>
              <a:buChar char="l"/>
            </a:pPr>
            <a:r>
              <a:rPr lang="zh-CN" altLang="en-US" sz="2200" b="1">
                <a:ea typeface="楷体_GB2312" pitchFamily="1" charset="-122"/>
              </a:rPr>
              <a:t>发表权是软件著作权中的首要权利，因为开发者将软件开发完成后，如果不行使发表权，其他任何人身权与财产权均无从实现。</a:t>
            </a:r>
          </a:p>
        </p:txBody>
      </p:sp>
      <p:sp>
        <p:nvSpPr>
          <p:cNvPr id="7"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293372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1"/>
          <p:cNvSpPr>
            <a:spLocks noGrp="1"/>
          </p:cNvSpPr>
          <p:nvPr>
            <p:ph type="sldNum" sz="quarter" idx="10"/>
          </p:nvPr>
        </p:nvSpPr>
        <p:spPr/>
        <p:txBody>
          <a:bodyPr/>
          <a:lstStyle/>
          <a:p>
            <a:fld id="{2216CC39-F87C-40DB-B1F3-28DD33AE1855}" type="slidenum">
              <a:rPr lang="zh-CN" altLang="en-US"/>
              <a:pPr/>
              <a:t>72</a:t>
            </a:fld>
            <a:endParaRPr lang="en-US" altLang="zh-CN"/>
          </a:p>
        </p:txBody>
      </p:sp>
      <p:sp>
        <p:nvSpPr>
          <p:cNvPr id="503815" name="Text Box 7"/>
          <p:cNvSpPr txBox="1">
            <a:spLocks noChangeArrowheads="1"/>
          </p:cNvSpPr>
          <p:nvPr/>
        </p:nvSpPr>
        <p:spPr bwMode="auto">
          <a:xfrm>
            <a:off x="914400" y="1600200"/>
            <a:ext cx="77724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署名权是指软件开发者为表明身份在自己开发的软件原件及其复制件上标记姓名的权利。</a:t>
            </a:r>
          </a:p>
        </p:txBody>
      </p:sp>
      <p:sp>
        <p:nvSpPr>
          <p:cNvPr id="503816" name="Text Box 8"/>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ea typeface="楷体_GB2312" pitchFamily="1" charset="-122"/>
              </a:rPr>
              <a:t>⑵</a:t>
            </a:r>
            <a:r>
              <a:rPr lang="zh-CN" altLang="en-US" sz="2200" b="1">
                <a:ea typeface="楷体_GB2312" pitchFamily="1" charset="-122"/>
              </a:rPr>
              <a:t>署名权</a:t>
            </a:r>
          </a:p>
        </p:txBody>
      </p:sp>
      <p:sp>
        <p:nvSpPr>
          <p:cNvPr id="503818" name="Text Box 10"/>
          <p:cNvSpPr txBox="1">
            <a:spLocks noChangeArrowheads="1"/>
          </p:cNvSpPr>
          <p:nvPr/>
        </p:nvSpPr>
        <p:spPr bwMode="auto">
          <a:xfrm>
            <a:off x="914400" y="2362200"/>
            <a:ext cx="7772400" cy="2536825"/>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法律法规规定署名权的根本目的，在于保障不同软件来自不同开发者这一事实不被人混淆，署名即是标记，旨在区别，区别的目的是为了有效保护软件著作权人的合法权益。署名彰显了开发者与软件之间存在关系的客观事实。因此，行使署名权应当奉行诚实的原则，应当符合有效法律行为的要件，否则会导致署名无效的后果。</a:t>
            </a:r>
          </a:p>
          <a:p>
            <a:pPr>
              <a:spcBef>
                <a:spcPct val="30000"/>
              </a:spcBef>
              <a:buClr>
                <a:srgbClr val="969696"/>
              </a:buClr>
              <a:buSzPct val="80000"/>
              <a:buFont typeface="Wingdings" pitchFamily="2" charset="2"/>
              <a:buChar char="l"/>
            </a:pPr>
            <a:r>
              <a:rPr lang="zh-CN" altLang="en-US" sz="2200" b="1">
                <a:ea typeface="楷体_GB2312" pitchFamily="1" charset="-122"/>
              </a:rPr>
              <a:t>署名权主要包括以下几方面的内容：</a:t>
            </a:r>
          </a:p>
        </p:txBody>
      </p:sp>
      <p:sp>
        <p:nvSpPr>
          <p:cNvPr id="503819" name="Text Box 11"/>
          <p:cNvSpPr txBox="1">
            <a:spLocks noChangeArrowheads="1"/>
          </p:cNvSpPr>
          <p:nvPr/>
        </p:nvSpPr>
        <p:spPr bwMode="auto">
          <a:xfrm>
            <a:off x="1143000" y="4876800"/>
            <a:ext cx="7315200" cy="15319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有权在自己开发的软件上署名；</a:t>
            </a:r>
          </a:p>
          <a:p>
            <a:pPr>
              <a:spcBef>
                <a:spcPct val="30000"/>
              </a:spcBef>
            </a:pPr>
            <a:r>
              <a:rPr lang="zh-CN" altLang="en-US" sz="2200" b="1">
                <a:ea typeface="楷体_GB2312" pitchFamily="1" charset="-122"/>
              </a:rPr>
              <a:t>  在软件上署名，以真实反映软件与开发者之间的联系，既是对开发者创造性劳动的尊重，也是对社会公众（用户）负责任的表现。</a:t>
            </a:r>
          </a:p>
        </p:txBody>
      </p:sp>
      <p:sp>
        <p:nvSpPr>
          <p:cNvPr id="8"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121363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
          <p:cNvSpPr>
            <a:spLocks noGrp="1"/>
          </p:cNvSpPr>
          <p:nvPr>
            <p:ph type="sldNum" sz="quarter" idx="10"/>
          </p:nvPr>
        </p:nvSpPr>
        <p:spPr/>
        <p:txBody>
          <a:bodyPr/>
          <a:lstStyle/>
          <a:p>
            <a:fld id="{C32FFEE0-6829-4B58-BD1F-1B6D8342305D}" type="slidenum">
              <a:rPr lang="zh-CN" altLang="en-US"/>
              <a:pPr/>
              <a:t>73</a:t>
            </a:fld>
            <a:endParaRPr lang="en-US" altLang="zh-CN"/>
          </a:p>
        </p:txBody>
      </p:sp>
      <p:sp>
        <p:nvSpPr>
          <p:cNvPr id="525316" name="Text Box 4"/>
          <p:cNvSpPr txBox="1">
            <a:spLocks noChangeArrowheads="1"/>
          </p:cNvSpPr>
          <p:nvPr/>
        </p:nvSpPr>
        <p:spPr bwMode="auto">
          <a:xfrm>
            <a:off x="914400" y="1143000"/>
            <a:ext cx="73152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决定署名的方式；</a:t>
            </a:r>
          </a:p>
        </p:txBody>
      </p:sp>
      <p:sp>
        <p:nvSpPr>
          <p:cNvPr id="525320" name="Text Box 8"/>
          <p:cNvSpPr txBox="1">
            <a:spLocks noChangeArrowheads="1"/>
          </p:cNvSpPr>
          <p:nvPr/>
        </p:nvSpPr>
        <p:spPr bwMode="auto">
          <a:xfrm>
            <a:off x="1143000" y="1524000"/>
            <a:ext cx="7391400" cy="357505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buClr>
                <a:srgbClr val="969696"/>
              </a:buClr>
              <a:buSzPct val="80000"/>
              <a:buFont typeface="Wingdings" pitchFamily="2" charset="2"/>
              <a:buChar char="l"/>
            </a:pPr>
            <a:r>
              <a:rPr lang="zh-CN" altLang="en-US" sz="2200" b="1">
                <a:ea typeface="楷体_GB2312" pitchFamily="1" charset="-122"/>
              </a:rPr>
              <a:t>通常，署名可有多种形式，既可以署开发者的姓名（真实姓名），也可以署开发者的笔名、别名，或者开发者自愿不署名（隐去姓名不署）。 </a:t>
            </a:r>
          </a:p>
          <a:p>
            <a:pPr>
              <a:spcBef>
                <a:spcPct val="20000"/>
              </a:spcBef>
              <a:buClr>
                <a:srgbClr val="969696"/>
              </a:buClr>
              <a:buSzPct val="80000"/>
              <a:buFont typeface="Wingdings" pitchFamily="2" charset="2"/>
              <a:buChar char="l"/>
            </a:pPr>
            <a:r>
              <a:rPr lang="zh-CN" altLang="en-US" sz="2200" b="1">
                <a:ea typeface="楷体_GB2312" pitchFamily="1" charset="-122"/>
              </a:rPr>
              <a:t>不署姓名是署名权的行使方式之一，不等于没有或放弃署名权，也不等于没有或放弃作者身份，更不等于不享有或放弃所有其他著作人身权和财产权。不能以开发者隐去姓名不署为由否定其开发者身份，进而剥夺开发者的其他人身权和财产权的行为，是违反著作权法的。</a:t>
            </a:r>
          </a:p>
          <a:p>
            <a:pPr>
              <a:spcBef>
                <a:spcPct val="20000"/>
              </a:spcBef>
              <a:buClr>
                <a:srgbClr val="969696"/>
              </a:buClr>
              <a:buSzPct val="80000"/>
              <a:buFont typeface="Wingdings" pitchFamily="2" charset="2"/>
              <a:buChar char="l"/>
            </a:pPr>
            <a:r>
              <a:rPr lang="zh-CN" altLang="en-US" sz="2200" b="1">
                <a:ea typeface="楷体_GB2312" pitchFamily="1" charset="-122"/>
              </a:rPr>
              <a:t>因软件作品署名顺序发生的纠纷，人民法院按照以下原则处理：</a:t>
            </a:r>
          </a:p>
        </p:txBody>
      </p:sp>
      <p:sp>
        <p:nvSpPr>
          <p:cNvPr id="525321" name="Text Box 9"/>
          <p:cNvSpPr txBox="1">
            <a:spLocks noChangeArrowheads="1"/>
          </p:cNvSpPr>
          <p:nvPr/>
        </p:nvSpPr>
        <p:spPr bwMode="auto">
          <a:xfrm>
            <a:off x="1295400" y="5029200"/>
            <a:ext cx="7239000" cy="11303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有约定的按约定署名顺序；</a:t>
            </a:r>
          </a:p>
          <a:p>
            <a:pPr>
              <a:spcBef>
                <a:spcPct val="10000"/>
              </a:spcBef>
              <a:buClr>
                <a:srgbClr val="969696"/>
              </a:buClr>
              <a:buSzPct val="80000"/>
              <a:buFont typeface="Wingdings" pitchFamily="2" charset="2"/>
              <a:buChar char="l"/>
            </a:pPr>
            <a:r>
              <a:rPr lang="zh-CN" altLang="en-US" sz="2200" b="1">
                <a:ea typeface="楷体_GB2312" pitchFamily="1" charset="-122"/>
              </a:rPr>
              <a:t>没有约定的，按照创作软件付出的劳动、软件排列、软件开发者姓氏笔画等确定署名顺序。</a:t>
            </a:r>
          </a:p>
        </p:txBody>
      </p:sp>
      <p:sp>
        <p:nvSpPr>
          <p:cNvPr id="7"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170623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1"/>
          <p:cNvSpPr>
            <a:spLocks noGrp="1"/>
          </p:cNvSpPr>
          <p:nvPr>
            <p:ph type="sldNum" sz="quarter" idx="10"/>
          </p:nvPr>
        </p:nvSpPr>
        <p:spPr/>
        <p:txBody>
          <a:bodyPr/>
          <a:lstStyle/>
          <a:p>
            <a:fld id="{F54F3FC8-D8B4-4521-B215-CB1197E74481}" type="slidenum">
              <a:rPr lang="zh-CN" altLang="en-US"/>
              <a:pPr/>
              <a:t>74</a:t>
            </a:fld>
            <a:endParaRPr lang="en-US" altLang="zh-CN"/>
          </a:p>
        </p:txBody>
      </p:sp>
      <p:sp>
        <p:nvSpPr>
          <p:cNvPr id="526340" name="Text Box 4"/>
          <p:cNvSpPr txBox="1">
            <a:spLocks noChangeArrowheads="1"/>
          </p:cNvSpPr>
          <p:nvPr/>
        </p:nvSpPr>
        <p:spPr bwMode="auto">
          <a:xfrm>
            <a:off x="990600" y="1066800"/>
            <a:ext cx="7239000" cy="1800225"/>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禁止他人在自己的软件上署名。</a:t>
            </a:r>
          </a:p>
          <a:p>
            <a:pPr>
              <a:spcBef>
                <a:spcPct val="10000"/>
              </a:spcBef>
              <a:buClr>
                <a:srgbClr val="969696"/>
              </a:buClr>
              <a:buSzPct val="80000"/>
              <a:buFont typeface="Wingdings" pitchFamily="2" charset="2"/>
              <a:buNone/>
            </a:pPr>
            <a:r>
              <a:rPr lang="zh-CN" altLang="en-US" sz="2200" b="1">
                <a:ea typeface="楷体_GB2312" pitchFamily="1" charset="-122"/>
              </a:rPr>
              <a:t>  署名权只能是真正的开发者和被视同开发者的法人和非法人团体（其他组织）才有资格享有，其他任何个人、单位和组织不得行使此项权利。所以，署名权还隐含着另一种权利，即开发者资格权。</a:t>
            </a:r>
          </a:p>
        </p:txBody>
      </p:sp>
      <p:sp>
        <p:nvSpPr>
          <p:cNvPr id="526341" name="Text Box 5"/>
          <p:cNvSpPr txBox="1">
            <a:spLocks noChangeArrowheads="1"/>
          </p:cNvSpPr>
          <p:nvPr/>
        </p:nvSpPr>
        <p:spPr bwMode="auto">
          <a:xfrm>
            <a:off x="838200" y="2819400"/>
            <a:ext cx="7543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69696"/>
              </a:buClr>
              <a:buSzPct val="80000"/>
              <a:buFont typeface="Wingdings" pitchFamily="2" charset="2"/>
              <a:buChar char="l"/>
            </a:pPr>
            <a:r>
              <a:rPr lang="zh-CN" altLang="en-US" sz="2200" b="1">
                <a:ea typeface="楷体_GB2312" pitchFamily="1" charset="-122"/>
              </a:rPr>
              <a:t>软件的署名对于确认软件著作权的归属具有重要的意义。</a:t>
            </a:r>
          </a:p>
        </p:txBody>
      </p:sp>
      <p:sp>
        <p:nvSpPr>
          <p:cNvPr id="526342" name="Text Box 6"/>
          <p:cNvSpPr txBox="1">
            <a:spLocks noChangeArrowheads="1"/>
          </p:cNvSpPr>
          <p:nvPr/>
        </p:nvSpPr>
        <p:spPr bwMode="auto">
          <a:xfrm>
            <a:off x="990600" y="3200400"/>
            <a:ext cx="7620000" cy="250348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计算机软件保护条例规定，如无相反证明，在软件上署名的自然人、法人或者其他组织为开发者。</a:t>
            </a:r>
          </a:p>
          <a:p>
            <a:pPr>
              <a:spcBef>
                <a:spcPct val="10000"/>
              </a:spcBef>
              <a:buClr>
                <a:srgbClr val="969696"/>
              </a:buClr>
              <a:buSzPct val="80000"/>
              <a:buFont typeface="Wingdings" pitchFamily="2" charset="2"/>
              <a:buChar char="l"/>
            </a:pPr>
            <a:r>
              <a:rPr lang="zh-CN" altLang="en-US" sz="2200" b="1">
                <a:ea typeface="楷体_GB2312" pitchFamily="1" charset="-122"/>
              </a:rPr>
              <a:t>有些人将他人开发的软件冒充为自己开发的软件，将他人的软件属上自己的名字进行销售和发行。如果权利人举出证据能够证明该软件是自己开发的，此时虽然冒充者在软件上署了名，但是仍然不能作为软件的开发者。</a:t>
            </a:r>
          </a:p>
          <a:p>
            <a:pPr>
              <a:spcBef>
                <a:spcPct val="10000"/>
              </a:spcBef>
              <a:buClr>
                <a:srgbClr val="969696"/>
              </a:buClr>
              <a:buSzPct val="80000"/>
              <a:buFont typeface="Wingdings" pitchFamily="2" charset="2"/>
              <a:buChar char="l"/>
            </a:pPr>
            <a:r>
              <a:rPr lang="zh-CN" altLang="en-US" sz="2200" b="1">
                <a:ea typeface="楷体_GB2312" pitchFamily="1" charset="-122"/>
              </a:rPr>
              <a:t>现实中，能够证明自己是软件开发者的几个途径包括：</a:t>
            </a:r>
          </a:p>
        </p:txBody>
      </p:sp>
      <p:sp>
        <p:nvSpPr>
          <p:cNvPr id="526343" name="Text Box 7"/>
          <p:cNvSpPr txBox="1">
            <a:spLocks noChangeArrowheads="1"/>
          </p:cNvSpPr>
          <p:nvPr/>
        </p:nvSpPr>
        <p:spPr bwMode="auto">
          <a:xfrm>
            <a:off x="1219200" y="5638800"/>
            <a:ext cx="70866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提供软件的源程序；提供软件著作权登记证书；在软件产品上署名。</a:t>
            </a:r>
          </a:p>
        </p:txBody>
      </p:sp>
      <p:sp>
        <p:nvSpPr>
          <p:cNvPr id="8"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34708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
          <p:cNvSpPr>
            <a:spLocks noGrp="1"/>
          </p:cNvSpPr>
          <p:nvPr>
            <p:ph type="sldNum" sz="quarter" idx="10"/>
          </p:nvPr>
        </p:nvSpPr>
        <p:spPr/>
        <p:txBody>
          <a:bodyPr/>
          <a:lstStyle/>
          <a:p>
            <a:fld id="{56B7961D-5EC8-49BC-8EDD-1A7802E97719}" type="slidenum">
              <a:rPr lang="zh-CN" altLang="en-US"/>
              <a:pPr/>
              <a:t>75</a:t>
            </a:fld>
            <a:endParaRPr lang="en-US" altLang="zh-CN"/>
          </a:p>
        </p:txBody>
      </p:sp>
      <p:sp>
        <p:nvSpPr>
          <p:cNvPr id="498695" name="Text Box 7"/>
          <p:cNvSpPr txBox="1">
            <a:spLocks noChangeArrowheads="1"/>
          </p:cNvSpPr>
          <p:nvPr/>
        </p:nvSpPr>
        <p:spPr bwMode="auto">
          <a:xfrm>
            <a:off x="762000" y="1143000"/>
            <a:ext cx="7696200" cy="176688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鉴于在软件上署名的重大意义，软件开发者一定要重视在软件上署名问题。虽然法律赋予软件开发者有权在软件作品上决定是否署名，署真名、笔名、艺名、别名或假名，但是建议开发者最好署真名或者有效登记的组织机构的名称。这样在主张权利时可以很方便地证明自己是真正的权利人。</a:t>
            </a:r>
          </a:p>
        </p:txBody>
      </p:sp>
      <p:sp>
        <p:nvSpPr>
          <p:cNvPr id="498696" name="Text Box 8"/>
          <p:cNvSpPr txBox="1">
            <a:spLocks noChangeArrowheads="1"/>
          </p:cNvSpPr>
          <p:nvPr/>
        </p:nvSpPr>
        <p:spPr bwMode="auto">
          <a:xfrm>
            <a:off x="762000" y="2971800"/>
            <a:ext cx="39624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69696"/>
              </a:buClr>
              <a:buSzPct val="80000"/>
              <a:buFont typeface="Wingdings" pitchFamily="2" charset="2"/>
              <a:buChar char="l"/>
            </a:pPr>
            <a:r>
              <a:rPr lang="zh-CN" altLang="en-US" sz="2200" b="1">
                <a:ea typeface="楷体_GB2312" pitchFamily="1" charset="-122"/>
              </a:rPr>
              <a:t>署名权与姓名权</a:t>
            </a:r>
          </a:p>
        </p:txBody>
      </p:sp>
      <p:sp>
        <p:nvSpPr>
          <p:cNvPr id="498697" name="Text Box 9"/>
          <p:cNvSpPr txBox="1">
            <a:spLocks noChangeArrowheads="1"/>
          </p:cNvSpPr>
          <p:nvPr/>
        </p:nvSpPr>
        <p:spPr bwMode="auto">
          <a:xfrm>
            <a:off x="914400" y="3352800"/>
            <a:ext cx="7620000" cy="1431925"/>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现实中，存在着以猎取钱财为目的，将自己开发的软件冠以知名开发者的姓名（或企业名）出版发行，欺瞒社会，骗取非法收入的行为，已超出著作权法的署名权问题，属于假冒姓名，侵犯他人姓名权的行为。</a:t>
            </a:r>
          </a:p>
        </p:txBody>
      </p:sp>
      <p:sp>
        <p:nvSpPr>
          <p:cNvPr id="7"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305783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
          <p:cNvSpPr>
            <a:spLocks noGrp="1"/>
          </p:cNvSpPr>
          <p:nvPr>
            <p:ph type="sldNum" sz="quarter" idx="10"/>
          </p:nvPr>
        </p:nvSpPr>
        <p:spPr/>
        <p:txBody>
          <a:bodyPr/>
          <a:lstStyle/>
          <a:p>
            <a:fld id="{9AD646A7-B289-494C-BCC0-92C8FC3B2A9B}" type="slidenum">
              <a:rPr lang="zh-CN" altLang="en-US"/>
              <a:pPr/>
              <a:t>76</a:t>
            </a:fld>
            <a:endParaRPr lang="en-US" altLang="zh-CN"/>
          </a:p>
        </p:txBody>
      </p:sp>
      <p:sp>
        <p:nvSpPr>
          <p:cNvPr id="506884" name="Text Box 4"/>
          <p:cNvSpPr txBox="1">
            <a:spLocks noChangeArrowheads="1"/>
          </p:cNvSpPr>
          <p:nvPr/>
        </p:nvSpPr>
        <p:spPr bwMode="auto">
          <a:xfrm>
            <a:off x="762000" y="1524000"/>
            <a:ext cx="7848600" cy="2905125"/>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修改权是指软件开发者自行修改或者授权他人修改其软件的权利。</a:t>
            </a:r>
          </a:p>
          <a:p>
            <a:pPr>
              <a:spcBef>
                <a:spcPct val="20000"/>
              </a:spcBef>
              <a:buClr>
                <a:srgbClr val="969696"/>
              </a:buClr>
              <a:buSzPct val="80000"/>
              <a:buFont typeface="Wingdings" pitchFamily="2" charset="2"/>
              <a:buChar char="l"/>
            </a:pPr>
            <a:r>
              <a:rPr lang="zh-CN" altLang="en-US" sz="2200" b="1">
                <a:ea typeface="楷体_GB2312" pitchFamily="1" charset="-122"/>
              </a:rPr>
              <a:t>修改表现形式为增补、删节，或者改变指令、语句顺序等，修改的目的多为增加或删减功能、改变软件的运行环境、适应新的软硬件环境。</a:t>
            </a:r>
          </a:p>
          <a:p>
            <a:pPr>
              <a:spcBef>
                <a:spcPct val="20000"/>
              </a:spcBef>
              <a:buClr>
                <a:srgbClr val="969696"/>
              </a:buClr>
              <a:buSzPct val="80000"/>
              <a:buFont typeface="Wingdings" pitchFamily="2" charset="2"/>
              <a:buChar char="l"/>
            </a:pPr>
            <a:r>
              <a:rPr lang="zh-CN" altLang="en-US" sz="2200" b="1">
                <a:ea typeface="楷体_GB2312" pitchFamily="1" charset="-122"/>
              </a:rPr>
              <a:t>软件的修改权属于软件开发者，无论软件作品是否发表，软件开发者都享有修改权，未经软件权利人许可，任何人不得行使权利。</a:t>
            </a:r>
          </a:p>
        </p:txBody>
      </p:sp>
      <p:sp>
        <p:nvSpPr>
          <p:cNvPr id="506885" name="Text Box 5"/>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ea typeface="楷体_GB2312" pitchFamily="1" charset="-122"/>
              </a:rPr>
              <a:t>⑶</a:t>
            </a:r>
            <a:r>
              <a:rPr lang="zh-CN" altLang="en-US" sz="2200" b="1">
                <a:ea typeface="楷体_GB2312" pitchFamily="1" charset="-122"/>
              </a:rPr>
              <a:t>修改权</a:t>
            </a:r>
          </a:p>
        </p:txBody>
      </p:sp>
      <p:sp>
        <p:nvSpPr>
          <p:cNvPr id="506886" name="Text Box 6"/>
          <p:cNvSpPr txBox="1">
            <a:spLocks noChangeArrowheads="1"/>
          </p:cNvSpPr>
          <p:nvPr/>
        </p:nvSpPr>
        <p:spPr bwMode="auto">
          <a:xfrm>
            <a:off x="914400" y="4343400"/>
            <a:ext cx="7543800" cy="213518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buClr>
                <a:srgbClr val="969696"/>
              </a:buClr>
              <a:buSzPct val="80000"/>
              <a:buFont typeface="Wingdings" pitchFamily="2" charset="2"/>
              <a:buChar char="l"/>
            </a:pPr>
            <a:r>
              <a:rPr lang="zh-CN" altLang="en-US" sz="2200" b="1">
                <a:ea typeface="楷体_GB2312" pitchFamily="1" charset="-122"/>
              </a:rPr>
              <a:t>未经软件著作权人的同意，即使发现了该软件中存在的缺陷和错误，也不能通过修改取得属于自己的著作权。</a:t>
            </a:r>
          </a:p>
          <a:p>
            <a:pPr>
              <a:spcBef>
                <a:spcPct val="10000"/>
              </a:spcBef>
              <a:buClr>
                <a:srgbClr val="969696"/>
              </a:buClr>
              <a:buSzPct val="80000"/>
              <a:buFont typeface="Wingdings" pitchFamily="2" charset="2"/>
              <a:buChar char="l"/>
            </a:pPr>
            <a:r>
              <a:rPr lang="zh-CN" altLang="en-US" sz="2200" b="1">
                <a:ea typeface="楷体_GB2312" pitchFamily="1" charset="-122"/>
              </a:rPr>
              <a:t>出于社会利益的实际需要，修改权也可以由他人行使。例如，通过合法途径获得的软件复制件，为了使该软件复制件能够适应实际的计算机应用环境，或者为了提高该软件复制件的功能和性能，可以对其进行必要的修改。</a:t>
            </a:r>
          </a:p>
        </p:txBody>
      </p:sp>
      <p:sp>
        <p:nvSpPr>
          <p:cNvPr id="7"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1370491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
          <p:cNvSpPr>
            <a:spLocks noGrp="1"/>
          </p:cNvSpPr>
          <p:nvPr>
            <p:ph type="sldNum" sz="quarter" idx="10"/>
          </p:nvPr>
        </p:nvSpPr>
        <p:spPr/>
        <p:txBody>
          <a:bodyPr/>
          <a:lstStyle/>
          <a:p>
            <a:fld id="{968AE242-06CD-4ECC-AD37-63EAA51D5419}" type="slidenum">
              <a:rPr lang="zh-CN" altLang="en-US"/>
              <a:pPr/>
              <a:t>77</a:t>
            </a:fld>
            <a:endParaRPr lang="en-US" altLang="zh-CN"/>
          </a:p>
        </p:txBody>
      </p:sp>
      <p:sp>
        <p:nvSpPr>
          <p:cNvPr id="507908" name="Text Box 4"/>
          <p:cNvSpPr txBox="1">
            <a:spLocks noChangeArrowheads="1"/>
          </p:cNvSpPr>
          <p:nvPr/>
        </p:nvSpPr>
        <p:spPr bwMode="auto">
          <a:xfrm>
            <a:off x="762000" y="3048000"/>
            <a:ext cx="7620000" cy="15319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20000"/>
              </a:spcBef>
              <a:buClr>
                <a:srgbClr val="969696"/>
              </a:buClr>
              <a:buSzPct val="80000"/>
              <a:buFont typeface="Wingdings" pitchFamily="2" charset="2"/>
              <a:buChar char="l"/>
            </a:pPr>
            <a:r>
              <a:rPr lang="zh-CN" altLang="en-US" sz="2200" b="1">
                <a:ea typeface="楷体_GB2312" pitchFamily="1" charset="-122"/>
              </a:rPr>
              <a:t>软件的使用人为出版发行软件而对软件文档作的必要的纯文本技术性的编辑加工不属于著作权法所规定的修改。</a:t>
            </a:r>
          </a:p>
          <a:p>
            <a:pPr>
              <a:spcBef>
                <a:spcPct val="30000"/>
              </a:spcBef>
              <a:buClr>
                <a:srgbClr val="969696"/>
              </a:buClr>
              <a:buSzPct val="80000"/>
              <a:buFont typeface="Wingdings" pitchFamily="2" charset="2"/>
              <a:buChar char="l"/>
            </a:pPr>
            <a:r>
              <a:rPr lang="zh-CN" altLang="en-US" sz="2200" b="1">
                <a:ea typeface="楷体_GB2312" pitchFamily="1" charset="-122"/>
              </a:rPr>
              <a:t>擅自修改软件的名称、操作界面和版权信息的行为属于侵权行为。</a:t>
            </a:r>
            <a:r>
              <a:rPr lang="zh-CN" altLang="en-US"/>
              <a:t> </a:t>
            </a:r>
          </a:p>
        </p:txBody>
      </p:sp>
      <p:sp>
        <p:nvSpPr>
          <p:cNvPr id="507909" name="Text Box 5"/>
          <p:cNvSpPr txBox="1">
            <a:spLocks noChangeArrowheads="1"/>
          </p:cNvSpPr>
          <p:nvPr/>
        </p:nvSpPr>
        <p:spPr bwMode="auto">
          <a:xfrm>
            <a:off x="762000" y="1219200"/>
            <a:ext cx="76962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969696"/>
              </a:buClr>
              <a:buSzPct val="80000"/>
              <a:buFont typeface="Wingdings" pitchFamily="2" charset="2"/>
              <a:buChar char="l"/>
            </a:pPr>
            <a:r>
              <a:rPr lang="zh-CN" altLang="en-US" sz="2200" b="1">
                <a:ea typeface="楷体_GB2312" pitchFamily="1" charset="-122"/>
              </a:rPr>
              <a:t>软件的修改权可以为软件的权利人带来更多的经济利益。</a:t>
            </a:r>
          </a:p>
        </p:txBody>
      </p:sp>
      <p:sp>
        <p:nvSpPr>
          <p:cNvPr id="507910" name="Text Box 6"/>
          <p:cNvSpPr txBox="1">
            <a:spLocks noChangeArrowheads="1"/>
          </p:cNvSpPr>
          <p:nvPr/>
        </p:nvSpPr>
        <p:spPr bwMode="auto">
          <a:xfrm>
            <a:off x="914400" y="1600200"/>
            <a:ext cx="7315200" cy="1431925"/>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任何一个软件作品投入市场后，都需要继续进行完善和升级，而这些完善和升级工作均属于对软件的修改。软件著作权人通过不断推出升级版本对软件产品进行更新换代，进而取得升级产品或换代产品的销售收入。</a:t>
            </a:r>
          </a:p>
        </p:txBody>
      </p:sp>
      <p:sp>
        <p:nvSpPr>
          <p:cNvPr id="7"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172852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1"/>
          <p:cNvSpPr>
            <a:spLocks noGrp="1"/>
          </p:cNvSpPr>
          <p:nvPr>
            <p:ph type="sldNum" sz="quarter" idx="10"/>
          </p:nvPr>
        </p:nvSpPr>
        <p:spPr/>
        <p:txBody>
          <a:bodyPr/>
          <a:lstStyle/>
          <a:p>
            <a:fld id="{F51D2DA2-7403-445C-A396-DC9589DF0169}" type="slidenum">
              <a:rPr lang="zh-CN" altLang="en-US"/>
              <a:pPr/>
              <a:t>78</a:t>
            </a:fld>
            <a:endParaRPr lang="en-US" altLang="zh-CN"/>
          </a:p>
        </p:txBody>
      </p:sp>
      <p:sp>
        <p:nvSpPr>
          <p:cNvPr id="505860" name="Text Box 4"/>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ea typeface="楷体_GB2312" pitchFamily="1" charset="-122"/>
              </a:rPr>
              <a:t>⑷</a:t>
            </a:r>
            <a:r>
              <a:rPr lang="zh-CN" altLang="en-US" sz="2200" b="1">
                <a:ea typeface="楷体_GB2312" pitchFamily="1" charset="-122"/>
              </a:rPr>
              <a:t>复制权</a:t>
            </a:r>
          </a:p>
        </p:txBody>
      </p:sp>
      <p:sp>
        <p:nvSpPr>
          <p:cNvPr id="505861" name="Text Box 5"/>
          <p:cNvSpPr txBox="1">
            <a:spLocks noChangeArrowheads="1"/>
          </p:cNvSpPr>
          <p:nvPr/>
        </p:nvSpPr>
        <p:spPr bwMode="auto">
          <a:xfrm>
            <a:off x="1066800" y="2667000"/>
            <a:ext cx="7162800" cy="143351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复制是指将软件原封不动地拷贝一份或者多份的行为。</a:t>
            </a:r>
          </a:p>
          <a:p>
            <a:pPr>
              <a:spcBef>
                <a:spcPct val="50000"/>
              </a:spcBef>
              <a:buClr>
                <a:srgbClr val="969696"/>
              </a:buClr>
              <a:buSzPct val="80000"/>
              <a:buFont typeface="Wingdings" pitchFamily="2" charset="2"/>
              <a:buChar char="l"/>
            </a:pPr>
            <a:r>
              <a:rPr lang="zh-CN" altLang="en-US" sz="2200" b="1">
                <a:ea typeface="楷体_GB2312" pitchFamily="1" charset="-122"/>
              </a:rPr>
              <a:t>复制是软件能够广泛传播利用的重要手段。</a:t>
            </a:r>
          </a:p>
          <a:p>
            <a:pPr>
              <a:spcBef>
                <a:spcPct val="50000"/>
              </a:spcBef>
              <a:buClr>
                <a:srgbClr val="969696"/>
              </a:buClr>
              <a:buSzPct val="80000"/>
              <a:buFont typeface="Wingdings" pitchFamily="2" charset="2"/>
              <a:buChar char="l"/>
            </a:pPr>
            <a:r>
              <a:rPr lang="zh-CN" altLang="en-US" sz="2200" b="1">
                <a:ea typeface="楷体_GB2312" pitchFamily="1" charset="-122"/>
              </a:rPr>
              <a:t>复制是软件使用和销售必不可少的环节。</a:t>
            </a:r>
          </a:p>
        </p:txBody>
      </p:sp>
      <p:sp>
        <p:nvSpPr>
          <p:cNvPr id="505862" name="Text Box 6"/>
          <p:cNvSpPr txBox="1">
            <a:spLocks noChangeArrowheads="1"/>
          </p:cNvSpPr>
          <p:nvPr/>
        </p:nvSpPr>
        <p:spPr bwMode="auto">
          <a:xfrm>
            <a:off x="914400" y="1600200"/>
            <a:ext cx="7620000" cy="10969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复制权是指将软件制作一份或者多份的权利，是软件著作权人决定实施或不实施复制行为或者禁止他人复制其软件的权利。</a:t>
            </a:r>
            <a:r>
              <a:rPr lang="zh-CN" altLang="en-US"/>
              <a:t> </a:t>
            </a:r>
          </a:p>
        </p:txBody>
      </p:sp>
      <p:sp>
        <p:nvSpPr>
          <p:cNvPr id="505863" name="Text Box 7"/>
          <p:cNvSpPr txBox="1">
            <a:spLocks noChangeArrowheads="1"/>
          </p:cNvSpPr>
          <p:nvPr/>
        </p:nvSpPr>
        <p:spPr bwMode="auto">
          <a:xfrm>
            <a:off x="914400" y="4191000"/>
            <a:ext cx="7391400" cy="16002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复制权属于软件著作权人，未经软件著作权人许可或法律允许，任何人不得复制其软件。</a:t>
            </a:r>
          </a:p>
          <a:p>
            <a:pPr>
              <a:spcBef>
                <a:spcPct val="50000"/>
              </a:spcBef>
              <a:buClr>
                <a:srgbClr val="969696"/>
              </a:buClr>
              <a:buSzPct val="80000"/>
              <a:buFont typeface="Wingdings" pitchFamily="2" charset="2"/>
              <a:buChar char="l"/>
            </a:pPr>
            <a:r>
              <a:rPr lang="zh-CN" altLang="en-US" sz="2200" b="1">
                <a:ea typeface="楷体_GB2312" pitchFamily="1" charset="-122"/>
              </a:rPr>
              <a:t>一般，非法复制行为称为“盗版”行为，非法复制形成的复制品，称为“盗版”软件。</a:t>
            </a:r>
          </a:p>
        </p:txBody>
      </p:sp>
      <p:sp>
        <p:nvSpPr>
          <p:cNvPr id="8"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3916407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
          <p:cNvSpPr>
            <a:spLocks noGrp="1"/>
          </p:cNvSpPr>
          <p:nvPr>
            <p:ph type="sldNum" sz="quarter" idx="10"/>
          </p:nvPr>
        </p:nvSpPr>
        <p:spPr/>
        <p:txBody>
          <a:bodyPr/>
          <a:lstStyle/>
          <a:p>
            <a:fld id="{3025FE9A-D06B-4BE0-91E8-F43C17EA8149}" type="slidenum">
              <a:rPr lang="zh-CN" altLang="en-US"/>
              <a:pPr/>
              <a:t>79</a:t>
            </a:fld>
            <a:endParaRPr lang="en-US" altLang="zh-CN"/>
          </a:p>
        </p:txBody>
      </p:sp>
      <p:sp>
        <p:nvSpPr>
          <p:cNvPr id="513028" name="Text Box 4"/>
          <p:cNvSpPr txBox="1">
            <a:spLocks noChangeArrowheads="1"/>
          </p:cNvSpPr>
          <p:nvPr/>
        </p:nvSpPr>
        <p:spPr bwMode="auto">
          <a:xfrm>
            <a:off x="838200" y="1600200"/>
            <a:ext cx="7772400" cy="16002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发行权是指软件著作权人通过某种方式向公众提供软件的原件或者复制件的权利。</a:t>
            </a:r>
          </a:p>
          <a:p>
            <a:pPr>
              <a:spcBef>
                <a:spcPct val="50000"/>
              </a:spcBef>
              <a:buClr>
                <a:srgbClr val="969696"/>
              </a:buClr>
              <a:buSzPct val="80000"/>
              <a:buFont typeface="Wingdings" pitchFamily="2" charset="2"/>
              <a:buChar char="l"/>
            </a:pPr>
            <a:r>
              <a:rPr lang="zh-CN" altLang="en-US" sz="2200" b="1">
                <a:ea typeface="楷体_GB2312" pitchFamily="1" charset="-122"/>
              </a:rPr>
              <a:t>发行的方式是灵活多样的，如出售、赠与、出租、网上上传下载、出口等方式。</a:t>
            </a:r>
          </a:p>
        </p:txBody>
      </p:sp>
      <p:sp>
        <p:nvSpPr>
          <p:cNvPr id="513029" name="Text Box 5"/>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ea typeface="楷体_GB2312" pitchFamily="1" charset="-122"/>
              </a:rPr>
              <a:t>⑸</a:t>
            </a:r>
            <a:r>
              <a:rPr lang="zh-CN" altLang="en-US" sz="2200" b="1">
                <a:ea typeface="楷体_GB2312" pitchFamily="1" charset="-122"/>
              </a:rPr>
              <a:t>发行权 </a:t>
            </a:r>
          </a:p>
        </p:txBody>
      </p:sp>
      <p:sp>
        <p:nvSpPr>
          <p:cNvPr id="513031" name="Text Box 7"/>
          <p:cNvSpPr txBox="1">
            <a:spLocks noChangeArrowheads="1"/>
          </p:cNvSpPr>
          <p:nvPr/>
        </p:nvSpPr>
        <p:spPr bwMode="auto">
          <a:xfrm>
            <a:off x="990600" y="3200400"/>
            <a:ext cx="7543800" cy="16002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发行权是一项法定的权利，所以它既不以软件受公众的合意为前提，也不以受公众是否有偿获得该软件为条件。</a:t>
            </a:r>
          </a:p>
          <a:p>
            <a:pPr>
              <a:spcBef>
                <a:spcPct val="50000"/>
              </a:spcBef>
              <a:buClr>
                <a:srgbClr val="969696"/>
              </a:buClr>
              <a:buSzPct val="80000"/>
              <a:buFont typeface="Wingdings" pitchFamily="2" charset="2"/>
              <a:buChar char="l"/>
            </a:pPr>
            <a:r>
              <a:rPr lang="zh-CN" altLang="en-US" sz="2200" b="1">
                <a:ea typeface="楷体_GB2312" pitchFamily="1" charset="-122"/>
              </a:rPr>
              <a:t>只要提供的方式符合法律规定，软件原件或复制件所有权发生了转移，都属于发行行为。</a:t>
            </a:r>
          </a:p>
        </p:txBody>
      </p:sp>
      <p:sp>
        <p:nvSpPr>
          <p:cNvPr id="7"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237467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435" y="332656"/>
            <a:ext cx="8640960" cy="5632311"/>
          </a:xfrm>
          <a:prstGeom prst="rect">
            <a:avLst/>
          </a:prstGeom>
        </p:spPr>
        <p:txBody>
          <a:bodyPr wrap="square">
            <a:spAutoFit/>
          </a:bodyPr>
          <a:lstStyle/>
          <a:p>
            <a:r>
              <a:rPr lang="en-US" altLang="zh-CN" sz="2000" dirty="0"/>
              <a:t>3.</a:t>
            </a:r>
            <a:r>
              <a:rPr lang="zh-CN" altLang="zh-CN" sz="2000" dirty="0"/>
              <a:t>我国专利权客体的种类不包含【</a:t>
            </a:r>
            <a:r>
              <a:rPr lang="en-US" altLang="zh-CN" sz="2000" dirty="0"/>
              <a:t>    </a:t>
            </a:r>
            <a:r>
              <a:rPr lang="zh-CN" altLang="zh-CN" sz="2000" dirty="0"/>
              <a:t>】</a:t>
            </a:r>
          </a:p>
          <a:p>
            <a:r>
              <a:rPr lang="en-US" altLang="zh-CN" sz="2000" dirty="0"/>
              <a:t>A.</a:t>
            </a:r>
            <a:r>
              <a:rPr lang="zh-CN" altLang="zh-CN" sz="2000" dirty="0"/>
              <a:t>技术指导</a:t>
            </a:r>
          </a:p>
          <a:p>
            <a:r>
              <a:rPr lang="en-US" altLang="zh-CN" sz="2000" dirty="0"/>
              <a:t>B.</a:t>
            </a:r>
            <a:r>
              <a:rPr lang="zh-CN" altLang="zh-CN" sz="2000" dirty="0"/>
              <a:t>发明</a:t>
            </a:r>
          </a:p>
          <a:p>
            <a:r>
              <a:rPr lang="en-US" altLang="zh-CN" sz="2000" dirty="0"/>
              <a:t>C.</a:t>
            </a:r>
            <a:r>
              <a:rPr lang="zh-CN" altLang="zh-CN" sz="2000" dirty="0"/>
              <a:t>实用新型</a:t>
            </a:r>
          </a:p>
          <a:p>
            <a:r>
              <a:rPr lang="en-US" altLang="zh-CN" sz="2000" dirty="0"/>
              <a:t>D.</a:t>
            </a:r>
            <a:r>
              <a:rPr lang="zh-CN" altLang="zh-CN" sz="2000" dirty="0"/>
              <a:t>外观设计</a:t>
            </a:r>
          </a:p>
          <a:p>
            <a:r>
              <a:rPr lang="zh-CN" altLang="zh-CN" sz="2000" dirty="0"/>
              <a:t>答案：</a:t>
            </a:r>
            <a:r>
              <a:rPr lang="en-US" altLang="zh-CN" sz="2000" dirty="0"/>
              <a:t>A</a:t>
            </a:r>
            <a:endParaRPr lang="zh-CN" altLang="zh-CN" sz="2000" dirty="0"/>
          </a:p>
          <a:p>
            <a:r>
              <a:rPr lang="zh-CN" altLang="zh-CN" sz="2000" dirty="0"/>
              <a:t>解析：（第三章）。我国专利权客体的种类有三种：发明、实用新型和外观设计（此知识点在历年真题中还以多选题形式出现</a:t>
            </a:r>
            <a:r>
              <a:rPr lang="zh-CN" altLang="zh-CN" sz="2000" dirty="0" smtClean="0"/>
              <a:t>）</a:t>
            </a:r>
            <a:endParaRPr lang="en-US" altLang="zh-CN" sz="2000" dirty="0" smtClean="0"/>
          </a:p>
          <a:p>
            <a:endParaRPr lang="zh-CN" altLang="zh-CN" sz="2000" dirty="0"/>
          </a:p>
          <a:p>
            <a:r>
              <a:rPr lang="en-US" altLang="zh-CN" sz="2000" dirty="0"/>
              <a:t>4.</a:t>
            </a:r>
            <a:r>
              <a:rPr lang="zh-CN" altLang="zh-CN" sz="2000" dirty="0"/>
              <a:t>委托开发的软件，无书面合同或合同未作明确约定的，著作权归</a:t>
            </a:r>
            <a:r>
              <a:rPr lang="zh-CN" altLang="zh-CN" sz="2000" dirty="0" smtClean="0"/>
              <a:t>【</a:t>
            </a:r>
            <a:r>
              <a:rPr lang="en-US" altLang="zh-CN" sz="2000" dirty="0" smtClean="0"/>
              <a:t>    </a:t>
            </a:r>
            <a:r>
              <a:rPr lang="zh-CN" altLang="zh-CN" sz="2000" dirty="0" smtClean="0"/>
              <a:t>】</a:t>
            </a:r>
            <a:endParaRPr lang="zh-CN" altLang="zh-CN" sz="2000" dirty="0"/>
          </a:p>
          <a:p>
            <a:r>
              <a:rPr lang="en-US" altLang="zh-CN" sz="2000" dirty="0"/>
              <a:t>A</a:t>
            </a:r>
            <a:r>
              <a:rPr lang="zh-CN" altLang="zh-CN" sz="2000" dirty="0"/>
              <a:t>．软件开发者享有</a:t>
            </a:r>
            <a:r>
              <a:rPr lang="en-US" altLang="zh-CN" sz="2000" dirty="0"/>
              <a:t>					</a:t>
            </a:r>
            <a:endParaRPr lang="zh-CN" altLang="zh-CN" sz="2000" dirty="0"/>
          </a:p>
          <a:p>
            <a:r>
              <a:rPr lang="en-US" altLang="zh-CN" sz="2000" dirty="0"/>
              <a:t>B</a:t>
            </a:r>
            <a:r>
              <a:rPr lang="zh-CN" altLang="zh-CN" sz="2000" dirty="0"/>
              <a:t>．委托人享有</a:t>
            </a:r>
          </a:p>
          <a:p>
            <a:r>
              <a:rPr lang="en-US" altLang="zh-CN" sz="2000" dirty="0"/>
              <a:t>C</a:t>
            </a:r>
            <a:r>
              <a:rPr lang="zh-CN" altLang="zh-CN" sz="2000" dirty="0"/>
              <a:t>．受托人享有</a:t>
            </a:r>
            <a:r>
              <a:rPr lang="en-US" altLang="zh-CN" sz="2000" dirty="0"/>
              <a:t>						</a:t>
            </a:r>
            <a:endParaRPr lang="zh-CN" altLang="zh-CN" sz="2000" dirty="0"/>
          </a:p>
          <a:p>
            <a:r>
              <a:rPr lang="en-US" altLang="zh-CN" sz="2000" dirty="0"/>
              <a:t>D</a:t>
            </a:r>
            <a:r>
              <a:rPr lang="zh-CN" altLang="zh-CN" sz="2000" dirty="0"/>
              <a:t>．委托人和受托人共同享有</a:t>
            </a:r>
          </a:p>
          <a:p>
            <a:r>
              <a:rPr lang="zh-CN" altLang="zh-CN" sz="2000" dirty="0"/>
              <a:t>答案：</a:t>
            </a:r>
            <a:r>
              <a:rPr lang="en-US" altLang="zh-CN" sz="2000" dirty="0"/>
              <a:t>C</a:t>
            </a:r>
            <a:endParaRPr lang="zh-CN" altLang="zh-CN" sz="2000" dirty="0"/>
          </a:p>
          <a:p>
            <a:r>
              <a:rPr lang="zh-CN" altLang="zh-CN" sz="2000" dirty="0"/>
              <a:t>解析：（</a:t>
            </a:r>
            <a:r>
              <a:rPr lang="en-US" altLang="zh-CN" sz="2000" dirty="0"/>
              <a:t>P92</a:t>
            </a:r>
            <a:r>
              <a:rPr lang="zh-CN" altLang="zh-CN" sz="2000" dirty="0"/>
              <a:t>）。《著作权法》第</a:t>
            </a:r>
            <a:r>
              <a:rPr lang="en-US" altLang="zh-CN" sz="2000" dirty="0"/>
              <a:t>17</a:t>
            </a:r>
            <a:r>
              <a:rPr lang="zh-CN" altLang="zh-CN" sz="2000" dirty="0"/>
              <a:t>条规定：“受委托创作的作品，著作权的归属由委托人和受托人通过合同约定。合同未作明确约定或者没有订立合同的，著作权属于受托人。”</a:t>
            </a:r>
          </a:p>
        </p:txBody>
      </p:sp>
    </p:spTree>
    <p:extLst>
      <p:ext uri="{BB962C8B-B14F-4D97-AF65-F5344CB8AC3E}">
        <p14:creationId xmlns:p14="http://schemas.microsoft.com/office/powerpoint/2010/main" val="653206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
          <p:cNvSpPr>
            <a:spLocks noGrp="1"/>
          </p:cNvSpPr>
          <p:nvPr>
            <p:ph type="sldNum" sz="quarter" idx="10"/>
          </p:nvPr>
        </p:nvSpPr>
        <p:spPr/>
        <p:txBody>
          <a:bodyPr/>
          <a:lstStyle/>
          <a:p>
            <a:fld id="{9978D68E-49D7-434A-82FE-094E925BE953}" type="slidenum">
              <a:rPr lang="zh-CN" altLang="en-US"/>
              <a:pPr/>
              <a:t>80</a:t>
            </a:fld>
            <a:endParaRPr lang="en-US" altLang="zh-CN"/>
          </a:p>
        </p:txBody>
      </p:sp>
      <p:sp>
        <p:nvSpPr>
          <p:cNvPr id="516100" name="Text Box 4"/>
          <p:cNvSpPr txBox="1">
            <a:spLocks noChangeArrowheads="1"/>
          </p:cNvSpPr>
          <p:nvPr/>
        </p:nvSpPr>
        <p:spPr bwMode="auto">
          <a:xfrm>
            <a:off x="838200" y="3962400"/>
            <a:ext cx="7772400" cy="16002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发行权是软件著作权人获取经济利益的一项独立的权力。</a:t>
            </a:r>
          </a:p>
          <a:p>
            <a:pPr>
              <a:spcBef>
                <a:spcPct val="50000"/>
              </a:spcBef>
              <a:buClr>
                <a:srgbClr val="969696"/>
              </a:buClr>
              <a:buSzPct val="80000"/>
              <a:buFont typeface="Wingdings" pitchFamily="2" charset="2"/>
              <a:buChar char="l"/>
            </a:pPr>
            <a:r>
              <a:rPr lang="zh-CN" altLang="en-US" sz="2200" b="1">
                <a:ea typeface="楷体_GB2312" pitchFamily="1" charset="-122"/>
              </a:rPr>
              <a:t>软件著作权人仅有权控制复制件的第一次发行，即发行权一经行使，软件著作权人就不能继续控制有关复制件的进一步发行，如转卖、转借、再销售等等。</a:t>
            </a:r>
          </a:p>
        </p:txBody>
      </p:sp>
      <p:sp>
        <p:nvSpPr>
          <p:cNvPr id="516101" name="Text Box 5"/>
          <p:cNvSpPr txBox="1">
            <a:spLocks noChangeArrowheads="1"/>
          </p:cNvSpPr>
          <p:nvPr/>
        </p:nvSpPr>
        <p:spPr bwMode="auto">
          <a:xfrm>
            <a:off x="990600" y="1524000"/>
            <a:ext cx="7543800" cy="24384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实际上，将发行权授权给软件销售的专业代理机构，使得软件的开发和销售分离，是行使发行权的主要方式。</a:t>
            </a:r>
          </a:p>
          <a:p>
            <a:pPr>
              <a:spcBef>
                <a:spcPct val="50000"/>
              </a:spcBef>
              <a:buClr>
                <a:srgbClr val="969696"/>
              </a:buClr>
              <a:buSzPct val="80000"/>
              <a:buFont typeface="Wingdings" pitchFamily="2" charset="2"/>
              <a:buChar char="l"/>
            </a:pPr>
            <a:r>
              <a:rPr lang="zh-CN" altLang="en-US" sz="2200" b="1">
                <a:ea typeface="楷体_GB2312" pitchFamily="1" charset="-122"/>
              </a:rPr>
              <a:t>对于个人（小型软件企业），会受到各种条件特别是物质技术条件的限制，一般由软件著作权人授权他人发行。</a:t>
            </a:r>
          </a:p>
          <a:p>
            <a:pPr>
              <a:spcBef>
                <a:spcPct val="50000"/>
              </a:spcBef>
              <a:buClr>
                <a:srgbClr val="969696"/>
              </a:buClr>
              <a:buSzPct val="80000"/>
              <a:buFont typeface="Wingdings" pitchFamily="2" charset="2"/>
              <a:buChar char="l"/>
            </a:pPr>
            <a:r>
              <a:rPr lang="zh-CN" altLang="en-US" sz="2200" b="1">
                <a:ea typeface="楷体_GB2312" pitchFamily="1" charset="-122"/>
              </a:rPr>
              <a:t>对于法人或其他组织，从企业的发展、成本、市场等方面考虑，一般也会将软件的发行权授权他人行使。</a:t>
            </a:r>
          </a:p>
        </p:txBody>
      </p:sp>
      <p:sp>
        <p:nvSpPr>
          <p:cNvPr id="516102" name="Text Box 6"/>
          <p:cNvSpPr txBox="1">
            <a:spLocks noChangeArrowheads="1"/>
          </p:cNvSpPr>
          <p:nvPr/>
        </p:nvSpPr>
        <p:spPr bwMode="auto">
          <a:xfrm>
            <a:off x="838200" y="1143000"/>
            <a:ext cx="77724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20000"/>
              </a:spcBef>
              <a:buClr>
                <a:srgbClr val="969696"/>
              </a:buClr>
              <a:buSzPct val="80000"/>
              <a:buFont typeface="Wingdings" pitchFamily="2" charset="2"/>
              <a:buChar char="l"/>
            </a:pPr>
            <a:r>
              <a:rPr lang="zh-CN" altLang="en-US" sz="2200" b="1">
                <a:ea typeface="楷体_GB2312" pitchFamily="1" charset="-122"/>
              </a:rPr>
              <a:t>发行权可以由软件著作权人自己行使，也可以授权他人行使。</a:t>
            </a:r>
          </a:p>
        </p:txBody>
      </p:sp>
      <p:sp>
        <p:nvSpPr>
          <p:cNvPr id="7"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142333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
          <p:cNvSpPr>
            <a:spLocks noGrp="1"/>
          </p:cNvSpPr>
          <p:nvPr>
            <p:ph type="sldNum" sz="quarter" idx="10"/>
          </p:nvPr>
        </p:nvSpPr>
        <p:spPr/>
        <p:txBody>
          <a:bodyPr/>
          <a:lstStyle/>
          <a:p>
            <a:fld id="{D0233060-F7AC-4157-BF77-D87710CF3CD2}" type="slidenum">
              <a:rPr lang="zh-CN" altLang="en-US"/>
              <a:pPr/>
              <a:t>81</a:t>
            </a:fld>
            <a:endParaRPr lang="en-US" altLang="zh-CN"/>
          </a:p>
        </p:txBody>
      </p:sp>
      <p:sp>
        <p:nvSpPr>
          <p:cNvPr id="435212" name="Line 12"/>
          <p:cNvSpPr>
            <a:spLocks noChangeShapeType="1"/>
          </p:cNvSpPr>
          <p:nvPr/>
        </p:nvSpPr>
        <p:spPr bwMode="auto">
          <a:xfrm>
            <a:off x="8763000" y="6629400"/>
            <a:ext cx="2286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5215" name="Text Box 15"/>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ea typeface="楷体_GB2312" pitchFamily="1" charset="-122"/>
              </a:rPr>
              <a:t>⑹</a:t>
            </a:r>
            <a:r>
              <a:rPr lang="zh-CN" altLang="en-US" sz="2200" b="1">
                <a:ea typeface="楷体_GB2312" pitchFamily="1" charset="-122"/>
              </a:rPr>
              <a:t>出租权</a:t>
            </a:r>
          </a:p>
        </p:txBody>
      </p:sp>
      <p:sp>
        <p:nvSpPr>
          <p:cNvPr id="435216" name="Text Box 16"/>
          <p:cNvSpPr txBox="1">
            <a:spLocks noChangeArrowheads="1"/>
          </p:cNvSpPr>
          <p:nvPr/>
        </p:nvSpPr>
        <p:spPr bwMode="auto">
          <a:xfrm>
            <a:off x="914400" y="1600200"/>
            <a:ext cx="7772400" cy="4511675"/>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软件出租权是指软件开发者许可他人临时使用软件的权利。</a:t>
            </a:r>
          </a:p>
          <a:p>
            <a:pPr>
              <a:spcBef>
                <a:spcPct val="30000"/>
              </a:spcBef>
              <a:buClr>
                <a:srgbClr val="969696"/>
              </a:buClr>
              <a:buSzPct val="80000"/>
              <a:buFont typeface="Wingdings" pitchFamily="2" charset="2"/>
              <a:buChar char="l"/>
            </a:pPr>
            <a:r>
              <a:rPr lang="zh-CN" altLang="en-US" sz="2200" b="1">
                <a:ea typeface="楷体_GB2312" pitchFamily="1" charset="-122"/>
              </a:rPr>
              <a:t>临时使用是指使用者可以在一定的时间段内使用，期限结束后，使用者不得再使用。软件租赁与软件销售的根本区别是使用时间的限制。</a:t>
            </a:r>
            <a:r>
              <a:rPr lang="zh-CN" altLang="en-US"/>
              <a:t> </a:t>
            </a:r>
            <a:endParaRPr lang="zh-CN" altLang="en-US" sz="2200" b="1">
              <a:ea typeface="楷体_GB2312" pitchFamily="1" charset="-122"/>
            </a:endParaRPr>
          </a:p>
          <a:p>
            <a:pPr>
              <a:spcBef>
                <a:spcPct val="30000"/>
              </a:spcBef>
              <a:buClr>
                <a:srgbClr val="969696"/>
              </a:buClr>
              <a:buSzPct val="80000"/>
              <a:buFont typeface="Wingdings" pitchFamily="2" charset="2"/>
              <a:buChar char="l"/>
            </a:pPr>
            <a:r>
              <a:rPr lang="zh-CN" altLang="en-US" sz="2200" b="1">
                <a:ea typeface="楷体_GB2312" pitchFamily="1" charset="-122"/>
              </a:rPr>
              <a:t>与出售不同，出租关系中的承租人是在约定的期间内通过租赁物权，而对载于该物之上的软件享有非商业性的利用权，在期限届满之后，须将租赁物返还出租人。</a:t>
            </a:r>
            <a:r>
              <a:rPr lang="zh-CN" altLang="en-US"/>
              <a:t> </a:t>
            </a:r>
            <a:endParaRPr lang="zh-CN" altLang="en-US" sz="2200" b="1">
              <a:ea typeface="楷体_GB2312" pitchFamily="1" charset="-122"/>
            </a:endParaRPr>
          </a:p>
          <a:p>
            <a:pPr>
              <a:spcBef>
                <a:spcPct val="30000"/>
              </a:spcBef>
              <a:buClr>
                <a:srgbClr val="969696"/>
              </a:buClr>
              <a:buSzPct val="80000"/>
              <a:buFont typeface="Wingdings" pitchFamily="2" charset="2"/>
              <a:buChar char="l"/>
            </a:pPr>
            <a:r>
              <a:rPr lang="zh-CN" altLang="en-US" sz="2200" b="1">
                <a:ea typeface="楷体_GB2312" pitchFamily="1" charset="-122"/>
              </a:rPr>
              <a:t>未经软件权利人的许可，任何个人或单位不得擅自使用软件出租权。</a:t>
            </a:r>
          </a:p>
          <a:p>
            <a:pPr>
              <a:spcBef>
                <a:spcPct val="30000"/>
              </a:spcBef>
              <a:buClr>
                <a:srgbClr val="969696"/>
              </a:buClr>
              <a:buSzPct val="80000"/>
              <a:buFont typeface="Wingdings" pitchFamily="2" charset="2"/>
              <a:buChar char="l"/>
            </a:pPr>
            <a:r>
              <a:rPr lang="zh-CN" altLang="en-US" sz="2200" b="1">
                <a:ea typeface="楷体_GB2312" pitchFamily="1" charset="-122"/>
              </a:rPr>
              <a:t>出租作为软件著作权人的一项财产收益方式，从软件复制件的出租活动中获取一定的收益。同时也促进了软件的更为广泛的利用与传播。</a:t>
            </a:r>
          </a:p>
        </p:txBody>
      </p:sp>
      <p:sp>
        <p:nvSpPr>
          <p:cNvPr id="7"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382416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1"/>
          <p:cNvSpPr>
            <a:spLocks noGrp="1"/>
          </p:cNvSpPr>
          <p:nvPr>
            <p:ph type="sldNum" sz="quarter" idx="10"/>
          </p:nvPr>
        </p:nvSpPr>
        <p:spPr/>
        <p:txBody>
          <a:bodyPr/>
          <a:lstStyle/>
          <a:p>
            <a:fld id="{79311CCD-AB3E-4474-85AD-A556E36FBE46}" type="slidenum">
              <a:rPr lang="zh-CN" altLang="en-US"/>
              <a:pPr/>
              <a:t>82</a:t>
            </a:fld>
            <a:endParaRPr lang="en-US" altLang="zh-CN"/>
          </a:p>
        </p:txBody>
      </p:sp>
      <p:sp>
        <p:nvSpPr>
          <p:cNvPr id="508932" name="Text Box 4"/>
          <p:cNvSpPr txBox="1">
            <a:spLocks noChangeArrowheads="1"/>
          </p:cNvSpPr>
          <p:nvPr/>
        </p:nvSpPr>
        <p:spPr bwMode="auto">
          <a:xfrm>
            <a:off x="914400" y="3048000"/>
            <a:ext cx="77724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30000"/>
              </a:spcBef>
              <a:buClr>
                <a:srgbClr val="969696"/>
              </a:buClr>
              <a:buSzPct val="80000"/>
              <a:buFont typeface="Wingdings" pitchFamily="2" charset="2"/>
              <a:buChar char="l"/>
            </a:pPr>
            <a:r>
              <a:rPr lang="zh-CN" altLang="en-US" sz="2200" b="1">
                <a:ea typeface="楷体_GB2312" pitchFamily="1" charset="-122"/>
              </a:rPr>
              <a:t>软件不是出租的主要标的，则不属于软件出租。</a:t>
            </a:r>
          </a:p>
        </p:txBody>
      </p:sp>
      <p:sp>
        <p:nvSpPr>
          <p:cNvPr id="508933" name="Text Box 5"/>
          <p:cNvSpPr txBox="1">
            <a:spLocks noChangeArrowheads="1"/>
          </p:cNvSpPr>
          <p:nvPr/>
        </p:nvSpPr>
        <p:spPr bwMode="auto">
          <a:xfrm>
            <a:off x="914400" y="3505200"/>
            <a:ext cx="7696200" cy="1431925"/>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Ø"/>
            </a:pPr>
            <a:r>
              <a:rPr lang="zh-CN" altLang="en-US" sz="2200" b="1" dirty="0">
                <a:ea typeface="楷体_GB2312" pitchFamily="1" charset="-122"/>
              </a:rPr>
              <a:t>例如，一种精密测量仪器中嵌有计算统计软件，如果仪器的拥有者将测量仪器租赁给勘探者进行测量分析，此时由于计算统计软件仅是仪器的一部分，不是主要的出租标的，因此并不侵犯软件权利人的出租权。</a:t>
            </a:r>
          </a:p>
        </p:txBody>
      </p:sp>
      <p:sp>
        <p:nvSpPr>
          <p:cNvPr id="508934" name="Text Box 6"/>
          <p:cNvSpPr txBox="1">
            <a:spLocks noChangeArrowheads="1"/>
          </p:cNvSpPr>
          <p:nvPr/>
        </p:nvSpPr>
        <p:spPr bwMode="auto">
          <a:xfrm>
            <a:off x="914400" y="1905000"/>
            <a:ext cx="7467600" cy="10969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Ø"/>
            </a:pPr>
            <a:r>
              <a:rPr lang="zh-CN" altLang="en-US" sz="2200" b="1">
                <a:ea typeface="楷体_GB2312" pitchFamily="1" charset="-122"/>
              </a:rPr>
              <a:t>例如，杀毒软件、动漫软件等不断完善和升级的软件，如果能有效的行使出租权，充分利用租赁市场，则对抵制盗版有好处。</a:t>
            </a:r>
          </a:p>
        </p:txBody>
      </p:sp>
      <p:sp>
        <p:nvSpPr>
          <p:cNvPr id="508935" name="Rectangle 7"/>
          <p:cNvSpPr>
            <a:spLocks noChangeArrowheads="1"/>
          </p:cNvSpPr>
          <p:nvPr/>
        </p:nvSpPr>
        <p:spPr bwMode="auto">
          <a:xfrm>
            <a:off x="914400" y="1143000"/>
            <a:ext cx="77724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buClr>
                <a:srgbClr val="969696"/>
              </a:buClr>
              <a:buSzPct val="80000"/>
              <a:buFont typeface="Wingdings" pitchFamily="2" charset="2"/>
              <a:buChar char="l"/>
            </a:pPr>
            <a:r>
              <a:rPr lang="zh-CN" altLang="en-US" sz="2200" b="1">
                <a:ea typeface="楷体_GB2312" pitchFamily="1" charset="-122"/>
              </a:rPr>
              <a:t>出租作为软件开发者的一项财产收益方式，既方便了使用者，也有利于防止侵权行为的发生。</a:t>
            </a:r>
          </a:p>
        </p:txBody>
      </p:sp>
      <p:sp>
        <p:nvSpPr>
          <p:cNvPr id="8"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67338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p:txBody>
          <a:bodyPr/>
          <a:lstStyle/>
          <a:p>
            <a:fld id="{DA4571A8-5E94-4DA6-B87E-D4F8AC332823}" type="slidenum">
              <a:rPr lang="zh-CN" altLang="en-US"/>
              <a:pPr/>
              <a:t>83</a:t>
            </a:fld>
            <a:endParaRPr lang="en-US" altLang="zh-CN"/>
          </a:p>
        </p:txBody>
      </p:sp>
      <p:sp>
        <p:nvSpPr>
          <p:cNvPr id="512004" name="Text Box 4"/>
          <p:cNvSpPr txBox="1">
            <a:spLocks noChangeArrowheads="1"/>
          </p:cNvSpPr>
          <p:nvPr/>
        </p:nvSpPr>
        <p:spPr bwMode="auto">
          <a:xfrm>
            <a:off x="914400" y="1600200"/>
            <a:ext cx="7543800" cy="327501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信息网络传播权是指通过有线或者无线信息网络方式向公众提供软件，使公众可在其个人选定的时间和地点获得软件的权利。</a:t>
            </a:r>
          </a:p>
          <a:p>
            <a:pPr>
              <a:spcBef>
                <a:spcPct val="50000"/>
              </a:spcBef>
              <a:buClr>
                <a:srgbClr val="969696"/>
              </a:buClr>
              <a:buSzPct val="80000"/>
              <a:buFont typeface="Wingdings" pitchFamily="2" charset="2"/>
              <a:buChar char="l"/>
            </a:pPr>
            <a:r>
              <a:rPr lang="zh-CN" altLang="en-US" sz="2200" b="1">
                <a:ea typeface="楷体_GB2312" pitchFamily="1" charset="-122"/>
              </a:rPr>
              <a:t>信息网络传播权是为了在互联网环境下保护软件开发者的权利而增设的一种权利内容。在传统社会，人们扩散或者传播作品的能力是有限的，其无论是复制还是扩散都是困难的。但是在互联网环境下，软件作为一种数字化产品，非常容易通过互联网进行传播和扩散，因此，著作权法增设了信息网络传播权，以保护软件在网络化的传播权利。</a:t>
            </a:r>
          </a:p>
        </p:txBody>
      </p:sp>
      <p:sp>
        <p:nvSpPr>
          <p:cNvPr id="512006" name="Text Box 6"/>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dirty="0" smtClean="0">
                <a:ea typeface="楷体_GB2312" pitchFamily="1" charset="-122"/>
              </a:rPr>
              <a:t>（</a:t>
            </a:r>
            <a:r>
              <a:rPr lang="en-US" altLang="zh-CN" sz="2200" b="1" dirty="0" smtClean="0">
                <a:ea typeface="楷体_GB2312" pitchFamily="1" charset="-122"/>
              </a:rPr>
              <a:t>7</a:t>
            </a:r>
            <a:r>
              <a:rPr lang="zh-CN" altLang="en-US" sz="2200" b="1" dirty="0" smtClean="0">
                <a:ea typeface="楷体_GB2312" pitchFamily="1" charset="-122"/>
              </a:rPr>
              <a:t>）信息</a:t>
            </a:r>
            <a:r>
              <a:rPr lang="zh-CN" altLang="en-US" sz="2200" b="1" dirty="0">
                <a:ea typeface="楷体_GB2312" pitchFamily="1" charset="-122"/>
              </a:rPr>
              <a:t>网络传播权</a:t>
            </a:r>
          </a:p>
        </p:txBody>
      </p:sp>
      <p:sp>
        <p:nvSpPr>
          <p:cNvPr id="6"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282363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1"/>
          <p:cNvSpPr>
            <a:spLocks noGrp="1"/>
          </p:cNvSpPr>
          <p:nvPr>
            <p:ph type="sldNum" sz="quarter" idx="10"/>
          </p:nvPr>
        </p:nvSpPr>
        <p:spPr/>
        <p:txBody>
          <a:bodyPr/>
          <a:lstStyle/>
          <a:p>
            <a:fld id="{53EFCB53-9576-45F7-AA20-1FD9C15422FD}" type="slidenum">
              <a:rPr lang="zh-CN" altLang="en-US"/>
              <a:pPr/>
              <a:t>84</a:t>
            </a:fld>
            <a:endParaRPr lang="en-US" altLang="zh-CN"/>
          </a:p>
        </p:txBody>
      </p:sp>
      <p:sp>
        <p:nvSpPr>
          <p:cNvPr id="509958" name="Text Box 6"/>
          <p:cNvSpPr txBox="1">
            <a:spLocks noChangeArrowheads="1"/>
          </p:cNvSpPr>
          <p:nvPr/>
        </p:nvSpPr>
        <p:spPr bwMode="auto">
          <a:xfrm>
            <a:off x="838200" y="1600200"/>
            <a:ext cx="77724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翻译权是指将原软件从一种自然语言文字转换成另一种自然语言文字的权利。</a:t>
            </a:r>
          </a:p>
        </p:txBody>
      </p:sp>
      <p:sp>
        <p:nvSpPr>
          <p:cNvPr id="509959" name="Text Box 7"/>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dirty="0" smtClean="0">
                <a:ea typeface="楷体_GB2312" pitchFamily="1" charset="-122"/>
              </a:rPr>
              <a:t>（</a:t>
            </a:r>
            <a:r>
              <a:rPr lang="en-US" altLang="zh-CN" sz="2200" b="1" dirty="0" smtClean="0">
                <a:ea typeface="楷体_GB2312" pitchFamily="1" charset="-122"/>
              </a:rPr>
              <a:t>8</a:t>
            </a:r>
            <a:r>
              <a:rPr lang="zh-CN" altLang="en-US" sz="2200" b="1" dirty="0" smtClean="0">
                <a:ea typeface="楷体_GB2312" pitchFamily="1" charset="-122"/>
              </a:rPr>
              <a:t>）翻译</a:t>
            </a:r>
            <a:r>
              <a:rPr lang="zh-CN" altLang="en-US" sz="2200" b="1" dirty="0">
                <a:ea typeface="楷体_GB2312" pitchFamily="1" charset="-122"/>
              </a:rPr>
              <a:t>权</a:t>
            </a:r>
          </a:p>
        </p:txBody>
      </p:sp>
      <p:sp>
        <p:nvSpPr>
          <p:cNvPr id="509961" name="Text Box 9"/>
          <p:cNvSpPr txBox="1">
            <a:spLocks noChangeArrowheads="1"/>
          </p:cNvSpPr>
          <p:nvPr/>
        </p:nvSpPr>
        <p:spPr bwMode="auto">
          <a:xfrm>
            <a:off x="990600" y="2362200"/>
            <a:ext cx="7620000" cy="24384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翻译不会改变软件编程使用的程序设计语言，不会改变软件的功能、结构和界面。</a:t>
            </a:r>
          </a:p>
          <a:p>
            <a:pPr>
              <a:spcBef>
                <a:spcPct val="50000"/>
              </a:spcBef>
              <a:buClr>
                <a:srgbClr val="969696"/>
              </a:buClr>
              <a:buSzPct val="80000"/>
              <a:buFont typeface="Wingdings" pitchFamily="2" charset="2"/>
              <a:buChar char="l"/>
            </a:pPr>
            <a:r>
              <a:rPr lang="zh-CN" altLang="en-US" sz="2200" b="1">
                <a:ea typeface="楷体_GB2312" pitchFamily="1" charset="-122"/>
              </a:rPr>
              <a:t>例如，我们通常所说的对某一软件进行“汉化”，是指对该软件的操作界面或者程序中涉及的外文进行的翻译，即将其他语言文字翻译成中文语言文字。</a:t>
            </a:r>
          </a:p>
          <a:p>
            <a:pPr>
              <a:spcBef>
                <a:spcPct val="50000"/>
              </a:spcBef>
              <a:buClr>
                <a:srgbClr val="969696"/>
              </a:buClr>
              <a:buSzPct val="80000"/>
              <a:buFont typeface="Wingdings" pitchFamily="2" charset="2"/>
              <a:buChar char="l"/>
            </a:pPr>
            <a:r>
              <a:rPr lang="zh-CN" altLang="en-US" sz="2200" b="1">
                <a:ea typeface="楷体_GB2312" pitchFamily="1" charset="-122"/>
              </a:rPr>
              <a:t>软件的翻译权不涉及软件编程语言的转换。</a:t>
            </a:r>
            <a:r>
              <a:rPr lang="zh-CN" altLang="en-US"/>
              <a:t> </a:t>
            </a:r>
          </a:p>
        </p:txBody>
      </p:sp>
      <p:sp>
        <p:nvSpPr>
          <p:cNvPr id="509962" name="Rectangle 10"/>
          <p:cNvSpPr>
            <a:spLocks noChangeArrowheads="1"/>
          </p:cNvSpPr>
          <p:nvPr/>
        </p:nvSpPr>
        <p:spPr bwMode="auto">
          <a:xfrm>
            <a:off x="838200" y="4800600"/>
            <a:ext cx="76962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翻译权的行使通常受到人类语言文字种类的多少和法律地域的影响。</a:t>
            </a:r>
          </a:p>
        </p:txBody>
      </p:sp>
      <p:sp>
        <p:nvSpPr>
          <p:cNvPr id="8"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244593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
          <p:cNvSpPr>
            <a:spLocks noGrp="1"/>
          </p:cNvSpPr>
          <p:nvPr>
            <p:ph type="sldNum" sz="quarter" idx="10"/>
          </p:nvPr>
        </p:nvSpPr>
        <p:spPr/>
        <p:txBody>
          <a:bodyPr/>
          <a:lstStyle/>
          <a:p>
            <a:fld id="{D4C8025E-87DC-4A1E-B670-DD43D7992425}" type="slidenum">
              <a:rPr lang="zh-CN" altLang="en-US"/>
              <a:pPr/>
              <a:t>85</a:t>
            </a:fld>
            <a:endParaRPr lang="en-US" altLang="zh-CN"/>
          </a:p>
        </p:txBody>
      </p:sp>
      <p:sp>
        <p:nvSpPr>
          <p:cNvPr id="510982" name="Text Box 6"/>
          <p:cNvSpPr txBox="1">
            <a:spLocks noChangeArrowheads="1"/>
          </p:cNvSpPr>
          <p:nvPr/>
        </p:nvSpPr>
        <p:spPr bwMode="auto">
          <a:xfrm>
            <a:off x="838200" y="1295400"/>
            <a:ext cx="77724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通过翻译已有软件而产生的软件是演绎软件。翻译人对演绎软件享有与原软件同等的著作权。</a:t>
            </a:r>
          </a:p>
        </p:txBody>
      </p:sp>
      <p:sp>
        <p:nvSpPr>
          <p:cNvPr id="510983" name="Rectangle 7"/>
          <p:cNvSpPr>
            <a:spLocks noChangeArrowheads="1"/>
          </p:cNvSpPr>
          <p:nvPr/>
        </p:nvSpPr>
        <p:spPr bwMode="auto">
          <a:xfrm>
            <a:off x="838200" y="4267200"/>
            <a:ext cx="78486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buClr>
                <a:srgbClr val="969696"/>
              </a:buClr>
              <a:buSzPct val="80000"/>
              <a:buFont typeface="Wingdings" pitchFamily="2" charset="2"/>
              <a:buChar char="l"/>
            </a:pPr>
            <a:r>
              <a:rPr lang="zh-CN" altLang="en-US" sz="2200" b="1">
                <a:ea typeface="楷体_GB2312" pitchFamily="1" charset="-122"/>
              </a:rPr>
              <a:t>翻译权可以自己行使，也可以委托他人行使（或者许可他人行使）。</a:t>
            </a:r>
          </a:p>
        </p:txBody>
      </p:sp>
      <p:sp>
        <p:nvSpPr>
          <p:cNvPr id="510984" name="Text Box 8"/>
          <p:cNvSpPr txBox="1">
            <a:spLocks noChangeArrowheads="1"/>
          </p:cNvSpPr>
          <p:nvPr/>
        </p:nvSpPr>
        <p:spPr bwMode="auto">
          <a:xfrm>
            <a:off x="1066800" y="2057400"/>
            <a:ext cx="7620000" cy="22018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翻译毕竟是对已有软件的再创作，新软件中凝聚的是原软件与二度创作的双重劳动，在权利上理应也含着原作者与翻译者的双重利益。 </a:t>
            </a:r>
          </a:p>
          <a:p>
            <a:pPr>
              <a:spcBef>
                <a:spcPct val="30000"/>
              </a:spcBef>
              <a:buClr>
                <a:srgbClr val="969696"/>
              </a:buClr>
              <a:buSzPct val="80000"/>
              <a:buFont typeface="Wingdings" pitchFamily="2" charset="2"/>
              <a:buChar char="Ø"/>
            </a:pPr>
            <a:r>
              <a:rPr lang="zh-CN" altLang="en-US" sz="2200" b="1">
                <a:ea typeface="楷体_GB2312" pitchFamily="1" charset="-122"/>
              </a:rPr>
              <a:t>例如，对英文翻译成中文的作品再作演绎创作，翻译成第三种语言文字，则不仅要取得中文的翻译者许可，还要受到原英文作者权利的制约。</a:t>
            </a:r>
            <a:r>
              <a:rPr lang="zh-CN" altLang="en-US"/>
              <a:t> </a:t>
            </a:r>
          </a:p>
        </p:txBody>
      </p:sp>
      <p:sp>
        <p:nvSpPr>
          <p:cNvPr id="7"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smtClean="0">
                <a:ea typeface="宋体" charset="-122"/>
              </a:rPr>
              <a:t>软件著作权保护的权利及限制</a:t>
            </a:r>
            <a:endParaRPr lang="zh-CN" altLang="en-US" dirty="0" smtClean="0">
              <a:ea typeface="宋体" charset="-122"/>
            </a:endParaRPr>
          </a:p>
        </p:txBody>
      </p:sp>
    </p:spTree>
    <p:extLst>
      <p:ext uri="{BB962C8B-B14F-4D97-AF65-F5344CB8AC3E}">
        <p14:creationId xmlns:p14="http://schemas.microsoft.com/office/powerpoint/2010/main" val="183426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1"/>
          <p:cNvSpPr>
            <a:spLocks noGrp="1"/>
          </p:cNvSpPr>
          <p:nvPr>
            <p:ph type="sldNum" sz="quarter" idx="10"/>
          </p:nvPr>
        </p:nvSpPr>
        <p:spPr/>
        <p:txBody>
          <a:bodyPr/>
          <a:lstStyle/>
          <a:p>
            <a:fld id="{F8AD997F-2811-46A5-B62F-FA9F1F0B5540}" type="slidenum">
              <a:rPr lang="zh-CN" altLang="en-US"/>
              <a:pPr/>
              <a:t>86</a:t>
            </a:fld>
            <a:endParaRPr lang="en-US" altLang="zh-CN"/>
          </a:p>
        </p:txBody>
      </p:sp>
      <p:sp>
        <p:nvSpPr>
          <p:cNvPr id="519172" name="Text Box 4"/>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latin typeface="楷体_GB2312" pitchFamily="1" charset="-122"/>
                <a:ea typeface="楷体_GB2312" pitchFamily="1" charset="-122"/>
              </a:rPr>
              <a:t>1.</a:t>
            </a:r>
            <a:r>
              <a:rPr lang="zh-CN" altLang="en-US" sz="2200" b="1">
                <a:ea typeface="楷体_GB2312" pitchFamily="1" charset="-122"/>
              </a:rPr>
              <a:t>软件著作权的许可使用</a:t>
            </a:r>
          </a:p>
        </p:txBody>
      </p:sp>
      <p:sp>
        <p:nvSpPr>
          <p:cNvPr id="519173" name="Text Box 5"/>
          <p:cNvSpPr txBox="1">
            <a:spLocks noChangeArrowheads="1"/>
          </p:cNvSpPr>
          <p:nvPr/>
        </p:nvSpPr>
        <p:spPr bwMode="auto">
          <a:xfrm>
            <a:off x="762000" y="1600200"/>
            <a:ext cx="34290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ea typeface="楷体_GB2312" pitchFamily="1" charset="-122"/>
              </a:rPr>
              <a:t>⑴</a:t>
            </a:r>
            <a:r>
              <a:rPr lang="zh-CN" altLang="en-US" sz="2200" b="1">
                <a:ea typeface="楷体_GB2312" pitchFamily="1" charset="-122"/>
              </a:rPr>
              <a:t>许可使用的概念</a:t>
            </a:r>
          </a:p>
        </p:txBody>
      </p:sp>
      <p:sp>
        <p:nvSpPr>
          <p:cNvPr id="519174" name="Text Box 6"/>
          <p:cNvSpPr txBox="1">
            <a:spLocks noChangeArrowheads="1"/>
          </p:cNvSpPr>
          <p:nvPr/>
        </p:nvSpPr>
        <p:spPr bwMode="auto">
          <a:xfrm>
            <a:off x="914400" y="1981200"/>
            <a:ext cx="7924800" cy="2041525"/>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000" b="1" dirty="0">
                <a:ea typeface="楷体_GB2312" pitchFamily="1" charset="-122"/>
              </a:rPr>
              <a:t>软件著作权的许可使用，是指软件著作权人将自己的软件以一定的方式，在一定的地域和期限内许可他人使用的行为。</a:t>
            </a:r>
          </a:p>
          <a:p>
            <a:pPr>
              <a:spcBef>
                <a:spcPct val="20000"/>
              </a:spcBef>
              <a:buClr>
                <a:srgbClr val="969696"/>
              </a:buClr>
              <a:buSzPct val="80000"/>
              <a:buFont typeface="Wingdings" pitchFamily="2" charset="2"/>
              <a:buChar char="l"/>
            </a:pPr>
            <a:r>
              <a:rPr lang="zh-CN" altLang="en-US" sz="2000" b="1" dirty="0">
                <a:ea typeface="楷体_GB2312" pitchFamily="1" charset="-122"/>
              </a:rPr>
              <a:t>软件著作权人将其软件著作财产权的一项或者多项权利许可他人使用，并向软件使用人收取一定数额的软件著作权使用费，是一种软件贸易形式。这种形式也被称做软件著作权许可证贸易。</a:t>
            </a:r>
          </a:p>
          <a:p>
            <a:pPr>
              <a:spcBef>
                <a:spcPct val="20000"/>
              </a:spcBef>
              <a:buClr>
                <a:srgbClr val="969696"/>
              </a:buClr>
              <a:buSzPct val="80000"/>
              <a:buFont typeface="Wingdings" pitchFamily="2" charset="2"/>
              <a:buChar char="l"/>
            </a:pPr>
            <a:r>
              <a:rPr lang="zh-CN" altLang="en-US" sz="2000" b="1" dirty="0">
                <a:ea typeface="楷体_GB2312" pitchFamily="1" charset="-122"/>
              </a:rPr>
              <a:t>许可使用具有以下几个特征：</a:t>
            </a:r>
            <a:r>
              <a:rPr lang="zh-CN" altLang="en-US" dirty="0"/>
              <a:t> </a:t>
            </a:r>
          </a:p>
        </p:txBody>
      </p:sp>
      <p:sp>
        <p:nvSpPr>
          <p:cNvPr id="519175" name="Text Box 7"/>
          <p:cNvSpPr txBox="1">
            <a:spLocks noChangeArrowheads="1"/>
          </p:cNvSpPr>
          <p:nvPr/>
        </p:nvSpPr>
        <p:spPr bwMode="auto">
          <a:xfrm>
            <a:off x="1066800" y="3962400"/>
            <a:ext cx="7696200" cy="2466975"/>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000" b="1">
                <a:ea typeface="楷体_GB2312" pitchFamily="1" charset="-122"/>
              </a:rPr>
              <a:t>不改变软件著作权的归属。</a:t>
            </a:r>
          </a:p>
          <a:p>
            <a:pPr>
              <a:spcBef>
                <a:spcPct val="20000"/>
              </a:spcBef>
              <a:buClr>
                <a:srgbClr val="969696"/>
              </a:buClr>
              <a:buSzPct val="80000"/>
              <a:buFont typeface="Wingdings" pitchFamily="2" charset="2"/>
              <a:buNone/>
            </a:pPr>
            <a:r>
              <a:rPr lang="zh-CN" altLang="en-US" sz="2000" b="1">
                <a:ea typeface="楷体_GB2312" pitchFamily="1" charset="-122"/>
              </a:rPr>
              <a:t>   软件许可使用转移的只是软件著作财产权的使用权，不发生软件著作权的转移或者软件著作权人的变更。</a:t>
            </a:r>
            <a:r>
              <a:rPr lang="zh-CN" altLang="en-US" sz="2000"/>
              <a:t> </a:t>
            </a:r>
            <a:endParaRPr lang="zh-CN" altLang="en-US" sz="2000" b="1">
              <a:ea typeface="楷体_GB2312" pitchFamily="1" charset="-122"/>
            </a:endParaRPr>
          </a:p>
          <a:p>
            <a:pPr>
              <a:spcBef>
                <a:spcPct val="20000"/>
              </a:spcBef>
              <a:buClr>
                <a:srgbClr val="969696"/>
              </a:buClr>
              <a:buSzPct val="80000"/>
              <a:buFont typeface="Wingdings" pitchFamily="2" charset="2"/>
              <a:buChar char="l"/>
            </a:pPr>
            <a:r>
              <a:rPr lang="zh-CN" altLang="en-US" sz="2000" b="1">
                <a:ea typeface="楷体_GB2312" pitchFamily="1" charset="-122"/>
              </a:rPr>
              <a:t>被许可人的权利受制于合同的约定。</a:t>
            </a:r>
          </a:p>
          <a:p>
            <a:pPr>
              <a:spcBef>
                <a:spcPct val="20000"/>
              </a:spcBef>
              <a:buClr>
                <a:srgbClr val="969696"/>
              </a:buClr>
              <a:buSzPct val="80000"/>
              <a:buFont typeface="Wingdings" pitchFamily="2" charset="2"/>
              <a:buNone/>
            </a:pPr>
            <a:r>
              <a:rPr lang="zh-CN" altLang="en-US" sz="2000" b="1">
                <a:ea typeface="楷体_GB2312" pitchFamily="1" charset="-122"/>
              </a:rPr>
              <a:t>   被许可人必须按照软件著作权许可使用合同约定的方式在规定的期限和范围内行使软件著作权。</a:t>
            </a:r>
          </a:p>
          <a:p>
            <a:pPr>
              <a:spcBef>
                <a:spcPct val="20000"/>
              </a:spcBef>
              <a:buClr>
                <a:srgbClr val="969696"/>
              </a:buClr>
              <a:buSzPct val="80000"/>
              <a:buFont typeface="Wingdings" pitchFamily="2" charset="2"/>
              <a:buChar char="l"/>
            </a:pPr>
            <a:r>
              <a:rPr lang="zh-CN" altLang="en-US" sz="2000" b="1">
                <a:ea typeface="楷体_GB2312" pitchFamily="1" charset="-122"/>
              </a:rPr>
              <a:t>一般不能以被许可人的名义向侵权人提起诉讼。</a:t>
            </a:r>
          </a:p>
        </p:txBody>
      </p:sp>
      <p:sp>
        <p:nvSpPr>
          <p:cNvPr id="9"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smtClean="0">
                <a:ea typeface="宋体" charset="-122"/>
              </a:rPr>
              <a:t>软件著作权的许可使用和转让</a:t>
            </a:r>
          </a:p>
        </p:txBody>
      </p:sp>
    </p:spTree>
    <p:extLst>
      <p:ext uri="{BB962C8B-B14F-4D97-AF65-F5344CB8AC3E}">
        <p14:creationId xmlns:p14="http://schemas.microsoft.com/office/powerpoint/2010/main" val="52875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1"/>
          <p:cNvSpPr>
            <a:spLocks noGrp="1"/>
          </p:cNvSpPr>
          <p:nvPr>
            <p:ph type="sldNum" sz="quarter" idx="10"/>
          </p:nvPr>
        </p:nvSpPr>
        <p:spPr/>
        <p:txBody>
          <a:bodyPr/>
          <a:lstStyle/>
          <a:p>
            <a:fld id="{5EFD73E4-B197-4D57-A7E0-FB72B63A7409}" type="slidenum">
              <a:rPr lang="zh-CN" altLang="en-US"/>
              <a:pPr/>
              <a:t>87</a:t>
            </a:fld>
            <a:endParaRPr lang="en-US" altLang="zh-CN"/>
          </a:p>
        </p:txBody>
      </p:sp>
      <p:sp>
        <p:nvSpPr>
          <p:cNvPr id="440324" name="Line 4"/>
          <p:cNvSpPr>
            <a:spLocks noChangeShapeType="1"/>
          </p:cNvSpPr>
          <p:nvPr/>
        </p:nvSpPr>
        <p:spPr bwMode="auto">
          <a:xfrm>
            <a:off x="8763000" y="6629400"/>
            <a:ext cx="228600"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0325" name="Text Box 5"/>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ea typeface="楷体_GB2312" pitchFamily="1" charset="-122"/>
              </a:rPr>
              <a:t>⑵</a:t>
            </a:r>
            <a:r>
              <a:rPr lang="zh-CN" altLang="en-US" sz="2200" b="1">
                <a:ea typeface="楷体_GB2312" pitchFamily="1" charset="-122"/>
              </a:rPr>
              <a:t>许可使用的方式</a:t>
            </a:r>
          </a:p>
        </p:txBody>
      </p:sp>
      <p:sp>
        <p:nvSpPr>
          <p:cNvPr id="440326" name="Text Box 6"/>
          <p:cNvSpPr txBox="1">
            <a:spLocks noChangeArrowheads="1"/>
          </p:cNvSpPr>
          <p:nvPr/>
        </p:nvSpPr>
        <p:spPr bwMode="auto">
          <a:xfrm>
            <a:off x="914400" y="1600200"/>
            <a:ext cx="70104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软件许可使用一般有以下几种形式：</a:t>
            </a:r>
          </a:p>
        </p:txBody>
      </p:sp>
      <p:sp>
        <p:nvSpPr>
          <p:cNvPr id="440327" name="Text Box 7"/>
          <p:cNvSpPr txBox="1">
            <a:spLocks noChangeArrowheads="1"/>
          </p:cNvSpPr>
          <p:nvPr/>
        </p:nvSpPr>
        <p:spPr bwMode="auto">
          <a:xfrm>
            <a:off x="914400" y="1981200"/>
            <a:ext cx="27432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69696"/>
              </a:buClr>
              <a:buSzPct val="80000"/>
              <a:buFont typeface="Wingdings" pitchFamily="2" charset="2"/>
              <a:buChar char="l"/>
            </a:pPr>
            <a:r>
              <a:rPr lang="zh-CN" altLang="en-US" sz="2200" b="1">
                <a:ea typeface="楷体_GB2312" pitchFamily="1" charset="-122"/>
              </a:rPr>
              <a:t>独占许可使用</a:t>
            </a:r>
            <a:r>
              <a:rPr lang="zh-CN" altLang="en-US"/>
              <a:t> </a:t>
            </a:r>
          </a:p>
        </p:txBody>
      </p:sp>
      <p:sp>
        <p:nvSpPr>
          <p:cNvPr id="440328" name="Text Box 8"/>
          <p:cNvSpPr txBox="1">
            <a:spLocks noChangeArrowheads="1"/>
          </p:cNvSpPr>
          <p:nvPr/>
        </p:nvSpPr>
        <p:spPr bwMode="auto">
          <a:xfrm>
            <a:off x="1066800" y="2362200"/>
            <a:ext cx="7239000" cy="10969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独占许可使用，许可的是专有使用权，实施独占许可使用后，权利人不得将软件使用权授予第三方，权利人自己不能使用该软件。</a:t>
            </a:r>
          </a:p>
        </p:txBody>
      </p:sp>
      <p:sp>
        <p:nvSpPr>
          <p:cNvPr id="440329" name="Text Box 9"/>
          <p:cNvSpPr txBox="1">
            <a:spLocks noChangeArrowheads="1"/>
          </p:cNvSpPr>
          <p:nvPr/>
        </p:nvSpPr>
        <p:spPr bwMode="auto">
          <a:xfrm>
            <a:off x="914400" y="3429000"/>
            <a:ext cx="27432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69696"/>
              </a:buClr>
              <a:buSzPct val="80000"/>
              <a:buFont typeface="Wingdings" pitchFamily="2" charset="2"/>
              <a:buChar char="l"/>
            </a:pPr>
            <a:r>
              <a:rPr lang="zh-CN" altLang="en-US" sz="2200" b="1" dirty="0">
                <a:ea typeface="楷体_GB2312" pitchFamily="1" charset="-122"/>
              </a:rPr>
              <a:t>独家许可使用</a:t>
            </a:r>
            <a:r>
              <a:rPr lang="zh-CN" altLang="en-US" dirty="0"/>
              <a:t> </a:t>
            </a:r>
          </a:p>
        </p:txBody>
      </p:sp>
      <p:sp>
        <p:nvSpPr>
          <p:cNvPr id="440330" name="Text Box 10"/>
          <p:cNvSpPr txBox="1">
            <a:spLocks noChangeArrowheads="1"/>
          </p:cNvSpPr>
          <p:nvPr/>
        </p:nvSpPr>
        <p:spPr bwMode="auto">
          <a:xfrm>
            <a:off x="914400" y="4876800"/>
            <a:ext cx="2530475"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969696"/>
              </a:buClr>
              <a:buSzPct val="80000"/>
              <a:buFont typeface="Wingdings" pitchFamily="2" charset="2"/>
              <a:buChar char="l"/>
            </a:pPr>
            <a:r>
              <a:rPr lang="zh-CN" altLang="en-US" sz="2200" b="1">
                <a:ea typeface="楷体_GB2312" pitchFamily="1" charset="-122"/>
              </a:rPr>
              <a:t>普通许可使用</a:t>
            </a:r>
            <a:r>
              <a:rPr lang="zh-CN" altLang="en-US"/>
              <a:t> </a:t>
            </a:r>
          </a:p>
        </p:txBody>
      </p:sp>
      <p:sp>
        <p:nvSpPr>
          <p:cNvPr id="440331" name="Text Box 11"/>
          <p:cNvSpPr txBox="1">
            <a:spLocks noChangeArrowheads="1"/>
          </p:cNvSpPr>
          <p:nvPr/>
        </p:nvSpPr>
        <p:spPr bwMode="auto">
          <a:xfrm>
            <a:off x="1143000" y="5257800"/>
            <a:ext cx="72390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实施普通许可使用后，软件著作权人可以将软件使用权授予第三方，软件著作权人自己可以使用该软件。</a:t>
            </a:r>
            <a:r>
              <a:rPr lang="zh-CN" altLang="en-US"/>
              <a:t> </a:t>
            </a:r>
          </a:p>
        </p:txBody>
      </p:sp>
      <p:sp>
        <p:nvSpPr>
          <p:cNvPr id="440332" name="Text Box 12"/>
          <p:cNvSpPr txBox="1">
            <a:spLocks noChangeArrowheads="1"/>
          </p:cNvSpPr>
          <p:nvPr/>
        </p:nvSpPr>
        <p:spPr bwMode="auto">
          <a:xfrm>
            <a:off x="1143000" y="3810000"/>
            <a:ext cx="7239000" cy="10969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独家许可使用，许可的是专有使用权，实施独家许可使用后，软件著作权人不得将软件使用权授予第三方，软件著作权人自己可以使用该软件。</a:t>
            </a:r>
          </a:p>
        </p:txBody>
      </p:sp>
      <p:sp>
        <p:nvSpPr>
          <p:cNvPr id="13"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smtClean="0">
                <a:ea typeface="宋体" charset="-122"/>
              </a:rPr>
              <a:t>软件著作权的许可使用和转让</a:t>
            </a:r>
          </a:p>
        </p:txBody>
      </p:sp>
    </p:spTree>
    <p:extLst>
      <p:ext uri="{BB962C8B-B14F-4D97-AF65-F5344CB8AC3E}">
        <p14:creationId xmlns:p14="http://schemas.microsoft.com/office/powerpoint/2010/main" val="3499474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1"/>
          <p:cNvSpPr>
            <a:spLocks noGrp="1"/>
          </p:cNvSpPr>
          <p:nvPr>
            <p:ph type="sldNum" sz="quarter" idx="10"/>
          </p:nvPr>
        </p:nvSpPr>
        <p:spPr/>
        <p:txBody>
          <a:bodyPr/>
          <a:lstStyle/>
          <a:p>
            <a:fld id="{954A12DA-07F4-48E8-B2AA-C72D076F902B}" type="slidenum">
              <a:rPr lang="zh-CN" altLang="en-US"/>
              <a:pPr/>
              <a:t>88</a:t>
            </a:fld>
            <a:endParaRPr lang="en-US" altLang="zh-CN"/>
          </a:p>
        </p:txBody>
      </p:sp>
      <p:sp>
        <p:nvSpPr>
          <p:cNvPr id="520196" name="Text Box 4"/>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ea typeface="楷体_GB2312" pitchFamily="1" charset="-122"/>
              </a:rPr>
              <a:t>⑶</a:t>
            </a:r>
            <a:r>
              <a:rPr lang="zh-CN" altLang="en-US" sz="2200" b="1">
                <a:ea typeface="楷体_GB2312" pitchFamily="1" charset="-122"/>
              </a:rPr>
              <a:t>许可使用合同的主要内容</a:t>
            </a:r>
          </a:p>
        </p:txBody>
      </p:sp>
      <p:sp>
        <p:nvSpPr>
          <p:cNvPr id="520197" name="Text Box 5"/>
          <p:cNvSpPr txBox="1">
            <a:spLocks noChangeArrowheads="1"/>
          </p:cNvSpPr>
          <p:nvPr/>
        </p:nvSpPr>
        <p:spPr bwMode="auto">
          <a:xfrm>
            <a:off x="762000" y="1676400"/>
            <a:ext cx="77724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许可使用的权利种类。</a:t>
            </a:r>
          </a:p>
        </p:txBody>
      </p:sp>
      <p:sp>
        <p:nvSpPr>
          <p:cNvPr id="520198" name="Rectangle 6"/>
          <p:cNvSpPr>
            <a:spLocks noChangeArrowheads="1"/>
          </p:cNvSpPr>
          <p:nvPr/>
        </p:nvSpPr>
        <p:spPr bwMode="auto">
          <a:xfrm>
            <a:off x="762000" y="3048000"/>
            <a:ext cx="45720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969696"/>
              </a:buClr>
              <a:buSzPct val="80000"/>
              <a:buFont typeface="Wingdings" pitchFamily="2" charset="2"/>
              <a:buChar char="l"/>
            </a:pPr>
            <a:r>
              <a:rPr lang="zh-CN" altLang="en-US" sz="2200" b="1">
                <a:ea typeface="楷体_GB2312" pitchFamily="1" charset="-122"/>
              </a:rPr>
              <a:t>许可使用的性质。</a:t>
            </a:r>
          </a:p>
        </p:txBody>
      </p:sp>
      <p:sp>
        <p:nvSpPr>
          <p:cNvPr id="520199" name="Rectangle 7"/>
          <p:cNvSpPr>
            <a:spLocks noChangeArrowheads="1"/>
          </p:cNvSpPr>
          <p:nvPr/>
        </p:nvSpPr>
        <p:spPr bwMode="auto">
          <a:xfrm>
            <a:off x="762000" y="4114800"/>
            <a:ext cx="45720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969696"/>
              </a:buClr>
              <a:buSzPct val="80000"/>
              <a:buFont typeface="Wingdings" pitchFamily="2" charset="2"/>
              <a:buChar char="l"/>
            </a:pPr>
            <a:r>
              <a:rPr lang="zh-CN" altLang="en-US" sz="2200" b="1">
                <a:ea typeface="楷体_GB2312" pitchFamily="1" charset="-122"/>
              </a:rPr>
              <a:t>许可使用的地域范围、期间。</a:t>
            </a:r>
            <a:r>
              <a:rPr lang="zh-CN" altLang="en-US" b="1"/>
              <a:t> </a:t>
            </a:r>
            <a:endParaRPr lang="zh-CN" altLang="en-US"/>
          </a:p>
        </p:txBody>
      </p:sp>
      <p:sp>
        <p:nvSpPr>
          <p:cNvPr id="520202" name="Text Box 10"/>
          <p:cNvSpPr txBox="1">
            <a:spLocks noChangeArrowheads="1"/>
          </p:cNvSpPr>
          <p:nvPr/>
        </p:nvSpPr>
        <p:spPr bwMode="auto">
          <a:xfrm>
            <a:off x="990600" y="2057400"/>
            <a:ext cx="7543800" cy="10969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许可使用合同必须明确约定被许可人可以行使哪些权利，如翻译权，则应明确是何种编程语言的翻译权；修改权，则应当明确许可修改那一部分内容。 </a:t>
            </a:r>
          </a:p>
        </p:txBody>
      </p:sp>
      <p:sp>
        <p:nvSpPr>
          <p:cNvPr id="520203" name="Text Box 11"/>
          <p:cNvSpPr txBox="1">
            <a:spLocks noChangeArrowheads="1"/>
          </p:cNvSpPr>
          <p:nvPr/>
        </p:nvSpPr>
        <p:spPr bwMode="auto">
          <a:xfrm>
            <a:off x="914400" y="3429000"/>
            <a:ext cx="7543800" cy="76200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签定合同时必须明确许可使用的权利是专有使用权或者非专有使用权。</a:t>
            </a:r>
          </a:p>
        </p:txBody>
      </p:sp>
      <p:sp>
        <p:nvSpPr>
          <p:cNvPr id="520204" name="Text Box 12"/>
          <p:cNvSpPr txBox="1">
            <a:spLocks noChangeArrowheads="1"/>
          </p:cNvSpPr>
          <p:nvPr/>
        </p:nvSpPr>
        <p:spPr bwMode="auto">
          <a:xfrm>
            <a:off x="914400" y="4495800"/>
            <a:ext cx="7543800" cy="10969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地域范围是指被许可的软件著作权在地域上的效力，是指软件的复制发行范围。许可使用的期间是指被许可使用的软件著作权在时间上的效力。</a:t>
            </a:r>
          </a:p>
        </p:txBody>
      </p:sp>
      <p:sp>
        <p:nvSpPr>
          <p:cNvPr id="11"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smtClean="0">
                <a:ea typeface="宋体" charset="-122"/>
              </a:rPr>
              <a:t>软件著作权的许可使用和转让</a:t>
            </a:r>
          </a:p>
        </p:txBody>
      </p:sp>
    </p:spTree>
    <p:extLst>
      <p:ext uri="{BB962C8B-B14F-4D97-AF65-F5344CB8AC3E}">
        <p14:creationId xmlns:p14="http://schemas.microsoft.com/office/powerpoint/2010/main" val="262008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1"/>
          <p:cNvSpPr>
            <a:spLocks noGrp="1"/>
          </p:cNvSpPr>
          <p:nvPr>
            <p:ph type="sldNum" sz="quarter" idx="10"/>
          </p:nvPr>
        </p:nvSpPr>
        <p:spPr/>
        <p:txBody>
          <a:bodyPr/>
          <a:lstStyle/>
          <a:p>
            <a:fld id="{64F5A5B9-EDEF-4F96-84AD-795C9025B6F0}" type="slidenum">
              <a:rPr lang="zh-CN" altLang="en-US"/>
              <a:pPr/>
              <a:t>89</a:t>
            </a:fld>
            <a:endParaRPr lang="en-US" altLang="zh-CN"/>
          </a:p>
        </p:txBody>
      </p:sp>
      <p:sp>
        <p:nvSpPr>
          <p:cNvPr id="521220" name="Rectangle 4"/>
          <p:cNvSpPr>
            <a:spLocks noChangeArrowheads="1"/>
          </p:cNvSpPr>
          <p:nvPr/>
        </p:nvSpPr>
        <p:spPr bwMode="auto">
          <a:xfrm>
            <a:off x="914400" y="3048000"/>
            <a:ext cx="45720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969696"/>
              </a:buClr>
              <a:buSzPct val="80000"/>
              <a:buFont typeface="Wingdings" pitchFamily="2" charset="2"/>
              <a:buChar char="l"/>
            </a:pPr>
            <a:r>
              <a:rPr lang="zh-CN" altLang="en-US" sz="2200" b="1">
                <a:ea typeface="楷体_GB2312" pitchFamily="1" charset="-122"/>
              </a:rPr>
              <a:t>违约责任。</a:t>
            </a:r>
            <a:r>
              <a:rPr lang="zh-CN" altLang="en-US"/>
              <a:t> </a:t>
            </a:r>
          </a:p>
        </p:txBody>
      </p:sp>
      <p:sp>
        <p:nvSpPr>
          <p:cNvPr id="521221" name="Text Box 5"/>
          <p:cNvSpPr txBox="1">
            <a:spLocks noChangeArrowheads="1"/>
          </p:cNvSpPr>
          <p:nvPr/>
        </p:nvSpPr>
        <p:spPr bwMode="auto">
          <a:xfrm>
            <a:off x="838200" y="1219200"/>
            <a:ext cx="73914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付酬标准和办法。  </a:t>
            </a:r>
          </a:p>
        </p:txBody>
      </p:sp>
      <p:sp>
        <p:nvSpPr>
          <p:cNvPr id="521222" name="Rectangle 6"/>
          <p:cNvSpPr>
            <a:spLocks noChangeArrowheads="1"/>
          </p:cNvSpPr>
          <p:nvPr/>
        </p:nvSpPr>
        <p:spPr bwMode="auto">
          <a:xfrm>
            <a:off x="990600" y="4572000"/>
            <a:ext cx="51816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969696"/>
              </a:buClr>
              <a:buSzPct val="80000"/>
              <a:buFont typeface="Wingdings" pitchFamily="2" charset="2"/>
              <a:buChar char="l"/>
            </a:pPr>
            <a:r>
              <a:rPr lang="zh-CN" altLang="en-US" sz="2200" b="1">
                <a:ea typeface="楷体_GB2312" pitchFamily="1" charset="-122"/>
              </a:rPr>
              <a:t>双方认为需要约定的其他内容。</a:t>
            </a:r>
          </a:p>
        </p:txBody>
      </p:sp>
      <p:sp>
        <p:nvSpPr>
          <p:cNvPr id="521223" name="Text Box 7"/>
          <p:cNvSpPr txBox="1">
            <a:spLocks noChangeArrowheads="1"/>
          </p:cNvSpPr>
          <p:nvPr/>
        </p:nvSpPr>
        <p:spPr bwMode="auto">
          <a:xfrm>
            <a:off x="1066800" y="1600200"/>
            <a:ext cx="7315200" cy="1431925"/>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使用软件的付酬标准可由当事人约定，也可按照行政管理部门制定的付酬标准支付报酬。付酬办法是指支付报酬的具体方式，是一次支付，还是分次支付；是现金支付，还是使用支票；是人民币，还是外国货币等。</a:t>
            </a:r>
          </a:p>
        </p:txBody>
      </p:sp>
      <p:sp>
        <p:nvSpPr>
          <p:cNvPr id="521224" name="Text Box 8"/>
          <p:cNvSpPr txBox="1">
            <a:spLocks noChangeArrowheads="1"/>
          </p:cNvSpPr>
          <p:nvPr/>
        </p:nvSpPr>
        <p:spPr bwMode="auto">
          <a:xfrm>
            <a:off x="1143000" y="3429000"/>
            <a:ext cx="7467600" cy="10969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a:ea typeface="楷体_GB2312" pitchFamily="1" charset="-122"/>
              </a:rPr>
              <a:t>违约责任是督促缔约双方履行合同义务的保障。违约责任的形式可以是终止合同，也可以是针对每一项可能发生的具体的违约行为预先约定违约金，还可赔偿损失。</a:t>
            </a:r>
          </a:p>
        </p:txBody>
      </p:sp>
      <p:sp>
        <p:nvSpPr>
          <p:cNvPr id="9"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smtClean="0">
                <a:ea typeface="宋体" charset="-122"/>
              </a:rPr>
              <a:t>软件著作权的许可使用和转让</a:t>
            </a:r>
          </a:p>
        </p:txBody>
      </p:sp>
    </p:spTree>
    <p:extLst>
      <p:ext uri="{BB962C8B-B14F-4D97-AF65-F5344CB8AC3E}">
        <p14:creationId xmlns:p14="http://schemas.microsoft.com/office/powerpoint/2010/main" val="200726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764704"/>
            <a:ext cx="8208912" cy="4154984"/>
          </a:xfrm>
          <a:prstGeom prst="rect">
            <a:avLst/>
          </a:prstGeom>
        </p:spPr>
        <p:txBody>
          <a:bodyPr wrap="square">
            <a:spAutoFit/>
          </a:bodyPr>
          <a:lstStyle/>
          <a:p>
            <a:r>
              <a:rPr lang="en-US" altLang="zh-CN" sz="2400" dirty="0"/>
              <a:t>5.</a:t>
            </a:r>
            <a:r>
              <a:rPr lang="zh-CN" altLang="zh-CN" sz="2400" dirty="0"/>
              <a:t>对著作权的限制实际上是限制著作权</a:t>
            </a:r>
            <a:r>
              <a:rPr lang="zh-CN" altLang="zh-CN" sz="2400" dirty="0" smtClean="0"/>
              <a:t>的</a:t>
            </a:r>
            <a:r>
              <a:rPr lang="en-US" altLang="zh-CN" sz="2400" dirty="0"/>
              <a:t>		     </a:t>
            </a:r>
            <a:r>
              <a:rPr lang="zh-CN" altLang="zh-CN" sz="2400" dirty="0" smtClean="0"/>
              <a:t>【</a:t>
            </a:r>
            <a:r>
              <a:rPr lang="en-US" altLang="zh-CN" sz="2400" dirty="0"/>
              <a:t>	</a:t>
            </a:r>
            <a:r>
              <a:rPr lang="en-US" altLang="zh-CN" sz="2400" dirty="0" smtClean="0"/>
              <a:t>     </a:t>
            </a:r>
            <a:r>
              <a:rPr lang="zh-CN" altLang="zh-CN" sz="2400" dirty="0" smtClean="0"/>
              <a:t>】</a:t>
            </a:r>
            <a:endParaRPr lang="zh-CN" altLang="zh-CN" sz="2400" dirty="0"/>
          </a:p>
          <a:p>
            <a:r>
              <a:rPr lang="en-US" altLang="zh-CN" sz="2400" dirty="0"/>
              <a:t>A</a:t>
            </a:r>
            <a:r>
              <a:rPr lang="zh-CN" altLang="zh-CN" sz="2400" dirty="0"/>
              <a:t>．发表权</a:t>
            </a:r>
            <a:r>
              <a:rPr lang="en-US" altLang="zh-CN" sz="2400" dirty="0"/>
              <a:t>           		</a:t>
            </a:r>
            <a:endParaRPr lang="zh-CN" altLang="zh-CN" sz="2400" dirty="0"/>
          </a:p>
          <a:p>
            <a:r>
              <a:rPr lang="en-US" altLang="zh-CN" sz="2400" dirty="0"/>
              <a:t>B</a:t>
            </a:r>
            <a:r>
              <a:rPr lang="zh-CN" altLang="zh-CN" sz="2400" dirty="0"/>
              <a:t>．财产权</a:t>
            </a:r>
            <a:r>
              <a:rPr lang="en-US" altLang="zh-CN" sz="2400" dirty="0"/>
              <a:t>   </a:t>
            </a:r>
            <a:endParaRPr lang="zh-CN" altLang="zh-CN" sz="2400" dirty="0"/>
          </a:p>
          <a:p>
            <a:r>
              <a:rPr lang="en-US" altLang="zh-CN" sz="2400" dirty="0"/>
              <a:t>C</a:t>
            </a:r>
            <a:r>
              <a:rPr lang="zh-CN" altLang="zh-CN" sz="2400" dirty="0"/>
              <a:t>．署名权</a:t>
            </a:r>
            <a:r>
              <a:rPr lang="en-US" altLang="zh-CN" sz="2400" dirty="0"/>
              <a:t>           		</a:t>
            </a:r>
            <a:endParaRPr lang="zh-CN" altLang="zh-CN" sz="2400" dirty="0"/>
          </a:p>
          <a:p>
            <a:r>
              <a:rPr lang="en-US" altLang="zh-CN" sz="2400" dirty="0"/>
              <a:t>D</a:t>
            </a:r>
            <a:r>
              <a:rPr lang="zh-CN" altLang="zh-CN" sz="2400" dirty="0"/>
              <a:t>．修改权</a:t>
            </a:r>
          </a:p>
          <a:p>
            <a:r>
              <a:rPr lang="zh-CN" altLang="zh-CN" sz="2400" dirty="0"/>
              <a:t>答案：</a:t>
            </a:r>
            <a:r>
              <a:rPr lang="en-US" altLang="zh-CN" sz="2400" dirty="0" smtClean="0"/>
              <a:t>B</a:t>
            </a:r>
          </a:p>
          <a:p>
            <a:endParaRPr lang="en-US" altLang="zh-CN" sz="2400" dirty="0"/>
          </a:p>
          <a:p>
            <a:r>
              <a:rPr lang="zh-CN" altLang="zh-CN" sz="2400" dirty="0" smtClean="0"/>
              <a:t>解析</a:t>
            </a:r>
            <a:r>
              <a:rPr lang="zh-CN" altLang="zh-CN" sz="2400" dirty="0"/>
              <a:t>：（</a:t>
            </a:r>
            <a:r>
              <a:rPr lang="en-US" altLang="zh-CN" sz="2400" dirty="0"/>
              <a:t>P95</a:t>
            </a:r>
            <a:r>
              <a:rPr lang="zh-CN" altLang="zh-CN" sz="2400" dirty="0"/>
              <a:t>）。在保护著作权的前提下，为了平衡著作权人、作品传播者以及社会公众的利益关系，法律规定了对著作权人的著作权行使给予一定的限制，其限制实际上是主要对著作权财产权的限制。</a:t>
            </a:r>
          </a:p>
        </p:txBody>
      </p:sp>
    </p:spTree>
    <p:extLst>
      <p:ext uri="{BB962C8B-B14F-4D97-AF65-F5344CB8AC3E}">
        <p14:creationId xmlns:p14="http://schemas.microsoft.com/office/powerpoint/2010/main" val="35665730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1"/>
          <p:cNvSpPr>
            <a:spLocks noGrp="1"/>
          </p:cNvSpPr>
          <p:nvPr>
            <p:ph type="sldNum" sz="quarter" idx="10"/>
          </p:nvPr>
        </p:nvSpPr>
        <p:spPr/>
        <p:txBody>
          <a:bodyPr/>
          <a:lstStyle/>
          <a:p>
            <a:fld id="{BFDBACAA-E53E-445F-A537-D8FB4C1CDD00}" type="slidenum">
              <a:rPr lang="zh-CN" altLang="en-US"/>
              <a:pPr/>
              <a:t>90</a:t>
            </a:fld>
            <a:endParaRPr lang="en-US" altLang="zh-CN"/>
          </a:p>
        </p:txBody>
      </p:sp>
      <p:sp>
        <p:nvSpPr>
          <p:cNvPr id="442373" name="Text Box 5"/>
          <p:cNvSpPr txBox="1">
            <a:spLocks noChangeArrowheads="1"/>
          </p:cNvSpPr>
          <p:nvPr/>
        </p:nvSpPr>
        <p:spPr bwMode="auto">
          <a:xfrm>
            <a:off x="609600" y="1219200"/>
            <a:ext cx="44958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200" b="1">
                <a:latin typeface="楷体_GB2312" pitchFamily="1" charset="-122"/>
                <a:ea typeface="楷体_GB2312" pitchFamily="1" charset="-122"/>
              </a:rPr>
              <a:t>2.</a:t>
            </a:r>
            <a:r>
              <a:rPr lang="zh-CN" altLang="en-US" sz="2200" b="1">
                <a:ea typeface="楷体_GB2312" pitchFamily="1" charset="-122"/>
              </a:rPr>
              <a:t>软件著作权的转让</a:t>
            </a:r>
          </a:p>
        </p:txBody>
      </p:sp>
      <p:sp>
        <p:nvSpPr>
          <p:cNvPr id="442374" name="Text Box 6"/>
          <p:cNvSpPr txBox="1">
            <a:spLocks noChangeArrowheads="1"/>
          </p:cNvSpPr>
          <p:nvPr/>
        </p:nvSpPr>
        <p:spPr bwMode="auto">
          <a:xfrm>
            <a:off x="838200" y="1600200"/>
            <a:ext cx="7924800" cy="11636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200" b="1">
                <a:ea typeface="楷体_GB2312" pitchFamily="1" charset="-122"/>
              </a:rPr>
              <a:t>软件著作权转让，是指软件权利人将其软件使用权的一部分或全部在法定有效期内转移给他人的法律行为。</a:t>
            </a:r>
          </a:p>
          <a:p>
            <a:pPr>
              <a:spcBef>
                <a:spcPct val="20000"/>
              </a:spcBef>
              <a:buClr>
                <a:srgbClr val="969696"/>
              </a:buClr>
              <a:buSzPct val="80000"/>
              <a:buFont typeface="Wingdings" pitchFamily="2" charset="2"/>
              <a:buChar char="l"/>
            </a:pPr>
            <a:r>
              <a:rPr lang="zh-CN" altLang="en-US" sz="2200" b="1">
                <a:ea typeface="楷体_GB2312" pitchFamily="1" charset="-122"/>
              </a:rPr>
              <a:t>实施软件著作权转让需把握的几点： </a:t>
            </a:r>
          </a:p>
        </p:txBody>
      </p:sp>
      <p:sp>
        <p:nvSpPr>
          <p:cNvPr id="442375" name="Text Box 7"/>
          <p:cNvSpPr txBox="1">
            <a:spLocks noChangeArrowheads="1"/>
          </p:cNvSpPr>
          <p:nvPr/>
        </p:nvSpPr>
        <p:spPr bwMode="auto">
          <a:xfrm>
            <a:off x="1143000" y="2667000"/>
            <a:ext cx="6629400" cy="17700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69696"/>
              </a:buClr>
              <a:buSzPct val="80000"/>
              <a:buFont typeface="Wingdings" pitchFamily="2" charset="2"/>
              <a:buChar char="l"/>
            </a:pPr>
            <a:r>
              <a:rPr lang="zh-CN" altLang="en-US" sz="2000" b="1">
                <a:ea typeface="楷体_GB2312" pitchFamily="1" charset="-122"/>
              </a:rPr>
              <a:t>软件著作权转让必须签订书面合同。</a:t>
            </a:r>
          </a:p>
          <a:p>
            <a:pPr>
              <a:spcBef>
                <a:spcPct val="10000"/>
              </a:spcBef>
              <a:buClr>
                <a:srgbClr val="969696"/>
              </a:buClr>
              <a:buSzPct val="80000"/>
              <a:buFont typeface="Wingdings" pitchFamily="2" charset="2"/>
              <a:buChar char="l"/>
            </a:pPr>
            <a:r>
              <a:rPr lang="zh-CN" altLang="en-US" sz="2000" b="1">
                <a:ea typeface="楷体_GB2312" pitchFamily="1" charset="-122"/>
              </a:rPr>
              <a:t>转让的对象限于软件著作财产权。</a:t>
            </a:r>
          </a:p>
          <a:p>
            <a:pPr>
              <a:spcBef>
                <a:spcPct val="10000"/>
              </a:spcBef>
              <a:buClr>
                <a:srgbClr val="969696"/>
              </a:buClr>
              <a:buSzPct val="80000"/>
              <a:buFont typeface="Wingdings" pitchFamily="2" charset="2"/>
              <a:buChar char="l"/>
            </a:pPr>
            <a:r>
              <a:rPr lang="zh-CN" altLang="en-US" sz="2000" b="1">
                <a:ea typeface="楷体_GB2312" pitchFamily="1" charset="-122"/>
              </a:rPr>
              <a:t>软件著作权转让与软件载体所有权无关。</a:t>
            </a:r>
          </a:p>
          <a:p>
            <a:pPr>
              <a:spcBef>
                <a:spcPct val="10000"/>
              </a:spcBef>
              <a:buClr>
                <a:srgbClr val="969696"/>
              </a:buClr>
              <a:buSzPct val="80000"/>
              <a:buFont typeface="Wingdings" pitchFamily="2" charset="2"/>
              <a:buChar char="l"/>
            </a:pPr>
            <a:r>
              <a:rPr lang="zh-CN" altLang="en-US" sz="2000" b="1">
                <a:ea typeface="楷体_GB2312" pitchFamily="1" charset="-122"/>
              </a:rPr>
              <a:t>软件著作权转让将导致软件著作权主体变更。 </a:t>
            </a:r>
          </a:p>
          <a:p>
            <a:pPr>
              <a:spcBef>
                <a:spcPct val="10000"/>
              </a:spcBef>
              <a:buClr>
                <a:srgbClr val="969696"/>
              </a:buClr>
              <a:buSzPct val="80000"/>
              <a:buFont typeface="Wingdings" pitchFamily="2" charset="2"/>
              <a:buChar char="l"/>
            </a:pPr>
            <a:r>
              <a:rPr lang="zh-CN" altLang="en-US" sz="2000" b="1">
                <a:ea typeface="楷体_GB2312" pitchFamily="1" charset="-122"/>
              </a:rPr>
              <a:t>软件著作权的转让标的可以作多种选择。</a:t>
            </a:r>
            <a:r>
              <a:rPr lang="zh-CN" altLang="en-US" sz="2200" b="1">
                <a:ea typeface="楷体_GB2312" pitchFamily="1" charset="-122"/>
              </a:rPr>
              <a:t> </a:t>
            </a:r>
          </a:p>
        </p:txBody>
      </p:sp>
      <p:sp>
        <p:nvSpPr>
          <p:cNvPr id="442376" name="Text Box 8"/>
          <p:cNvSpPr txBox="1">
            <a:spLocks noChangeArrowheads="1"/>
          </p:cNvSpPr>
          <p:nvPr/>
        </p:nvSpPr>
        <p:spPr bwMode="auto">
          <a:xfrm>
            <a:off x="838200" y="4343400"/>
            <a:ext cx="7239000" cy="427038"/>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69696"/>
              </a:buClr>
              <a:buSzPct val="80000"/>
              <a:buFont typeface="Wingdings" pitchFamily="2" charset="2"/>
              <a:buChar char="l"/>
            </a:pPr>
            <a:r>
              <a:rPr lang="zh-CN" altLang="en-US" sz="2200" b="1">
                <a:ea typeface="楷体_GB2312" pitchFamily="1" charset="-122"/>
              </a:rPr>
              <a:t>转让合同须对软件著作权转让的关键问题作出约定。</a:t>
            </a:r>
          </a:p>
        </p:txBody>
      </p:sp>
      <p:sp>
        <p:nvSpPr>
          <p:cNvPr id="442377" name="Text Box 9"/>
          <p:cNvSpPr txBox="1">
            <a:spLocks noChangeArrowheads="1"/>
          </p:cNvSpPr>
          <p:nvPr/>
        </p:nvSpPr>
        <p:spPr bwMode="auto">
          <a:xfrm>
            <a:off x="1143000" y="4724400"/>
            <a:ext cx="7391400" cy="1706563"/>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marL="801688">
              <a:defRPr>
                <a:solidFill>
                  <a:schemeClr val="tx1"/>
                </a:solidFill>
                <a:latin typeface="Arial" pitchFamily="34" charset="0"/>
                <a:ea typeface="宋体" pitchFamily="2" charset="-122"/>
              </a:defRPr>
            </a:lvl2pPr>
            <a:lvl3pPr marL="981075">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50000"/>
              </a:spcBef>
              <a:buClr>
                <a:srgbClr val="969696"/>
              </a:buClr>
              <a:buSzPct val="80000"/>
              <a:buFont typeface="Wingdings" pitchFamily="2" charset="2"/>
              <a:buChar char="l"/>
            </a:pPr>
            <a:r>
              <a:rPr lang="zh-CN" altLang="en-US" sz="2000" b="1">
                <a:ea typeface="楷体_GB2312" pitchFamily="1" charset="-122"/>
              </a:rPr>
              <a:t>对于软件著作权转让，必须清楚地说明软件的名称、软件的版本号。</a:t>
            </a:r>
          </a:p>
          <a:p>
            <a:pPr>
              <a:spcBef>
                <a:spcPct val="10000"/>
              </a:spcBef>
              <a:buClr>
                <a:srgbClr val="969696"/>
              </a:buClr>
              <a:buSzPct val="80000"/>
              <a:buFont typeface="Wingdings" pitchFamily="2" charset="2"/>
              <a:buChar char="l"/>
            </a:pPr>
            <a:r>
              <a:rPr lang="zh-CN" altLang="en-US" sz="2000" b="1">
                <a:ea typeface="楷体_GB2312" pitchFamily="1" charset="-122"/>
              </a:rPr>
              <a:t>对于转让的权利应该清楚地写明。 </a:t>
            </a:r>
          </a:p>
          <a:p>
            <a:pPr>
              <a:spcBef>
                <a:spcPct val="10000"/>
              </a:spcBef>
              <a:buClr>
                <a:srgbClr val="969696"/>
              </a:buClr>
              <a:buSzPct val="80000"/>
              <a:buFont typeface="Wingdings" pitchFamily="2" charset="2"/>
              <a:buChar char="l"/>
            </a:pPr>
            <a:r>
              <a:rPr lang="zh-CN" altLang="en-US" sz="2000" b="1">
                <a:ea typeface="楷体_GB2312" pitchFamily="1" charset="-122"/>
              </a:rPr>
              <a:t>软件著作权转让以后，转让方不应再享有转让的权利。</a:t>
            </a:r>
          </a:p>
          <a:p>
            <a:pPr>
              <a:spcBef>
                <a:spcPct val="10000"/>
              </a:spcBef>
              <a:buClr>
                <a:srgbClr val="969696"/>
              </a:buClr>
              <a:buSzPct val="80000"/>
              <a:buFont typeface="Wingdings" pitchFamily="2" charset="2"/>
              <a:buChar char="l"/>
            </a:pPr>
            <a:r>
              <a:rPr lang="zh-CN" altLang="en-US" sz="2000" b="1">
                <a:ea typeface="楷体_GB2312" pitchFamily="1" charset="-122"/>
              </a:rPr>
              <a:t>对于转让的权利保证。</a:t>
            </a:r>
          </a:p>
        </p:txBody>
      </p:sp>
      <p:sp>
        <p:nvSpPr>
          <p:cNvPr id="9"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smtClean="0">
                <a:ea typeface="宋体" charset="-122"/>
              </a:rPr>
              <a:t>软件著作权的许可使用和转让</a:t>
            </a:r>
          </a:p>
        </p:txBody>
      </p:sp>
    </p:spTree>
    <p:extLst>
      <p:ext uri="{BB962C8B-B14F-4D97-AF65-F5344CB8AC3E}">
        <p14:creationId xmlns:p14="http://schemas.microsoft.com/office/powerpoint/2010/main" val="96182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1"/>
          <p:cNvSpPr>
            <a:spLocks noGrp="1"/>
          </p:cNvSpPr>
          <p:nvPr>
            <p:ph type="sldNum" sz="quarter" idx="10"/>
          </p:nvPr>
        </p:nvSpPr>
        <p:spPr/>
        <p:txBody>
          <a:bodyPr/>
          <a:lstStyle/>
          <a:p>
            <a:fld id="{BFDBACAA-E53E-445F-A537-D8FB4C1CDD00}" type="slidenum">
              <a:rPr lang="zh-CN" altLang="en-US"/>
              <a:pPr/>
              <a:t>91</a:t>
            </a:fld>
            <a:endParaRPr lang="en-US" altLang="zh-CN"/>
          </a:p>
        </p:txBody>
      </p:sp>
      <p:sp>
        <p:nvSpPr>
          <p:cNvPr id="442377" name="Text Box 9"/>
          <p:cNvSpPr txBox="1">
            <a:spLocks noChangeArrowheads="1"/>
          </p:cNvSpPr>
          <p:nvPr/>
        </p:nvSpPr>
        <p:spPr bwMode="auto">
          <a:xfrm>
            <a:off x="757397" y="2060848"/>
            <a:ext cx="7391400" cy="2431435"/>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marL="801688">
              <a:defRPr>
                <a:solidFill>
                  <a:schemeClr val="tx1"/>
                </a:solidFill>
                <a:latin typeface="Arial" pitchFamily="34" charset="0"/>
                <a:ea typeface="宋体" pitchFamily="2" charset="-122"/>
              </a:defRPr>
            </a:lvl2pPr>
            <a:lvl3pPr marL="981075">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a:spcBef>
                <a:spcPct val="10000"/>
              </a:spcBef>
              <a:buClr>
                <a:srgbClr val="969696"/>
              </a:buClr>
              <a:buSzPct val="80000"/>
              <a:buFont typeface="Wingdings" pitchFamily="2" charset="2"/>
              <a:buChar char="l"/>
            </a:pPr>
            <a:r>
              <a:rPr lang="zh-CN" altLang="en-US" sz="2000" b="1" dirty="0" smtClean="0">
                <a:ea typeface="楷体_GB2312" pitchFamily="1" charset="-122"/>
              </a:rPr>
              <a:t>软件中内容的保护问题</a:t>
            </a:r>
            <a:endParaRPr lang="en-US" altLang="zh-CN" sz="2000" b="1" dirty="0" smtClean="0">
              <a:ea typeface="楷体_GB2312" pitchFamily="1" charset="-122"/>
            </a:endParaRPr>
          </a:p>
          <a:p>
            <a:pPr>
              <a:spcBef>
                <a:spcPct val="10000"/>
              </a:spcBef>
              <a:buClr>
                <a:srgbClr val="969696"/>
              </a:buClr>
              <a:buSzPct val="80000"/>
              <a:buFont typeface="Wingdings" pitchFamily="2" charset="2"/>
              <a:buChar char="l"/>
            </a:pPr>
            <a:endParaRPr lang="en-US" altLang="zh-CN" sz="2000" b="1" dirty="0">
              <a:ea typeface="楷体_GB2312" pitchFamily="1" charset="-122"/>
            </a:endParaRPr>
          </a:p>
          <a:p>
            <a:pPr>
              <a:spcBef>
                <a:spcPct val="10000"/>
              </a:spcBef>
              <a:buClr>
                <a:srgbClr val="969696"/>
              </a:buClr>
              <a:buSzPct val="80000"/>
              <a:buFont typeface="Wingdings" pitchFamily="2" charset="2"/>
              <a:buChar char="l"/>
            </a:pPr>
            <a:r>
              <a:rPr lang="zh-CN" altLang="en-US" sz="2000" b="1" dirty="0" smtClean="0">
                <a:ea typeface="楷体_GB2312" pitchFamily="1" charset="-122"/>
              </a:rPr>
              <a:t>软件公开的问题</a:t>
            </a:r>
            <a:endParaRPr lang="en-US" altLang="zh-CN" sz="2000" b="1" dirty="0" smtClean="0">
              <a:ea typeface="楷体_GB2312" pitchFamily="1" charset="-122"/>
            </a:endParaRPr>
          </a:p>
          <a:p>
            <a:pPr>
              <a:spcBef>
                <a:spcPct val="10000"/>
              </a:spcBef>
              <a:buClr>
                <a:srgbClr val="969696"/>
              </a:buClr>
              <a:buSzPct val="80000"/>
              <a:buFont typeface="Wingdings" pitchFamily="2" charset="2"/>
              <a:buChar char="l"/>
            </a:pPr>
            <a:endParaRPr lang="en-US" altLang="zh-CN" sz="2000" b="1" dirty="0">
              <a:ea typeface="楷体_GB2312" pitchFamily="1" charset="-122"/>
            </a:endParaRPr>
          </a:p>
          <a:p>
            <a:pPr>
              <a:spcBef>
                <a:spcPct val="10000"/>
              </a:spcBef>
              <a:buClr>
                <a:srgbClr val="969696"/>
              </a:buClr>
              <a:buSzPct val="80000"/>
              <a:buFont typeface="Wingdings" pitchFamily="2" charset="2"/>
              <a:buChar char="l"/>
            </a:pPr>
            <a:r>
              <a:rPr lang="zh-CN" altLang="en-US" sz="2000" b="1" dirty="0" smtClean="0">
                <a:ea typeface="楷体_GB2312" pitchFamily="1" charset="-122"/>
              </a:rPr>
              <a:t>合理使用的问题</a:t>
            </a:r>
            <a:endParaRPr lang="en-US" altLang="zh-CN" sz="2000" b="1" dirty="0" smtClean="0">
              <a:ea typeface="楷体_GB2312" pitchFamily="1" charset="-122"/>
            </a:endParaRPr>
          </a:p>
          <a:p>
            <a:pPr>
              <a:spcBef>
                <a:spcPct val="10000"/>
              </a:spcBef>
              <a:buClr>
                <a:srgbClr val="969696"/>
              </a:buClr>
              <a:buSzPct val="80000"/>
              <a:buFont typeface="Wingdings" pitchFamily="2" charset="2"/>
              <a:buChar char="l"/>
            </a:pPr>
            <a:endParaRPr lang="en-US" altLang="zh-CN" sz="2000" b="1" dirty="0">
              <a:ea typeface="楷体_GB2312" pitchFamily="1" charset="-122"/>
            </a:endParaRPr>
          </a:p>
          <a:p>
            <a:pPr>
              <a:spcBef>
                <a:spcPct val="10000"/>
              </a:spcBef>
              <a:buClr>
                <a:srgbClr val="969696"/>
              </a:buClr>
              <a:buSzPct val="80000"/>
              <a:buFont typeface="Wingdings" pitchFamily="2" charset="2"/>
              <a:buChar char="l"/>
            </a:pPr>
            <a:r>
              <a:rPr lang="zh-CN" altLang="en-US" sz="2000" b="1" dirty="0" smtClean="0">
                <a:ea typeface="楷体_GB2312" pitchFamily="1" charset="-122"/>
              </a:rPr>
              <a:t>侵权制裁措施太轻</a:t>
            </a:r>
            <a:endParaRPr lang="zh-CN" altLang="en-US" sz="2000" b="1" dirty="0">
              <a:ea typeface="楷体_GB2312" pitchFamily="1" charset="-122"/>
            </a:endParaRPr>
          </a:p>
        </p:txBody>
      </p:sp>
      <p:sp>
        <p:nvSpPr>
          <p:cNvPr id="9" name="标题 1"/>
          <p:cNvSpPr txBox="1">
            <a:spLocks/>
          </p:cNvSpPr>
          <p:nvPr/>
        </p:nvSpPr>
        <p:spPr>
          <a:xfrm>
            <a:off x="1" y="1"/>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smtClean="0">
                <a:ea typeface="宋体" charset="-122"/>
              </a:rPr>
              <a:t>软件著作权保护存在的问题</a:t>
            </a:r>
          </a:p>
        </p:txBody>
      </p:sp>
    </p:spTree>
    <p:extLst>
      <p:ext uri="{BB962C8B-B14F-4D97-AF65-F5344CB8AC3E}">
        <p14:creationId xmlns:p14="http://schemas.microsoft.com/office/powerpoint/2010/main" val="256038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1"/>
          <p:cNvSpPr>
            <a:spLocks noGrp="1"/>
          </p:cNvSpPr>
          <p:nvPr>
            <p:ph type="sldNum" sz="quarter" idx="10"/>
          </p:nvPr>
        </p:nvSpPr>
        <p:spPr/>
        <p:txBody>
          <a:bodyPr/>
          <a:lstStyle/>
          <a:p>
            <a:fld id="{BFDBACAA-E53E-445F-A537-D8FB4C1CDD00}" type="slidenum">
              <a:rPr lang="zh-CN" altLang="en-US"/>
              <a:pPr/>
              <a:t>92</a:t>
            </a:fld>
            <a:endParaRPr lang="en-US" altLang="zh-CN"/>
          </a:p>
        </p:txBody>
      </p:sp>
      <p:sp>
        <p:nvSpPr>
          <p:cNvPr id="442377" name="Text Box 9"/>
          <p:cNvSpPr txBox="1">
            <a:spLocks noChangeArrowheads="1"/>
          </p:cNvSpPr>
          <p:nvPr/>
        </p:nvSpPr>
        <p:spPr bwMode="auto">
          <a:xfrm>
            <a:off x="753991" y="1628800"/>
            <a:ext cx="7391400" cy="446276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marL="801688">
              <a:defRPr>
                <a:solidFill>
                  <a:schemeClr val="tx1"/>
                </a:solidFill>
                <a:latin typeface="Arial" pitchFamily="34" charset="0"/>
                <a:ea typeface="宋体" pitchFamily="2" charset="-122"/>
              </a:defRPr>
            </a:lvl2pPr>
            <a:lvl3pPr marL="981075">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marL="457200" indent="-457200">
              <a:spcBef>
                <a:spcPct val="10000"/>
              </a:spcBef>
              <a:buClr>
                <a:srgbClr val="969696"/>
              </a:buClr>
              <a:buSzPct val="80000"/>
              <a:buAutoNum type="ea1ChsPlain"/>
            </a:pPr>
            <a:r>
              <a:rPr lang="zh-CN" altLang="en-US" sz="2000" b="1" dirty="0" smtClean="0">
                <a:ea typeface="楷体_GB2312" pitchFamily="1" charset="-122"/>
              </a:rPr>
              <a:t>专利权保护的优势</a:t>
            </a:r>
            <a:endParaRPr lang="en-US" altLang="zh-CN" sz="2000" b="1" dirty="0" smtClean="0">
              <a:ea typeface="楷体_GB2312" pitchFamily="1" charset="-122"/>
            </a:endParaRPr>
          </a:p>
          <a:p>
            <a:pPr marL="457200" indent="-457200">
              <a:spcBef>
                <a:spcPct val="10000"/>
              </a:spcBef>
              <a:buClr>
                <a:srgbClr val="969696"/>
              </a:buClr>
              <a:buSzPct val="80000"/>
              <a:buAutoNum type="ea1ChsPlain"/>
            </a:pPr>
            <a:endParaRPr lang="en-US" altLang="zh-CN" sz="2000" b="1" dirty="0">
              <a:ea typeface="楷体_GB2312" pitchFamily="1" charset="-122"/>
            </a:endParaRPr>
          </a:p>
          <a:p>
            <a:pPr>
              <a:spcBef>
                <a:spcPct val="10000"/>
              </a:spcBef>
              <a:buClr>
                <a:srgbClr val="969696"/>
              </a:buClr>
              <a:buSzPct val="80000"/>
              <a:buFont typeface="Wingdings" pitchFamily="2" charset="2"/>
              <a:buChar char="l"/>
            </a:pPr>
            <a:r>
              <a:rPr lang="zh-CN" altLang="en-US" sz="2000" b="1" dirty="0" smtClean="0">
                <a:ea typeface="楷体_GB2312" pitchFamily="1" charset="-122"/>
              </a:rPr>
              <a:t>保护的客体不同</a:t>
            </a:r>
            <a:endParaRPr lang="en-US" altLang="zh-CN" sz="2000" b="1" dirty="0" smtClean="0">
              <a:ea typeface="楷体_GB2312" pitchFamily="1" charset="-122"/>
            </a:endParaRPr>
          </a:p>
          <a:p>
            <a:pPr>
              <a:spcBef>
                <a:spcPct val="10000"/>
              </a:spcBef>
              <a:buClr>
                <a:srgbClr val="969696"/>
              </a:buClr>
              <a:buSzPct val="80000"/>
              <a:buFont typeface="Wingdings" pitchFamily="2" charset="2"/>
              <a:buChar char="l"/>
            </a:pPr>
            <a:endParaRPr lang="en-US" altLang="zh-CN" sz="2000" b="1" dirty="0">
              <a:ea typeface="楷体_GB2312" pitchFamily="1" charset="-122"/>
            </a:endParaRPr>
          </a:p>
          <a:p>
            <a:pPr>
              <a:spcBef>
                <a:spcPct val="10000"/>
              </a:spcBef>
              <a:buClr>
                <a:srgbClr val="969696"/>
              </a:buClr>
              <a:buSzPct val="80000"/>
              <a:buFont typeface="Wingdings" pitchFamily="2" charset="2"/>
              <a:buChar char="l"/>
            </a:pPr>
            <a:r>
              <a:rPr lang="zh-CN" altLang="en-US" sz="2000" b="1" dirty="0" smtClean="0">
                <a:ea typeface="楷体_GB2312" pitchFamily="1" charset="-122"/>
              </a:rPr>
              <a:t>表达形式不同</a:t>
            </a:r>
            <a:endParaRPr lang="en-US" altLang="zh-CN" sz="2000" b="1" dirty="0" smtClean="0">
              <a:ea typeface="楷体_GB2312" pitchFamily="1" charset="-122"/>
            </a:endParaRPr>
          </a:p>
          <a:p>
            <a:pPr>
              <a:spcBef>
                <a:spcPct val="10000"/>
              </a:spcBef>
              <a:buClr>
                <a:srgbClr val="969696"/>
              </a:buClr>
              <a:buSzPct val="80000"/>
              <a:buFont typeface="Wingdings" pitchFamily="2" charset="2"/>
              <a:buChar char="l"/>
            </a:pPr>
            <a:endParaRPr lang="en-US" altLang="zh-CN" sz="2000" b="1" dirty="0">
              <a:ea typeface="楷体_GB2312" pitchFamily="1" charset="-122"/>
            </a:endParaRPr>
          </a:p>
          <a:p>
            <a:pPr>
              <a:spcBef>
                <a:spcPct val="10000"/>
              </a:spcBef>
              <a:buClr>
                <a:srgbClr val="969696"/>
              </a:buClr>
              <a:buSzPct val="80000"/>
              <a:buFont typeface="Wingdings" pitchFamily="2" charset="2"/>
              <a:buChar char="l"/>
            </a:pPr>
            <a:r>
              <a:rPr lang="zh-CN" altLang="en-US" sz="2000" b="1" dirty="0" smtClean="0">
                <a:ea typeface="楷体_GB2312" pitchFamily="1" charset="-122"/>
              </a:rPr>
              <a:t>保护的条件和要求不同</a:t>
            </a:r>
            <a:endParaRPr lang="en-US" altLang="zh-CN" sz="2000" b="1" dirty="0" smtClean="0">
              <a:ea typeface="楷体_GB2312" pitchFamily="1" charset="-122"/>
            </a:endParaRPr>
          </a:p>
          <a:p>
            <a:pPr>
              <a:spcBef>
                <a:spcPct val="10000"/>
              </a:spcBef>
              <a:buClr>
                <a:srgbClr val="969696"/>
              </a:buClr>
              <a:buSzPct val="80000"/>
              <a:buFont typeface="Wingdings" pitchFamily="2" charset="2"/>
              <a:buChar char="l"/>
            </a:pPr>
            <a:endParaRPr lang="en-US" altLang="zh-CN" sz="2000" b="1" dirty="0">
              <a:ea typeface="楷体_GB2312" pitchFamily="1" charset="-122"/>
            </a:endParaRPr>
          </a:p>
          <a:p>
            <a:pPr>
              <a:spcBef>
                <a:spcPct val="10000"/>
              </a:spcBef>
              <a:buClr>
                <a:srgbClr val="969696"/>
              </a:buClr>
              <a:buSzPct val="80000"/>
              <a:buFont typeface="Wingdings" pitchFamily="2" charset="2"/>
              <a:buChar char="l"/>
            </a:pPr>
            <a:r>
              <a:rPr lang="zh-CN" altLang="en-US" sz="2000" b="1" dirty="0" smtClean="0">
                <a:ea typeface="楷体_GB2312" pitchFamily="1" charset="-122"/>
              </a:rPr>
              <a:t>法定权利的内容不同</a:t>
            </a:r>
            <a:endParaRPr lang="en-US" altLang="zh-CN" sz="2000" b="1" dirty="0" smtClean="0">
              <a:ea typeface="楷体_GB2312" pitchFamily="1" charset="-122"/>
            </a:endParaRPr>
          </a:p>
          <a:p>
            <a:pPr>
              <a:spcBef>
                <a:spcPct val="10000"/>
              </a:spcBef>
              <a:buClr>
                <a:srgbClr val="969696"/>
              </a:buClr>
              <a:buSzPct val="80000"/>
              <a:buFont typeface="Wingdings" pitchFamily="2" charset="2"/>
              <a:buChar char="l"/>
            </a:pPr>
            <a:endParaRPr lang="en-US" altLang="zh-CN" sz="2000" b="1" dirty="0">
              <a:ea typeface="楷体_GB2312" pitchFamily="1" charset="-122"/>
            </a:endParaRPr>
          </a:p>
          <a:p>
            <a:pPr>
              <a:spcBef>
                <a:spcPct val="10000"/>
              </a:spcBef>
              <a:buClr>
                <a:srgbClr val="969696"/>
              </a:buClr>
              <a:buSzPct val="80000"/>
              <a:buFont typeface="Wingdings" pitchFamily="2" charset="2"/>
              <a:buChar char="l"/>
            </a:pPr>
            <a:r>
              <a:rPr lang="zh-CN" altLang="en-US" sz="2000" b="1" dirty="0" smtClean="0">
                <a:ea typeface="楷体_GB2312" pitchFamily="1" charset="-122"/>
              </a:rPr>
              <a:t>保护效果不同</a:t>
            </a:r>
            <a:endParaRPr lang="en-US" altLang="zh-CN" sz="2000" b="1" dirty="0" smtClean="0">
              <a:ea typeface="楷体_GB2312" pitchFamily="1" charset="-122"/>
            </a:endParaRPr>
          </a:p>
          <a:p>
            <a:pPr>
              <a:spcBef>
                <a:spcPct val="10000"/>
              </a:spcBef>
              <a:buClr>
                <a:srgbClr val="969696"/>
              </a:buClr>
              <a:buSzPct val="80000"/>
              <a:buFont typeface="Wingdings" pitchFamily="2" charset="2"/>
              <a:buChar char="l"/>
            </a:pPr>
            <a:endParaRPr lang="en-US" altLang="zh-CN" sz="2000" b="1" dirty="0">
              <a:ea typeface="楷体_GB2312" pitchFamily="1" charset="-122"/>
            </a:endParaRPr>
          </a:p>
          <a:p>
            <a:pPr>
              <a:spcBef>
                <a:spcPct val="10000"/>
              </a:spcBef>
              <a:buClr>
                <a:srgbClr val="969696"/>
              </a:buClr>
              <a:buSzPct val="80000"/>
              <a:buFont typeface="Wingdings" pitchFamily="2" charset="2"/>
              <a:buChar char="l"/>
            </a:pPr>
            <a:r>
              <a:rPr lang="zh-CN" altLang="en-US" sz="2000" b="1" dirty="0" smtClean="0">
                <a:ea typeface="楷体_GB2312" pitchFamily="1" charset="-122"/>
              </a:rPr>
              <a:t>保护期限不同</a:t>
            </a:r>
            <a:endParaRPr lang="zh-CN" altLang="en-US" sz="2000" b="1" dirty="0">
              <a:ea typeface="楷体_GB2312" pitchFamily="1" charset="-122"/>
            </a:endParaRPr>
          </a:p>
        </p:txBody>
      </p:sp>
      <p:sp>
        <p:nvSpPr>
          <p:cNvPr id="9" name="标题 1"/>
          <p:cNvSpPr txBox="1">
            <a:spLocks/>
          </p:cNvSpPr>
          <p:nvPr/>
        </p:nvSpPr>
        <p:spPr>
          <a:xfrm>
            <a:off x="1" y="100236"/>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a:ea typeface="宋体" charset="-122"/>
              </a:rPr>
              <a:t>第二</a:t>
            </a:r>
            <a:r>
              <a:rPr lang="zh-CN" altLang="en-US" dirty="0" smtClean="0">
                <a:ea typeface="宋体" charset="-122"/>
              </a:rPr>
              <a:t>节 计算机软件的专利权保护</a:t>
            </a:r>
          </a:p>
        </p:txBody>
      </p:sp>
    </p:spTree>
    <p:extLst>
      <p:ext uri="{BB962C8B-B14F-4D97-AF65-F5344CB8AC3E}">
        <p14:creationId xmlns:p14="http://schemas.microsoft.com/office/powerpoint/2010/main" val="265401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1"/>
          <p:cNvSpPr>
            <a:spLocks noGrp="1"/>
          </p:cNvSpPr>
          <p:nvPr>
            <p:ph type="sldNum" sz="quarter" idx="10"/>
          </p:nvPr>
        </p:nvSpPr>
        <p:spPr/>
        <p:txBody>
          <a:bodyPr/>
          <a:lstStyle/>
          <a:p>
            <a:fld id="{BFDBACAA-E53E-445F-A537-D8FB4C1CDD00}" type="slidenum">
              <a:rPr lang="zh-CN" altLang="en-US"/>
              <a:pPr/>
              <a:t>93</a:t>
            </a:fld>
            <a:endParaRPr lang="en-US" altLang="zh-CN"/>
          </a:p>
        </p:txBody>
      </p:sp>
      <p:sp>
        <p:nvSpPr>
          <p:cNvPr id="442377" name="Text Box 9"/>
          <p:cNvSpPr txBox="1">
            <a:spLocks noChangeArrowheads="1"/>
          </p:cNvSpPr>
          <p:nvPr/>
        </p:nvSpPr>
        <p:spPr bwMode="auto">
          <a:xfrm>
            <a:off x="753991" y="1648230"/>
            <a:ext cx="7391400" cy="4124206"/>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marL="801688">
              <a:defRPr>
                <a:solidFill>
                  <a:schemeClr val="tx1"/>
                </a:solidFill>
                <a:latin typeface="Arial" pitchFamily="34" charset="0"/>
                <a:ea typeface="宋体" pitchFamily="2" charset="-122"/>
              </a:defRPr>
            </a:lvl2pPr>
            <a:lvl3pPr marL="981075">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marL="0" indent="0">
              <a:spcBef>
                <a:spcPct val="10000"/>
              </a:spcBef>
              <a:buClr>
                <a:srgbClr val="969696"/>
              </a:buClr>
              <a:buSzPct val="80000"/>
            </a:pPr>
            <a:r>
              <a:rPr lang="zh-CN" altLang="en-US" sz="2000" b="1" dirty="0" smtClean="0">
                <a:ea typeface="楷体_GB2312" pitchFamily="1" charset="-122"/>
              </a:rPr>
              <a:t>三  专利保护存在的问题</a:t>
            </a:r>
            <a:endParaRPr lang="en-US" altLang="zh-CN" sz="2000" b="1" dirty="0">
              <a:ea typeface="楷体_GB2312" pitchFamily="1" charset="-122"/>
            </a:endParaRPr>
          </a:p>
          <a:p>
            <a:pPr marL="457200" indent="-457200">
              <a:spcBef>
                <a:spcPct val="10000"/>
              </a:spcBef>
              <a:buClr>
                <a:srgbClr val="969696"/>
              </a:buClr>
              <a:buSzPct val="80000"/>
              <a:buFont typeface="Wingdings" pitchFamily="2" charset="2"/>
              <a:buAutoNum type="ea1ChsPlain" startAt="3"/>
            </a:pPr>
            <a:endParaRPr lang="en-US" altLang="zh-CN" sz="2000" b="1" dirty="0" smtClean="0">
              <a:ea typeface="楷体_GB2312" pitchFamily="1" charset="-122"/>
            </a:endParaRPr>
          </a:p>
          <a:p>
            <a:pPr marL="0" indent="0">
              <a:spcBef>
                <a:spcPct val="10000"/>
              </a:spcBef>
              <a:buClr>
                <a:srgbClr val="969696"/>
              </a:buClr>
              <a:buSzPct val="80000"/>
            </a:pPr>
            <a:endParaRPr lang="en-US" altLang="zh-CN" sz="2000" b="1" dirty="0" smtClean="0">
              <a:ea typeface="楷体_GB2312" pitchFamily="1" charset="-122"/>
            </a:endParaRPr>
          </a:p>
          <a:p>
            <a:pPr marL="0" indent="0">
              <a:spcBef>
                <a:spcPct val="10000"/>
              </a:spcBef>
              <a:buClr>
                <a:srgbClr val="969696"/>
              </a:buClr>
              <a:buSzPct val="80000"/>
            </a:pPr>
            <a:r>
              <a:rPr lang="zh-CN" altLang="en-US" sz="2000" b="1" dirty="0" smtClean="0">
                <a:ea typeface="楷体_GB2312" pitchFamily="1" charset="-122"/>
              </a:rPr>
              <a:t>专利性 缺乏问题</a:t>
            </a:r>
            <a:endParaRPr lang="en-US" altLang="zh-CN" sz="2000" b="1" dirty="0" smtClean="0">
              <a:ea typeface="楷体_GB2312" pitchFamily="1" charset="-122"/>
            </a:endParaRPr>
          </a:p>
          <a:p>
            <a:pPr marL="0" indent="0">
              <a:spcBef>
                <a:spcPct val="10000"/>
              </a:spcBef>
              <a:buClr>
                <a:srgbClr val="969696"/>
              </a:buClr>
              <a:buSzPct val="80000"/>
            </a:pPr>
            <a:endParaRPr lang="en-US" altLang="zh-CN" sz="2000" b="1" dirty="0">
              <a:ea typeface="楷体_GB2312" pitchFamily="1" charset="-122"/>
            </a:endParaRPr>
          </a:p>
          <a:p>
            <a:pPr marL="0" indent="0">
              <a:spcBef>
                <a:spcPct val="10000"/>
              </a:spcBef>
              <a:buClr>
                <a:srgbClr val="969696"/>
              </a:buClr>
              <a:buSzPct val="80000"/>
            </a:pPr>
            <a:r>
              <a:rPr lang="zh-CN" altLang="en-US" sz="2000" b="1" dirty="0" smtClean="0">
                <a:ea typeface="楷体_GB2312" pitchFamily="1" charset="-122"/>
              </a:rPr>
              <a:t>审查可操作性问题</a:t>
            </a:r>
            <a:endParaRPr lang="en-US" altLang="zh-CN" sz="2000" b="1" dirty="0" smtClean="0">
              <a:ea typeface="楷体_GB2312" pitchFamily="1" charset="-122"/>
            </a:endParaRPr>
          </a:p>
          <a:p>
            <a:pPr marL="0" indent="0">
              <a:spcBef>
                <a:spcPct val="10000"/>
              </a:spcBef>
              <a:buClr>
                <a:srgbClr val="969696"/>
              </a:buClr>
              <a:buSzPct val="80000"/>
            </a:pPr>
            <a:endParaRPr lang="en-US" altLang="zh-CN" sz="2000" b="1" dirty="0">
              <a:ea typeface="楷体_GB2312" pitchFamily="1" charset="-122"/>
            </a:endParaRPr>
          </a:p>
          <a:p>
            <a:pPr marL="0" indent="0">
              <a:spcBef>
                <a:spcPct val="10000"/>
              </a:spcBef>
              <a:buClr>
                <a:srgbClr val="969696"/>
              </a:buClr>
              <a:buSzPct val="80000"/>
            </a:pPr>
            <a:r>
              <a:rPr lang="zh-CN" altLang="en-US" sz="2000" b="1" dirty="0" smtClean="0">
                <a:ea typeface="楷体_GB2312" pitchFamily="1" charset="-122"/>
              </a:rPr>
              <a:t>专利专用权问题</a:t>
            </a:r>
            <a:endParaRPr lang="en-US" altLang="zh-CN" sz="2000" b="1" dirty="0" smtClean="0">
              <a:ea typeface="楷体_GB2312" pitchFamily="1" charset="-122"/>
            </a:endParaRPr>
          </a:p>
          <a:p>
            <a:pPr marL="0" indent="0">
              <a:spcBef>
                <a:spcPct val="10000"/>
              </a:spcBef>
              <a:buClr>
                <a:srgbClr val="969696"/>
              </a:buClr>
              <a:buSzPct val="80000"/>
            </a:pPr>
            <a:endParaRPr lang="en-US" altLang="zh-CN" sz="2000" b="1" dirty="0">
              <a:ea typeface="楷体_GB2312" pitchFamily="1" charset="-122"/>
            </a:endParaRPr>
          </a:p>
          <a:p>
            <a:pPr marL="0" indent="0">
              <a:spcBef>
                <a:spcPct val="10000"/>
              </a:spcBef>
              <a:buClr>
                <a:srgbClr val="969696"/>
              </a:buClr>
              <a:buSzPct val="80000"/>
            </a:pPr>
            <a:endParaRPr lang="en-US" altLang="zh-CN" sz="2000" b="1" dirty="0" smtClean="0">
              <a:ea typeface="楷体_GB2312" pitchFamily="1" charset="-122"/>
            </a:endParaRPr>
          </a:p>
          <a:p>
            <a:pPr marL="457200" indent="-457200">
              <a:spcBef>
                <a:spcPct val="10000"/>
              </a:spcBef>
              <a:buClr>
                <a:srgbClr val="969696"/>
              </a:buClr>
              <a:buSzPct val="80000"/>
              <a:buFont typeface="Wingdings" pitchFamily="2" charset="2"/>
              <a:buAutoNum type="ea1ChsPlain" startAt="3"/>
            </a:pPr>
            <a:endParaRPr lang="en-US" altLang="zh-CN" sz="2000" b="1" dirty="0">
              <a:ea typeface="楷体_GB2312" pitchFamily="1" charset="-122"/>
            </a:endParaRPr>
          </a:p>
          <a:p>
            <a:pPr marL="457200" indent="-457200">
              <a:spcBef>
                <a:spcPct val="10000"/>
              </a:spcBef>
              <a:buClr>
                <a:srgbClr val="969696"/>
              </a:buClr>
              <a:buSzPct val="80000"/>
              <a:buFont typeface="Wingdings" pitchFamily="2" charset="2"/>
              <a:buAutoNum type="ea1ChsPlain" startAt="3"/>
            </a:pPr>
            <a:endParaRPr lang="zh-CN" altLang="en-US" sz="2000" b="1" dirty="0" smtClean="0">
              <a:ea typeface="楷体_GB2312" pitchFamily="1" charset="-122"/>
            </a:endParaRPr>
          </a:p>
        </p:txBody>
      </p:sp>
      <p:sp>
        <p:nvSpPr>
          <p:cNvPr id="9" name="标题 1"/>
          <p:cNvSpPr txBox="1">
            <a:spLocks/>
          </p:cNvSpPr>
          <p:nvPr/>
        </p:nvSpPr>
        <p:spPr>
          <a:xfrm>
            <a:off x="1" y="100236"/>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a:ea typeface="宋体" charset="-122"/>
              </a:rPr>
              <a:t>第二</a:t>
            </a:r>
            <a:r>
              <a:rPr lang="zh-CN" altLang="en-US" dirty="0" smtClean="0">
                <a:ea typeface="宋体" charset="-122"/>
              </a:rPr>
              <a:t>节 计算机软件的专利权保护</a:t>
            </a:r>
          </a:p>
        </p:txBody>
      </p:sp>
    </p:spTree>
    <p:extLst>
      <p:ext uri="{BB962C8B-B14F-4D97-AF65-F5344CB8AC3E}">
        <p14:creationId xmlns:p14="http://schemas.microsoft.com/office/powerpoint/2010/main" val="273032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1"/>
          <p:cNvSpPr>
            <a:spLocks noGrp="1"/>
          </p:cNvSpPr>
          <p:nvPr>
            <p:ph type="sldNum" sz="quarter" idx="10"/>
          </p:nvPr>
        </p:nvSpPr>
        <p:spPr/>
        <p:txBody>
          <a:bodyPr/>
          <a:lstStyle/>
          <a:p>
            <a:fld id="{BFDBACAA-E53E-445F-A537-D8FB4C1CDD00}" type="slidenum">
              <a:rPr lang="zh-CN" altLang="en-US"/>
              <a:pPr/>
              <a:t>94</a:t>
            </a:fld>
            <a:endParaRPr lang="en-US" altLang="zh-CN"/>
          </a:p>
        </p:txBody>
      </p:sp>
      <p:sp>
        <p:nvSpPr>
          <p:cNvPr id="442377" name="Text Box 9"/>
          <p:cNvSpPr txBox="1">
            <a:spLocks noChangeArrowheads="1"/>
          </p:cNvSpPr>
          <p:nvPr/>
        </p:nvSpPr>
        <p:spPr bwMode="auto">
          <a:xfrm>
            <a:off x="753991" y="1648230"/>
            <a:ext cx="7391400" cy="3305520"/>
          </a:xfrm>
          <a:prstGeom prst="rect">
            <a:avLst/>
          </a:prstGeom>
          <a:noFill/>
          <a:ln>
            <a:noFill/>
          </a:ln>
          <a:effectLst/>
          <a:extLst>
            <a:ext uri="{909E8E84-426E-40DD-AFC4-6F175D3DCCD1}">
              <a14:hiddenFill xmlns:a14="http://schemas.microsoft.com/office/drawing/2010/main">
                <a:gradFill rotWithShape="0">
                  <a:gsLst>
                    <a:gs pos="0">
                      <a:schemeClr val="bg1">
                        <a:gamma/>
                        <a:shade val="46275"/>
                        <a:invGamma/>
                      </a:schemeClr>
                    </a:gs>
                    <a:gs pos="50000">
                      <a:schemeClr val="bg1"/>
                    </a:gs>
                    <a:gs pos="100000">
                      <a:schemeClr val="bg1">
                        <a:gamma/>
                        <a:shade val="46275"/>
                        <a:invGamma/>
                      </a:schemeClr>
                    </a:gs>
                  </a:gsLst>
                  <a:lin ang="5400000" scaled="1"/>
                </a:gra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563" indent="-182563">
              <a:defRPr>
                <a:solidFill>
                  <a:schemeClr val="tx1"/>
                </a:solidFill>
                <a:latin typeface="Arial" pitchFamily="34" charset="0"/>
                <a:ea typeface="宋体" pitchFamily="2" charset="-122"/>
              </a:defRPr>
            </a:lvl1pPr>
            <a:lvl2pPr marL="801688">
              <a:defRPr>
                <a:solidFill>
                  <a:schemeClr val="tx1"/>
                </a:solidFill>
                <a:latin typeface="Arial" pitchFamily="34" charset="0"/>
                <a:ea typeface="宋体" pitchFamily="2" charset="-122"/>
              </a:defRPr>
            </a:lvl2pPr>
            <a:lvl3pPr marL="981075">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defRPr>
                <a:solidFill>
                  <a:schemeClr val="tx1"/>
                </a:solidFill>
                <a:latin typeface="Arial" pitchFamily="34" charset="0"/>
                <a:ea typeface="宋体" pitchFamily="2" charset="-122"/>
              </a:defRPr>
            </a:lvl6pPr>
            <a:lvl7pPr fontAlgn="base">
              <a:spcBef>
                <a:spcPct val="0"/>
              </a:spcBef>
              <a:spcAft>
                <a:spcPct val="0"/>
              </a:spcAft>
              <a:defRPr>
                <a:solidFill>
                  <a:schemeClr val="tx1"/>
                </a:solidFill>
                <a:latin typeface="Arial" pitchFamily="34" charset="0"/>
                <a:ea typeface="宋体" pitchFamily="2" charset="-122"/>
              </a:defRPr>
            </a:lvl7pPr>
            <a:lvl8pPr fontAlgn="base">
              <a:spcBef>
                <a:spcPct val="0"/>
              </a:spcBef>
              <a:spcAft>
                <a:spcPct val="0"/>
              </a:spcAft>
              <a:defRPr>
                <a:solidFill>
                  <a:schemeClr val="tx1"/>
                </a:solidFill>
                <a:latin typeface="Arial" pitchFamily="34" charset="0"/>
                <a:ea typeface="宋体" pitchFamily="2" charset="-122"/>
              </a:defRPr>
            </a:lvl8pPr>
            <a:lvl9pPr fontAlgn="base">
              <a:spcBef>
                <a:spcPct val="0"/>
              </a:spcBef>
              <a:spcAft>
                <a:spcPct val="0"/>
              </a:spcAft>
              <a:defRPr>
                <a:solidFill>
                  <a:schemeClr val="tx1"/>
                </a:solidFill>
                <a:latin typeface="Arial" pitchFamily="34" charset="0"/>
                <a:ea typeface="宋体" pitchFamily="2" charset="-122"/>
              </a:defRPr>
            </a:lvl9pPr>
          </a:lstStyle>
          <a:p>
            <a:pPr marL="0" indent="0">
              <a:spcBef>
                <a:spcPct val="10000"/>
              </a:spcBef>
              <a:buClr>
                <a:srgbClr val="969696"/>
              </a:buClr>
              <a:buSzPct val="80000"/>
            </a:pPr>
            <a:r>
              <a:rPr lang="zh-CN" altLang="en-US" sz="2400" b="1" dirty="0" smtClean="0">
                <a:ea typeface="楷体_GB2312" pitchFamily="1" charset="-122"/>
              </a:rPr>
              <a:t>一、计算机软件的商标权保护</a:t>
            </a:r>
            <a:endParaRPr lang="en-US" altLang="zh-CN" sz="2400" b="1" dirty="0" smtClean="0">
              <a:ea typeface="楷体_GB2312" pitchFamily="1" charset="-122"/>
            </a:endParaRPr>
          </a:p>
          <a:p>
            <a:pPr marL="0" indent="0">
              <a:spcBef>
                <a:spcPct val="10000"/>
              </a:spcBef>
              <a:buClr>
                <a:srgbClr val="969696"/>
              </a:buClr>
              <a:buSzPct val="80000"/>
            </a:pPr>
            <a:endParaRPr lang="en-US" altLang="zh-CN" sz="2400" b="1" dirty="0">
              <a:ea typeface="楷体_GB2312" pitchFamily="1" charset="-122"/>
            </a:endParaRPr>
          </a:p>
          <a:p>
            <a:pPr marL="0" indent="0">
              <a:spcBef>
                <a:spcPct val="10000"/>
              </a:spcBef>
              <a:buClr>
                <a:srgbClr val="969696"/>
              </a:buClr>
              <a:buSzPct val="80000"/>
            </a:pPr>
            <a:r>
              <a:rPr lang="zh-CN" altLang="en-US" sz="2400" b="1" dirty="0" smtClean="0">
                <a:ea typeface="楷体_GB2312" pitchFamily="1" charset="-122"/>
              </a:rPr>
              <a:t>二、计算机软件的商业秘密保护</a:t>
            </a:r>
            <a:endParaRPr lang="en-US" altLang="zh-CN" sz="2400" b="1" dirty="0" smtClean="0">
              <a:ea typeface="楷体_GB2312" pitchFamily="1" charset="-122"/>
            </a:endParaRPr>
          </a:p>
          <a:p>
            <a:pPr marL="0" indent="0">
              <a:spcBef>
                <a:spcPct val="10000"/>
              </a:spcBef>
              <a:buClr>
                <a:srgbClr val="969696"/>
              </a:buClr>
              <a:buSzPct val="80000"/>
            </a:pPr>
            <a:endParaRPr lang="en-US" altLang="zh-CN" sz="2400" b="1" dirty="0">
              <a:ea typeface="楷体_GB2312" pitchFamily="1" charset="-122"/>
            </a:endParaRPr>
          </a:p>
          <a:p>
            <a:pPr marL="0" indent="0">
              <a:spcBef>
                <a:spcPct val="10000"/>
              </a:spcBef>
              <a:buClr>
                <a:srgbClr val="969696"/>
              </a:buClr>
              <a:buSzPct val="80000"/>
            </a:pPr>
            <a:r>
              <a:rPr lang="zh-CN" altLang="en-US" sz="2400" b="1" dirty="0" smtClean="0">
                <a:ea typeface="楷体_GB2312" pitchFamily="1" charset="-122"/>
              </a:rPr>
              <a:t>三、计算机软件的单位立法保护</a:t>
            </a:r>
            <a:endParaRPr lang="en-US" altLang="zh-CN" sz="2400" b="1" dirty="0" smtClean="0">
              <a:ea typeface="楷体_GB2312" pitchFamily="1" charset="-122"/>
            </a:endParaRPr>
          </a:p>
          <a:p>
            <a:pPr marL="0" indent="0">
              <a:spcBef>
                <a:spcPct val="10000"/>
              </a:spcBef>
              <a:buClr>
                <a:srgbClr val="969696"/>
              </a:buClr>
              <a:buSzPct val="80000"/>
            </a:pPr>
            <a:endParaRPr lang="en-US" altLang="zh-CN" sz="2400" b="1" dirty="0" smtClean="0">
              <a:ea typeface="楷体_GB2312" pitchFamily="1" charset="-122"/>
            </a:endParaRPr>
          </a:p>
          <a:p>
            <a:pPr marL="457200" indent="-457200">
              <a:spcBef>
                <a:spcPct val="10000"/>
              </a:spcBef>
              <a:buClr>
                <a:srgbClr val="969696"/>
              </a:buClr>
              <a:buSzPct val="80000"/>
              <a:buFont typeface="Wingdings" pitchFamily="2" charset="2"/>
              <a:buAutoNum type="ea1ChsPlain" startAt="3"/>
            </a:pPr>
            <a:endParaRPr lang="en-US" altLang="zh-CN" sz="2400" b="1" dirty="0">
              <a:ea typeface="楷体_GB2312" pitchFamily="1" charset="-122"/>
            </a:endParaRPr>
          </a:p>
          <a:p>
            <a:pPr marL="457200" indent="-457200">
              <a:spcBef>
                <a:spcPct val="10000"/>
              </a:spcBef>
              <a:buClr>
                <a:srgbClr val="969696"/>
              </a:buClr>
              <a:buSzPct val="80000"/>
              <a:buFont typeface="Wingdings" pitchFamily="2" charset="2"/>
              <a:buAutoNum type="ea1ChsPlain" startAt="3"/>
            </a:pPr>
            <a:endParaRPr lang="zh-CN" altLang="en-US" sz="2400" b="1" dirty="0" smtClean="0">
              <a:ea typeface="楷体_GB2312" pitchFamily="1" charset="-122"/>
            </a:endParaRPr>
          </a:p>
        </p:txBody>
      </p:sp>
      <p:sp>
        <p:nvSpPr>
          <p:cNvPr id="9" name="标题 1"/>
          <p:cNvSpPr txBox="1">
            <a:spLocks/>
          </p:cNvSpPr>
          <p:nvPr/>
        </p:nvSpPr>
        <p:spPr>
          <a:xfrm>
            <a:off x="1" y="100236"/>
            <a:ext cx="5114925" cy="9525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zh-CN" altLang="en-US" dirty="0" smtClean="0">
                <a:ea typeface="宋体" charset="-122"/>
              </a:rPr>
              <a:t>第三节 计算机软件的其他法律保护</a:t>
            </a:r>
          </a:p>
        </p:txBody>
      </p:sp>
    </p:spTree>
    <p:extLst>
      <p:ext uri="{BB962C8B-B14F-4D97-AF65-F5344CB8AC3E}">
        <p14:creationId xmlns:p14="http://schemas.microsoft.com/office/powerpoint/2010/main" val="429394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标题 1"/>
          <p:cNvSpPr>
            <a:spLocks noGrp="1"/>
          </p:cNvSpPr>
          <p:nvPr>
            <p:ph type="title"/>
          </p:nvPr>
        </p:nvSpPr>
        <p:spPr>
          <a:xfrm>
            <a:off x="468313" y="404813"/>
            <a:ext cx="5791200" cy="563562"/>
          </a:xfrm>
        </p:spPr>
        <p:txBody>
          <a:bodyPr>
            <a:normAutofit fontScale="90000"/>
          </a:bodyPr>
          <a:lstStyle/>
          <a:p>
            <a:r>
              <a:rPr lang="zh-CN" altLang="zh-CN" smtClean="0">
                <a:ea typeface="宋体" charset="-122"/>
              </a:rPr>
              <a:t>本章小结</a:t>
            </a:r>
            <a:br>
              <a:rPr lang="zh-CN" altLang="zh-CN" smtClean="0">
                <a:ea typeface="宋体" charset="-122"/>
              </a:rPr>
            </a:br>
            <a:endParaRPr lang="zh-CN" altLang="en-US" smtClean="0">
              <a:ea typeface="宋体" charset="-122"/>
            </a:endParaRPr>
          </a:p>
        </p:txBody>
      </p:sp>
      <p:sp>
        <p:nvSpPr>
          <p:cNvPr id="90114" name="内容占位符 2"/>
          <p:cNvSpPr>
            <a:spLocks noGrp="1"/>
          </p:cNvSpPr>
          <p:nvPr>
            <p:ph idx="1"/>
          </p:nvPr>
        </p:nvSpPr>
        <p:spPr/>
        <p:txBody>
          <a:bodyPr>
            <a:normAutofit/>
          </a:bodyPr>
          <a:lstStyle/>
          <a:p>
            <a:r>
              <a:rPr lang="zh-CN" altLang="en-US" sz="2400" dirty="0" smtClean="0">
                <a:latin typeface="仿宋_GB2312" pitchFamily="49" charset="-122"/>
                <a:ea typeface="仿宋_GB2312" pitchFamily="49" charset="-122"/>
              </a:rPr>
              <a:t>软件作为人类最伟大的智力成果之一，应受到保护</a:t>
            </a:r>
            <a:endParaRPr lang="zh-CN" altLang="zh-CN" sz="2400" dirty="0" smtClean="0">
              <a:latin typeface="仿宋_GB2312" pitchFamily="49" charset="-122"/>
              <a:ea typeface="仿宋_GB2312" pitchFamily="49" charset="-122"/>
            </a:endParaRPr>
          </a:p>
          <a:p>
            <a:endParaRPr lang="zh-CN" altLang="en-US" dirty="0" smtClean="0">
              <a:ea typeface="宋体" charset="-122"/>
            </a:endParaRPr>
          </a:p>
        </p:txBody>
      </p:sp>
      <p:sp>
        <p:nvSpPr>
          <p:cNvPr id="90115"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37684536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p:cNvSpPr>
          <p:nvPr>
            <p:ph type="title"/>
          </p:nvPr>
        </p:nvSpPr>
        <p:spPr/>
        <p:txBody>
          <a:bodyPr/>
          <a:lstStyle/>
          <a:p>
            <a:r>
              <a:rPr lang="zh-CN" altLang="en-US" smtClean="0">
                <a:ea typeface="宋体" charset="-122"/>
              </a:rPr>
              <a:t>思考与练习</a:t>
            </a:r>
          </a:p>
        </p:txBody>
      </p:sp>
      <p:sp>
        <p:nvSpPr>
          <p:cNvPr id="91138" name="内容占位符 2"/>
          <p:cNvSpPr>
            <a:spLocks noGrp="1"/>
          </p:cNvSpPr>
          <p:nvPr>
            <p:ph idx="1"/>
          </p:nvPr>
        </p:nvSpPr>
        <p:spPr/>
        <p:txBody>
          <a:bodyPr/>
          <a:lstStyle/>
          <a:p>
            <a:r>
              <a:rPr lang="en-US" altLang="zh-CN" dirty="0" smtClean="0">
                <a:ea typeface="宋体" charset="-122"/>
              </a:rPr>
              <a:t>1</a:t>
            </a:r>
            <a:r>
              <a:rPr lang="zh-CN" altLang="zh-CN" dirty="0" smtClean="0">
                <a:ea typeface="宋体" charset="-122"/>
              </a:rPr>
              <a:t>．</a:t>
            </a:r>
            <a:r>
              <a:rPr lang="zh-CN" altLang="en-US" dirty="0" smtClean="0">
                <a:ea typeface="宋体" charset="-122"/>
              </a:rPr>
              <a:t>针对计算机软件，著作权法保护的范围是什么？</a:t>
            </a:r>
            <a:endParaRPr lang="en-US" altLang="zh-CN" dirty="0" smtClean="0">
              <a:ea typeface="宋体" charset="-122"/>
            </a:endParaRPr>
          </a:p>
          <a:p>
            <a:endParaRPr lang="zh-CN" altLang="zh-CN" dirty="0" smtClean="0">
              <a:ea typeface="宋体" charset="-122"/>
            </a:endParaRPr>
          </a:p>
          <a:p>
            <a:r>
              <a:rPr lang="en-US" altLang="zh-CN" dirty="0" smtClean="0">
                <a:ea typeface="宋体" charset="-122"/>
              </a:rPr>
              <a:t>2</a:t>
            </a:r>
            <a:r>
              <a:rPr lang="zh-CN" altLang="zh-CN" dirty="0" smtClean="0">
                <a:ea typeface="宋体" charset="-122"/>
              </a:rPr>
              <a:t>．</a:t>
            </a:r>
            <a:r>
              <a:rPr lang="zh-CN" altLang="en-US" dirty="0" smtClean="0">
                <a:ea typeface="宋体" charset="-122"/>
              </a:rPr>
              <a:t>在何种范围内计算机软件受到专利法的保护</a:t>
            </a:r>
            <a:r>
              <a:rPr lang="zh-CN" altLang="zh-CN" dirty="0" smtClean="0">
                <a:ea typeface="宋体" charset="-122"/>
              </a:rPr>
              <a:t>？</a:t>
            </a:r>
          </a:p>
          <a:p>
            <a:endParaRPr lang="zh-CN" altLang="zh-CN" dirty="0" smtClean="0">
              <a:ea typeface="宋体" charset="-122"/>
            </a:endParaRPr>
          </a:p>
          <a:p>
            <a:endParaRPr lang="zh-CN" altLang="en-US" dirty="0" smtClean="0">
              <a:ea typeface="宋体" charset="-122"/>
            </a:endParaRPr>
          </a:p>
        </p:txBody>
      </p:sp>
      <p:sp>
        <p:nvSpPr>
          <p:cNvPr id="91139" name="日期占位符 3"/>
          <p:cNvSpPr>
            <a:spLocks noGrp="1"/>
          </p:cNvSpPr>
          <p:nvPr>
            <p:ph type="dt" sz="quarter" idx="10"/>
          </p:nvPr>
        </p:nvSpPr>
        <p:spPr>
          <a:noFill/>
        </p:spPr>
        <p:txBody>
          <a:bodyPr/>
          <a:lstStyle/>
          <a:p>
            <a:pPr fontAlgn="base">
              <a:spcBef>
                <a:spcPct val="0"/>
              </a:spcBef>
              <a:spcAft>
                <a:spcPct val="0"/>
              </a:spcAft>
            </a:pPr>
            <a:r>
              <a:rPr lang="zh-CN" altLang="en-US"/>
              <a:t>信息法第</a:t>
            </a:r>
            <a:r>
              <a:rPr lang="en-US" altLang="zh-CN"/>
              <a:t>7</a:t>
            </a:r>
            <a:r>
              <a:rPr lang="zh-CN" altLang="en-US"/>
              <a:t>章</a:t>
            </a:r>
          </a:p>
        </p:txBody>
      </p:sp>
    </p:spTree>
    <p:extLst>
      <p:ext uri="{BB962C8B-B14F-4D97-AF65-F5344CB8AC3E}">
        <p14:creationId xmlns:p14="http://schemas.microsoft.com/office/powerpoint/2010/main" val="40605357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755576" y="1268760"/>
            <a:ext cx="7668491" cy="4023360"/>
          </a:xfrm>
        </p:spPr>
        <p:txBody>
          <a:bodyPr/>
          <a:lstStyle/>
          <a:p>
            <a:pPr marL="0" indent="0">
              <a:buNone/>
            </a:pPr>
            <a:r>
              <a:rPr lang="en-US" altLang="zh-CN" dirty="0" smtClean="0"/>
              <a:t>1.  </a:t>
            </a:r>
            <a:r>
              <a:rPr lang="zh-CN" altLang="en-US" dirty="0" smtClean="0"/>
              <a:t>知识产权作为一种无形财产权利，其术语产生于</a:t>
            </a:r>
            <a:r>
              <a:rPr lang="en-US" altLang="zh-CN" dirty="0" smtClean="0"/>
              <a:t>18</a:t>
            </a:r>
            <a:r>
              <a:rPr lang="zh-CN" altLang="en-US" dirty="0" smtClean="0"/>
              <a:t>世纪的               （       ）</a:t>
            </a:r>
            <a:endParaRPr lang="en-US" altLang="zh-CN" dirty="0" smtClean="0"/>
          </a:p>
          <a:p>
            <a:pPr marL="0" indent="0">
              <a:buNone/>
            </a:pPr>
            <a:r>
              <a:rPr lang="en-US" altLang="zh-CN" dirty="0" smtClean="0"/>
              <a:t>A.</a:t>
            </a:r>
            <a:r>
              <a:rPr lang="zh-CN" altLang="en-US" dirty="0" smtClean="0"/>
              <a:t>美国    </a:t>
            </a:r>
            <a:r>
              <a:rPr lang="en-US" altLang="zh-CN" dirty="0" smtClean="0"/>
              <a:t>B.</a:t>
            </a:r>
            <a:r>
              <a:rPr lang="zh-CN" altLang="en-US" dirty="0" smtClean="0"/>
              <a:t>德国    </a:t>
            </a:r>
            <a:r>
              <a:rPr lang="en-US" altLang="zh-CN" dirty="0" smtClean="0"/>
              <a:t>C.</a:t>
            </a:r>
            <a:r>
              <a:rPr lang="zh-CN" altLang="en-US" dirty="0" smtClean="0"/>
              <a:t>英国    </a:t>
            </a:r>
            <a:r>
              <a:rPr lang="en-US" altLang="zh-CN" dirty="0" smtClean="0"/>
              <a:t>D.</a:t>
            </a:r>
            <a:r>
              <a:rPr lang="zh-CN" altLang="en-US" dirty="0" smtClean="0"/>
              <a:t>法国</a:t>
            </a:r>
            <a:endParaRPr lang="en-US" altLang="zh-CN" dirty="0" smtClean="0"/>
          </a:p>
          <a:p>
            <a:pPr marL="0" indent="0">
              <a:buNone/>
            </a:pPr>
            <a:endParaRPr lang="en-US" altLang="zh-CN" dirty="0" smtClean="0"/>
          </a:p>
          <a:p>
            <a:pPr marL="0" indent="0">
              <a:buNone/>
            </a:pPr>
            <a:r>
              <a:rPr lang="en-US" altLang="zh-CN" dirty="0" smtClean="0"/>
              <a:t>2.  </a:t>
            </a:r>
            <a:r>
              <a:rPr lang="zh-CN" altLang="en-US" dirty="0" smtClean="0"/>
              <a:t>我国商标法的核心是保护    （       ）</a:t>
            </a:r>
            <a:endParaRPr lang="en-US" altLang="zh-CN" dirty="0" smtClean="0"/>
          </a:p>
          <a:p>
            <a:pPr marL="0" indent="0">
              <a:buNone/>
            </a:pPr>
            <a:r>
              <a:rPr lang="en-US" altLang="zh-CN" dirty="0" smtClean="0"/>
              <a:t>A.</a:t>
            </a:r>
            <a:r>
              <a:rPr lang="zh-CN" altLang="en-US" dirty="0" smtClean="0"/>
              <a:t>商标转让权                      </a:t>
            </a:r>
            <a:r>
              <a:rPr lang="en-US" altLang="zh-CN" dirty="0" smtClean="0"/>
              <a:t>B.</a:t>
            </a:r>
            <a:r>
              <a:rPr lang="zh-CN" altLang="en-US" dirty="0" smtClean="0"/>
              <a:t>商标续展权   </a:t>
            </a:r>
            <a:endParaRPr lang="en-US" altLang="zh-CN" dirty="0" smtClean="0"/>
          </a:p>
          <a:p>
            <a:pPr marL="0" indent="0">
              <a:buNone/>
            </a:pPr>
            <a:r>
              <a:rPr lang="en-US" altLang="zh-CN" dirty="0" smtClean="0"/>
              <a:t>C.</a:t>
            </a:r>
            <a:r>
              <a:rPr lang="zh-CN" altLang="en-US" dirty="0" smtClean="0"/>
              <a:t>商标许可使用权              </a:t>
            </a:r>
            <a:r>
              <a:rPr lang="en-US" altLang="zh-CN" dirty="0" smtClean="0"/>
              <a:t>D.</a:t>
            </a:r>
            <a:r>
              <a:rPr lang="zh-CN" altLang="en-US" dirty="0" smtClean="0"/>
              <a:t>商标专用权</a:t>
            </a:r>
            <a:endParaRPr lang="en-US" altLang="zh-CN" dirty="0"/>
          </a:p>
        </p:txBody>
      </p:sp>
    </p:spTree>
    <p:extLst>
      <p:ext uri="{BB962C8B-B14F-4D97-AF65-F5344CB8AC3E}">
        <p14:creationId xmlns:p14="http://schemas.microsoft.com/office/powerpoint/2010/main" val="22825827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755576" y="1268760"/>
            <a:ext cx="7668491" cy="5589240"/>
          </a:xfrm>
        </p:spPr>
        <p:txBody>
          <a:bodyPr/>
          <a:lstStyle/>
          <a:p>
            <a:pPr marL="0" indent="0">
              <a:buNone/>
            </a:pPr>
            <a:r>
              <a:rPr lang="en-US" altLang="zh-CN" dirty="0" smtClean="0"/>
              <a:t>3.  </a:t>
            </a:r>
            <a:r>
              <a:rPr lang="zh-CN" altLang="en-US" dirty="0" smtClean="0"/>
              <a:t>解决著作权纠纷最权威的方式为               （       ）</a:t>
            </a:r>
            <a:endParaRPr lang="en-US" altLang="zh-CN" dirty="0" smtClean="0"/>
          </a:p>
          <a:p>
            <a:pPr marL="0" indent="0">
              <a:buNone/>
            </a:pPr>
            <a:r>
              <a:rPr lang="en-US" altLang="zh-CN" dirty="0" smtClean="0"/>
              <a:t>A.</a:t>
            </a:r>
            <a:r>
              <a:rPr lang="zh-CN" altLang="en-US" dirty="0" smtClean="0"/>
              <a:t>调节    </a:t>
            </a:r>
            <a:r>
              <a:rPr lang="en-US" altLang="zh-CN" dirty="0" smtClean="0"/>
              <a:t>B.</a:t>
            </a:r>
            <a:r>
              <a:rPr lang="zh-CN" altLang="en-US" dirty="0" smtClean="0"/>
              <a:t>仲裁    </a:t>
            </a:r>
            <a:r>
              <a:rPr lang="en-US" altLang="zh-CN" dirty="0" smtClean="0"/>
              <a:t>C.</a:t>
            </a:r>
            <a:r>
              <a:rPr lang="zh-CN" altLang="en-US" dirty="0" smtClean="0"/>
              <a:t>销毁    </a:t>
            </a:r>
            <a:r>
              <a:rPr lang="en-US" altLang="zh-CN" dirty="0" smtClean="0"/>
              <a:t>D.</a:t>
            </a:r>
            <a:r>
              <a:rPr lang="zh-CN" altLang="en-US" dirty="0" smtClean="0"/>
              <a:t>诉讼</a:t>
            </a:r>
            <a:endParaRPr lang="en-US" altLang="zh-CN" dirty="0" smtClean="0"/>
          </a:p>
          <a:p>
            <a:pPr marL="0" indent="0">
              <a:buNone/>
            </a:pPr>
            <a:endParaRPr lang="en-US" altLang="zh-CN" dirty="0"/>
          </a:p>
          <a:p>
            <a:pPr marL="0" indent="0">
              <a:buNone/>
            </a:pPr>
            <a:r>
              <a:rPr lang="en-US" altLang="zh-CN" dirty="0" smtClean="0"/>
              <a:t>4.  </a:t>
            </a:r>
            <a:r>
              <a:rPr lang="zh-CN" altLang="en-US" dirty="0" smtClean="0"/>
              <a:t>软件著作权保护的是（       ）</a:t>
            </a:r>
            <a:endParaRPr lang="en-US" altLang="zh-CN" dirty="0" smtClean="0"/>
          </a:p>
          <a:p>
            <a:pPr marL="0" indent="0">
              <a:buNone/>
            </a:pPr>
            <a:r>
              <a:rPr lang="en-US" altLang="zh-CN" dirty="0" smtClean="0"/>
              <a:t>A.</a:t>
            </a:r>
            <a:r>
              <a:rPr lang="zh-CN" altLang="en-US" dirty="0" smtClean="0"/>
              <a:t>算法                   </a:t>
            </a:r>
            <a:r>
              <a:rPr lang="en-US" altLang="zh-CN" dirty="0" smtClean="0"/>
              <a:t>B.</a:t>
            </a:r>
            <a:r>
              <a:rPr lang="zh-CN" altLang="en-US" dirty="0" smtClean="0"/>
              <a:t>计算机程序   </a:t>
            </a:r>
            <a:endParaRPr lang="en-US" altLang="zh-CN" dirty="0" smtClean="0"/>
          </a:p>
          <a:p>
            <a:pPr marL="0" indent="0">
              <a:buNone/>
            </a:pPr>
            <a:r>
              <a:rPr lang="en-US" altLang="zh-CN" dirty="0" smtClean="0"/>
              <a:t>C.</a:t>
            </a:r>
            <a:r>
              <a:rPr lang="zh-CN" altLang="en-US" dirty="0" smtClean="0"/>
              <a:t>程序源代码        </a:t>
            </a:r>
            <a:r>
              <a:rPr lang="en-US" altLang="zh-CN" dirty="0" smtClean="0"/>
              <a:t>D.</a:t>
            </a:r>
            <a:r>
              <a:rPr lang="zh-CN" altLang="en-US" dirty="0" smtClean="0"/>
              <a:t>计算机程序和有关文档</a:t>
            </a:r>
            <a:endParaRPr lang="en-US" altLang="zh-CN" dirty="0" smtClean="0"/>
          </a:p>
          <a:p>
            <a:pPr marL="0" indent="0">
              <a:buNone/>
            </a:pPr>
            <a:endParaRPr lang="en-US" altLang="zh-CN" dirty="0"/>
          </a:p>
          <a:p>
            <a:pPr marL="0" indent="0">
              <a:buNone/>
            </a:pPr>
            <a:r>
              <a:rPr lang="en-US" altLang="zh-CN" dirty="0" smtClean="0"/>
              <a:t>5.</a:t>
            </a:r>
            <a:r>
              <a:rPr lang="zh-CN" altLang="en-US" dirty="0" smtClean="0"/>
              <a:t>信息法中最重要、最基本的信息主体是    （       ）</a:t>
            </a:r>
            <a:endParaRPr lang="en-US" altLang="zh-CN" dirty="0" smtClean="0"/>
          </a:p>
          <a:p>
            <a:pPr marL="0" indent="0">
              <a:buNone/>
            </a:pPr>
            <a:r>
              <a:rPr lang="en-US" altLang="zh-CN" dirty="0" smtClean="0"/>
              <a:t>A.</a:t>
            </a:r>
            <a:r>
              <a:rPr lang="zh-CN" altLang="en-US" dirty="0" smtClean="0"/>
              <a:t>自然人   </a:t>
            </a:r>
            <a:r>
              <a:rPr lang="en-US" altLang="zh-CN" dirty="0" smtClean="0"/>
              <a:t>B.</a:t>
            </a:r>
            <a:r>
              <a:rPr lang="zh-CN" altLang="en-US" dirty="0" smtClean="0"/>
              <a:t>法人   </a:t>
            </a:r>
            <a:r>
              <a:rPr lang="en-US" altLang="zh-CN" dirty="0" smtClean="0"/>
              <a:t>C.</a:t>
            </a:r>
            <a:r>
              <a:rPr lang="zh-CN" altLang="en-US" dirty="0" smtClean="0"/>
              <a:t>国家   </a:t>
            </a:r>
            <a:r>
              <a:rPr lang="en-US" altLang="zh-CN" dirty="0" smtClean="0"/>
              <a:t>D.</a:t>
            </a:r>
            <a:r>
              <a:rPr lang="zh-CN" altLang="en-US" dirty="0" smtClean="0"/>
              <a:t>外国人</a:t>
            </a:r>
            <a:endParaRPr lang="en-US" altLang="zh-CN" dirty="0"/>
          </a:p>
        </p:txBody>
      </p:sp>
    </p:spTree>
    <p:extLst>
      <p:ext uri="{BB962C8B-B14F-4D97-AF65-F5344CB8AC3E}">
        <p14:creationId xmlns:p14="http://schemas.microsoft.com/office/powerpoint/2010/main" val="32795647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755576" y="1268760"/>
            <a:ext cx="7668491" cy="5589240"/>
          </a:xfrm>
        </p:spPr>
        <p:txBody>
          <a:bodyPr/>
          <a:lstStyle/>
          <a:p>
            <a:pPr marL="0" indent="0">
              <a:buNone/>
            </a:pPr>
            <a:r>
              <a:rPr lang="en-US" altLang="zh-CN" dirty="0" smtClean="0"/>
              <a:t>6.  </a:t>
            </a:r>
            <a:r>
              <a:rPr lang="zh-CN" altLang="en-US" dirty="0" smtClean="0"/>
              <a:t>纯羊毛标志是                                   （       ）</a:t>
            </a:r>
            <a:endParaRPr lang="en-US" altLang="zh-CN" dirty="0" smtClean="0"/>
          </a:p>
          <a:p>
            <a:pPr marL="0" indent="0">
              <a:buNone/>
            </a:pPr>
            <a:r>
              <a:rPr lang="en-US" altLang="zh-CN" dirty="0" smtClean="0"/>
              <a:t>A.</a:t>
            </a:r>
            <a:r>
              <a:rPr lang="zh-CN" altLang="en-US" dirty="0" smtClean="0"/>
              <a:t>集体商标    </a:t>
            </a:r>
            <a:r>
              <a:rPr lang="en-US" altLang="zh-CN" dirty="0" smtClean="0"/>
              <a:t>B.</a:t>
            </a:r>
            <a:r>
              <a:rPr lang="zh-CN" altLang="en-US" dirty="0" smtClean="0"/>
              <a:t>证明商标    </a:t>
            </a:r>
            <a:r>
              <a:rPr lang="en-US" altLang="zh-CN" dirty="0" smtClean="0"/>
              <a:t>C.</a:t>
            </a:r>
            <a:r>
              <a:rPr lang="zh-CN" altLang="en-US" dirty="0" smtClean="0"/>
              <a:t>商品商标    </a:t>
            </a:r>
            <a:r>
              <a:rPr lang="en-US" altLang="zh-CN" dirty="0" smtClean="0"/>
              <a:t>D.</a:t>
            </a:r>
            <a:r>
              <a:rPr lang="zh-CN" altLang="en-US" dirty="0" smtClean="0"/>
              <a:t>数字商标</a:t>
            </a:r>
            <a:endParaRPr lang="en-US" altLang="zh-CN" dirty="0" smtClean="0"/>
          </a:p>
          <a:p>
            <a:pPr marL="0" indent="0">
              <a:buNone/>
            </a:pPr>
            <a:endParaRPr lang="en-US" altLang="zh-CN" dirty="0"/>
          </a:p>
          <a:p>
            <a:pPr marL="0" indent="0">
              <a:buNone/>
            </a:pPr>
            <a:r>
              <a:rPr lang="en-US" altLang="zh-CN" dirty="0" smtClean="0"/>
              <a:t>7.  </a:t>
            </a:r>
            <a:r>
              <a:rPr lang="zh-CN" altLang="en-US" dirty="0" smtClean="0"/>
              <a:t>在商业方法专利中，申请量和授权量最多的是（       ）</a:t>
            </a:r>
            <a:endParaRPr lang="en-US" altLang="zh-CN" dirty="0" smtClean="0"/>
          </a:p>
          <a:p>
            <a:pPr marL="0" indent="0">
              <a:buNone/>
            </a:pPr>
            <a:r>
              <a:rPr lang="en-US" altLang="zh-CN" dirty="0" smtClean="0"/>
              <a:t>A.</a:t>
            </a:r>
            <a:r>
              <a:rPr lang="zh-CN" altLang="en-US" dirty="0" smtClean="0"/>
              <a:t>网络交易类                  </a:t>
            </a:r>
            <a:r>
              <a:rPr lang="en-US" altLang="zh-CN" dirty="0" smtClean="0"/>
              <a:t>B.</a:t>
            </a:r>
            <a:r>
              <a:rPr lang="zh-CN" altLang="en-US" dirty="0" smtClean="0"/>
              <a:t>金融类  </a:t>
            </a:r>
            <a:endParaRPr lang="en-US" altLang="zh-CN" dirty="0" smtClean="0"/>
          </a:p>
          <a:p>
            <a:pPr marL="0" indent="0">
              <a:buNone/>
            </a:pPr>
            <a:r>
              <a:rPr lang="en-US" altLang="zh-CN" dirty="0" smtClean="0"/>
              <a:t>C.</a:t>
            </a:r>
            <a:r>
              <a:rPr lang="zh-CN" altLang="en-US" dirty="0" smtClean="0"/>
              <a:t>市场营销类                  </a:t>
            </a:r>
            <a:r>
              <a:rPr lang="en-US" altLang="zh-CN" dirty="0" smtClean="0"/>
              <a:t>D.</a:t>
            </a:r>
            <a:r>
              <a:rPr lang="zh-CN" altLang="en-US" dirty="0" smtClean="0"/>
              <a:t>管理类</a:t>
            </a:r>
            <a:endParaRPr lang="en-US" altLang="zh-CN" dirty="0" smtClean="0"/>
          </a:p>
          <a:p>
            <a:pPr marL="0" indent="0">
              <a:buNone/>
            </a:pPr>
            <a:endParaRPr lang="en-US" altLang="zh-CN" dirty="0"/>
          </a:p>
          <a:p>
            <a:pPr marL="0" indent="0">
              <a:buNone/>
            </a:pPr>
            <a:r>
              <a:rPr lang="en-US" altLang="zh-CN" dirty="0" smtClean="0"/>
              <a:t>8.</a:t>
            </a:r>
            <a:r>
              <a:rPr lang="zh-CN" altLang="en-US" dirty="0" smtClean="0"/>
              <a:t>最早提出对软件给与专利保护的国家是（       ）</a:t>
            </a:r>
            <a:endParaRPr lang="en-US" altLang="zh-CN" dirty="0" smtClean="0"/>
          </a:p>
          <a:p>
            <a:pPr marL="0" indent="0">
              <a:buNone/>
            </a:pPr>
            <a:r>
              <a:rPr lang="en-US" altLang="zh-CN" dirty="0" smtClean="0"/>
              <a:t>A.</a:t>
            </a:r>
            <a:r>
              <a:rPr lang="zh-CN" altLang="en-US" dirty="0" smtClean="0"/>
              <a:t>英国   </a:t>
            </a:r>
            <a:r>
              <a:rPr lang="en-US" altLang="zh-CN" dirty="0" smtClean="0"/>
              <a:t>B.</a:t>
            </a:r>
            <a:r>
              <a:rPr lang="zh-CN" altLang="en-US" dirty="0" smtClean="0"/>
              <a:t>美国   </a:t>
            </a:r>
            <a:r>
              <a:rPr lang="en-US" altLang="zh-CN" dirty="0" smtClean="0"/>
              <a:t>C.</a:t>
            </a:r>
            <a:r>
              <a:rPr lang="zh-CN" altLang="en-US" dirty="0" smtClean="0"/>
              <a:t>德国   </a:t>
            </a:r>
            <a:r>
              <a:rPr lang="en-US" altLang="zh-CN" dirty="0" smtClean="0"/>
              <a:t>D.</a:t>
            </a:r>
            <a:r>
              <a:rPr lang="zh-CN" altLang="en-US" dirty="0" smtClean="0"/>
              <a:t>日本</a:t>
            </a:r>
            <a:endParaRPr lang="en-US" altLang="zh-CN" dirty="0"/>
          </a:p>
        </p:txBody>
      </p:sp>
    </p:spTree>
    <p:extLst>
      <p:ext uri="{BB962C8B-B14F-4D97-AF65-F5344CB8AC3E}">
        <p14:creationId xmlns:p14="http://schemas.microsoft.com/office/powerpoint/2010/main" val="29789559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ags/tag11.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28"/>
</p:tagLst>
</file>

<file path=ppt/tags/tag12.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117"/>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
  <p:tag name="KSO_WM_SLIDE_INDEX" val="1"/>
  <p:tag name="KSO_WM_SLIDE_ITEM_CNT" val="2"/>
  <p:tag name="KSO_WM_SLIDE_LAYOUT" val="a_b"/>
  <p:tag name="KSO_WM_SLIDE_LAYOUT_CNT" val="1_1"/>
  <p:tag name="KSO_WM_SLIDE_TYPE" val="title"/>
  <p:tag name="KSO_WM_TEMPLATE_THUMBS_INDEX" val="1、10、12、18、24、25、26、27"/>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2"/>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2"/>
  <p:tag name="KSO_WM_SLIDE_INDEX" val="2"/>
  <p:tag name="KSO_WM_SLIDE_ITEM_CNT" val="1"/>
  <p:tag name="KSO_WM_SLIDE_LAYOUT" val="a_f"/>
  <p:tag name="KSO_WM_SLIDE_LAYOUT_CNT" val="1_1"/>
  <p:tag name="KSO_WM_SLIDE_TYPE" val="text"/>
  <p:tag name="KSO_WM_BEAUTIFY_FLAG" val="#wm#"/>
  <p:tag name="KSO_WM_SLIDE_POSITION" val="77*137"/>
  <p:tag name="KSO_WM_SLIDE_SIZE" val="805*317"/>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2*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28"/>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4.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117"/>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01"/>
  <p:tag name="KSO_WM_TAG_VERSION" val="1.0"/>
  <p:tag name="KSO_WM_SLIDE_ID" val="custom160501_12"/>
  <p:tag name="KSO_WM_SLIDE_INDEX" val="12"/>
  <p:tag name="KSO_WM_SLIDE_ITEM_CNT" val="1"/>
  <p:tag name="KSO_WM_SLIDE_LAYOUT" val="a_e"/>
  <p:tag name="KSO_WM_SLIDE_LAYOUT_CNT" val="1_1"/>
  <p:tag name="KSO_WM_SLIDE_TYPE" val="sectionTitle"/>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e"/>
  <p:tag name="KSO_WM_UNIT_INDEX" val="1"/>
  <p:tag name="KSO_WM_UNIT_ID" val="custom160501_12*e*1"/>
  <p:tag name="KSO_WM_UNIT_CLEAR" val="1"/>
  <p:tag name="KSO_WM_UNIT_LAYERLEVEL" val="1"/>
  <p:tag name="KSO_WM_UNIT_VALUE" val="8"/>
  <p:tag name="KSO_WM_UNIT_HIGHLIGHT" val="0"/>
  <p:tag name="KSO_WM_UNIT_COMPATIBLE" val="1"/>
  <p:tag name="KSO_WM_UNIT_PRESET_TEXT" val="0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01"/>
  <p:tag name="KSO_WM_UNIT_TYPE" val="a"/>
  <p:tag name="KSO_WM_UNIT_INDEX" val="1"/>
  <p:tag name="KSO_WM_UNIT_ID" val="custom160501_12*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17"/>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ags/tag7.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28"/>
</p:tagLst>
</file>

<file path=ppt/tags/tag8.xml><?xml version="1.0" encoding="utf-8"?>
<p:tagLst xmlns:a="http://schemas.openxmlformats.org/drawingml/2006/main" xmlns:r="http://schemas.openxmlformats.org/officeDocument/2006/relationships" xmlns:p="http://schemas.openxmlformats.org/presentationml/2006/main">
  <p:tag name="MH" val="20151210175510"/>
  <p:tag name="MH_LIBRARY" val="GRAPHIC"/>
  <p:tag name="MH_ORDER" val="Rectangle 11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501"/>
</p:tagLst>
</file>

<file path=ppt/theme/theme1.xml><?xml version="1.0" encoding="utf-8"?>
<a:theme xmlns:a="http://schemas.openxmlformats.org/drawingml/2006/main" name="1_Office 主题">
  <a:themeElements>
    <a:clrScheme name="自定义 225">
      <a:dk1>
        <a:sysClr val="windowText" lastClr="000000"/>
      </a:dk1>
      <a:lt1>
        <a:sysClr val="window" lastClr="FFFFFF"/>
      </a:lt1>
      <a:dk2>
        <a:srgbClr val="44546A"/>
      </a:dk2>
      <a:lt2>
        <a:srgbClr val="E7E6E6"/>
      </a:lt2>
      <a:accent1>
        <a:srgbClr val="FCAC1F"/>
      </a:accent1>
      <a:accent2>
        <a:srgbClr val="2C91CE"/>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225">
      <a:dk1>
        <a:sysClr val="windowText" lastClr="000000"/>
      </a:dk1>
      <a:lt1>
        <a:sysClr val="window" lastClr="FFFFFF"/>
      </a:lt1>
      <a:dk2>
        <a:srgbClr val="44546A"/>
      </a:dk2>
      <a:lt2>
        <a:srgbClr val="E7E6E6"/>
      </a:lt2>
      <a:accent1>
        <a:srgbClr val="FCAC1F"/>
      </a:accent1>
      <a:accent2>
        <a:srgbClr val="2C91CE"/>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225">
      <a:dk1>
        <a:sysClr val="windowText" lastClr="000000"/>
      </a:dk1>
      <a:lt1>
        <a:sysClr val="window" lastClr="FFFFFF"/>
      </a:lt1>
      <a:dk2>
        <a:srgbClr val="44546A"/>
      </a:dk2>
      <a:lt2>
        <a:srgbClr val="E7E6E6"/>
      </a:lt2>
      <a:accent1>
        <a:srgbClr val="FCAC1F"/>
      </a:accent1>
      <a:accent2>
        <a:srgbClr val="2C91CE"/>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422</TotalTime>
  <Words>19407</Words>
  <Application>Microsoft Office PowerPoint</Application>
  <PresentationFormat>全屏显示(4:3)</PresentationFormat>
  <Paragraphs>1387</Paragraphs>
  <Slides>229</Slides>
  <Notes>21</Notes>
  <HiddenSlides>0</HiddenSlides>
  <MMClips>0</MMClips>
  <ScaleCrop>false</ScaleCrop>
  <HeadingPairs>
    <vt:vector size="4" baseType="variant">
      <vt:variant>
        <vt:lpstr>主题</vt:lpstr>
      </vt:variant>
      <vt:variant>
        <vt:i4>3</vt:i4>
      </vt:variant>
      <vt:variant>
        <vt:lpstr>幻灯片标题</vt:lpstr>
      </vt:variant>
      <vt:variant>
        <vt:i4>229</vt:i4>
      </vt:variant>
    </vt:vector>
  </HeadingPairs>
  <TitlesOfParts>
    <vt:vector size="232" baseType="lpstr">
      <vt:lpstr>1_Office 主题</vt:lpstr>
      <vt:lpstr>2_Office 主题</vt:lpstr>
      <vt:lpstr>4_Office 主题</vt:lpstr>
      <vt:lpstr>《信息政策与法规》  课程代码：02133</vt:lpstr>
      <vt:lpstr>【考法】笔纸考试</vt:lpstr>
      <vt:lpstr>历年题型分析1</vt:lpstr>
      <vt:lpstr>历年题型分析2</vt:lpstr>
      <vt:lpstr>培训要求</vt:lpstr>
      <vt:lpstr>易错题</vt:lpstr>
      <vt:lpstr>PowerPoint 演示文稿</vt:lpstr>
      <vt:lpstr>PowerPoint 演示文稿</vt:lpstr>
      <vt:lpstr>PowerPoint 演示文稿</vt:lpstr>
      <vt:lpstr>复习</vt:lpstr>
      <vt:lpstr>第一章 诸论</vt:lpstr>
      <vt:lpstr>本章概要</vt:lpstr>
      <vt:lpstr>第二章 从知识产权到信息产权</vt:lpstr>
      <vt:lpstr>本章概要</vt:lpstr>
      <vt:lpstr>第三章 专利权法律制度</vt:lpstr>
      <vt:lpstr>本章概要</vt:lpstr>
      <vt:lpstr>第四章   商标权法律制度</vt:lpstr>
      <vt:lpstr>本章概要</vt:lpstr>
      <vt:lpstr>第五章   著作权法律制度</vt:lpstr>
      <vt:lpstr>本章概要</vt:lpstr>
      <vt:lpstr>第六章   数字信息的产权保护</vt:lpstr>
      <vt:lpstr>本章概要</vt:lpstr>
      <vt:lpstr>第七章 信息网络传播权的保护</vt:lpstr>
      <vt:lpstr>PowerPoint 演示文稿</vt:lpstr>
      <vt:lpstr>本章导语 </vt:lpstr>
      <vt:lpstr>本章概要</vt:lpstr>
      <vt:lpstr>第二节 对信息网络传播权的限制</vt:lpstr>
      <vt:lpstr>一、合理使用</vt:lpstr>
      <vt:lpstr>一、合理使用</vt:lpstr>
      <vt:lpstr>二、法定许可</vt:lpstr>
      <vt:lpstr>第三节 权利管理信息与技术措施的法律保护</vt:lpstr>
      <vt:lpstr>一、权利管理信息的法律保护</vt:lpstr>
      <vt:lpstr>一、权利管理信息的法律保护</vt:lpstr>
      <vt:lpstr>一、权利管理信息的法律保护</vt:lpstr>
      <vt:lpstr>二、技术措施的法律保护</vt:lpstr>
      <vt:lpstr>二、技术措施的法律保护</vt:lpstr>
      <vt:lpstr>二、技术措施的法律保护</vt:lpstr>
      <vt:lpstr>第四节 网络服务提供商的著作权责任</vt:lpstr>
      <vt:lpstr>一、“通知删除”制度</vt:lpstr>
      <vt:lpstr>一、“通知删除”制度</vt:lpstr>
      <vt:lpstr>二、信息披露义务</vt:lpstr>
      <vt:lpstr>三、免除责任</vt:lpstr>
      <vt:lpstr>（一）提供自动接入服务、自动传输服务</vt:lpstr>
      <vt:lpstr>（二）为提高网络传输效率提供自动存储服务</vt:lpstr>
      <vt:lpstr>（三）信息存储空间</vt:lpstr>
      <vt:lpstr>（四）提供搜索、链接服务</vt:lpstr>
      <vt:lpstr>案例一：中国明星状告网络名誉侵权第一案 </vt:lpstr>
      <vt:lpstr>事件：</vt:lpstr>
      <vt:lpstr>诉讼要求：</vt:lpstr>
      <vt:lpstr>判决结果：</vt:lpstr>
      <vt:lpstr>案例二：</vt:lpstr>
      <vt:lpstr>PowerPoint 演示文稿</vt:lpstr>
      <vt:lpstr>PowerPoint 演示文稿</vt:lpstr>
      <vt:lpstr>被告辩称：</vt:lpstr>
      <vt:lpstr>PowerPoint 演示文稿</vt:lpstr>
      <vt:lpstr>法院判决：</vt:lpstr>
      <vt:lpstr>PowerPoint 演示文稿</vt:lpstr>
      <vt:lpstr>PowerPoint 演示文稿</vt:lpstr>
      <vt:lpstr>最后，法院判决驳回了吕先生的全部诉讼请求。 </vt:lpstr>
      <vt:lpstr>PowerPoint 演示文稿</vt:lpstr>
      <vt:lpstr>本章小结 </vt:lpstr>
      <vt:lpstr>思考与练习</vt:lpstr>
      <vt:lpstr>第八章 计算机软件的法律保护</vt:lpstr>
      <vt:lpstr>PowerPoint 演示文稿</vt:lpstr>
      <vt:lpstr>本章导语 </vt:lpstr>
      <vt:lpstr>本章概要</vt:lpstr>
      <vt:lpstr>第一节 计算机软件的著作权保护</vt:lpstr>
      <vt:lpstr>第一节 计算机软件的著作权保护</vt:lpstr>
      <vt:lpstr>软件著作权保护的客体与主体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本章小结 </vt:lpstr>
      <vt:lpstr>思考与练习</vt:lpstr>
      <vt:lpstr>PowerPoint 演示文稿</vt:lpstr>
      <vt:lpstr>PowerPoint 演示文稿</vt:lpstr>
      <vt:lpstr>PowerPoint 演示文稿</vt:lpstr>
      <vt:lpstr>PowerPoint 演示文稿</vt:lpstr>
      <vt:lpstr>PowerPoint 演示文稿</vt:lpstr>
      <vt:lpstr>第九章 信息技术标准法律规范</vt:lpstr>
      <vt:lpstr>PowerPoint 演示文稿</vt:lpstr>
      <vt:lpstr>本章导语</vt:lpstr>
      <vt:lpstr>本章概要</vt:lpstr>
      <vt:lpstr>第一节 集成电路布图设计及其法律保护模式</vt:lpstr>
      <vt:lpstr>一、集成电路布图设计的概念</vt:lpstr>
      <vt:lpstr>二、集成电路布图设计的特点</vt:lpstr>
      <vt:lpstr>三、集成电路布图设计法律保护的理由</vt:lpstr>
      <vt:lpstr>四、集成电路布图设计法律保护的模式</vt:lpstr>
      <vt:lpstr>四、集成电路布图设计法律保护的模式</vt:lpstr>
      <vt:lpstr>四、集成电路布图设计法律保护的模式</vt:lpstr>
      <vt:lpstr>四、集成电路布图设计法律保护的模式</vt:lpstr>
      <vt:lpstr>第二节 集成电路布图设计保护条例</vt:lpstr>
      <vt:lpstr>一、布图设计专有权的客体和主体</vt:lpstr>
      <vt:lpstr>PowerPoint 演示文稿</vt:lpstr>
      <vt:lpstr>一、布图设计专有权的客体和主体</vt:lpstr>
      <vt:lpstr>二、布图设计专有权的取得和撤销</vt:lpstr>
      <vt:lpstr>二、布图设计专有权的取得和撤销</vt:lpstr>
      <vt:lpstr>二、布图设计专有权的取得和撤销</vt:lpstr>
      <vt:lpstr>三、布图设计专有权的权利内容</vt:lpstr>
      <vt:lpstr>三、布图设计专有权的权利内容</vt:lpstr>
      <vt:lpstr>三、布图设计专有权的权利内容</vt:lpstr>
      <vt:lpstr>四、布图设计专有权的期限</vt:lpstr>
      <vt:lpstr>四、布图设计专有权的限制</vt:lpstr>
      <vt:lpstr>四、布图设计专有权的限制</vt:lpstr>
      <vt:lpstr>五、布图设计专有权的侵权责任</vt:lpstr>
      <vt:lpstr>五、布图设计专有权的侵权责任</vt:lpstr>
      <vt:lpstr>五、布图设计专有权的侵权责任</vt:lpstr>
      <vt:lpstr>本章小结</vt:lpstr>
      <vt:lpstr>思考与练习</vt:lpstr>
      <vt:lpstr>第十章 信息技术标准法律规范</vt:lpstr>
      <vt:lpstr>PowerPoint 演示文稿</vt:lpstr>
      <vt:lpstr>本章导语</vt:lpstr>
      <vt:lpstr>本章概要</vt:lpstr>
      <vt:lpstr>第一节  信息技术标准化概述</vt:lpstr>
      <vt:lpstr>第一节  信息技术标准化概述</vt:lpstr>
      <vt:lpstr>第一节  信息技术标准化概述</vt:lpstr>
      <vt:lpstr>二、信息技术标准化的作用</vt:lpstr>
      <vt:lpstr>三、信息技术标准化的原则</vt:lpstr>
      <vt:lpstr>四、信息技术标准化的发展趋势</vt:lpstr>
      <vt:lpstr>第二节  国内外信息技术标准化现状</vt:lpstr>
      <vt:lpstr>一、国外信息技术标准化的现状</vt:lpstr>
      <vt:lpstr>一、国外信息技术标准化的现状</vt:lpstr>
      <vt:lpstr>一、国外信息技术标准化的现状</vt:lpstr>
      <vt:lpstr>二、国内信息技术标准化的现状</vt:lpstr>
      <vt:lpstr>二、国内信息技术标准化的现状</vt:lpstr>
      <vt:lpstr>第三节  信息技术标准化涉及的范围</vt:lpstr>
      <vt:lpstr>第三节  信息技术标准化涉及的范围</vt:lpstr>
      <vt:lpstr>一、信息技术术语标准化</vt:lpstr>
      <vt:lpstr>二、信息表示标准化</vt:lpstr>
      <vt:lpstr>（一）信息分类编码标准化</vt:lpstr>
      <vt:lpstr>（二）图形符号标准化</vt:lpstr>
      <vt:lpstr>（三）条码技术标准化</vt:lpstr>
      <vt:lpstr>三、汉字信息处理技术标准化</vt:lpstr>
      <vt:lpstr>四、媒体标准化</vt:lpstr>
      <vt:lpstr>（一）磁媒体标准化</vt:lpstr>
      <vt:lpstr>（二）光媒体标准化</vt:lpstr>
      <vt:lpstr>（三）多媒体标准化</vt:lpstr>
      <vt:lpstr>五、软件工程标准化</vt:lpstr>
      <vt:lpstr>五、软件工程标准化</vt:lpstr>
      <vt:lpstr>六、数据库标准化</vt:lpstr>
      <vt:lpstr>六、数据库标准化</vt:lpstr>
      <vt:lpstr>七、网络通信标准化</vt:lpstr>
      <vt:lpstr>八、电子数据交换（EDI）标准化</vt:lpstr>
      <vt:lpstr>九、办公自动化（OA）标准化</vt:lpstr>
      <vt:lpstr>十、电子卡（IC卡）标准化</vt:lpstr>
      <vt:lpstr>十一、家庭信息系统标准化</vt:lpstr>
      <vt:lpstr>十二、信息系统硬件标准化</vt:lpstr>
      <vt:lpstr>十三、计算机集成化制造系统（CIMS）标准化</vt:lpstr>
      <vt:lpstr>十四、信息系统安全与保密标准化</vt:lpstr>
      <vt:lpstr>第四节  信息技术标准的制定与实施</vt:lpstr>
      <vt:lpstr>一、信息技术标准的制定</vt:lpstr>
      <vt:lpstr>（一）制定信息技术标准的主要对象</vt:lpstr>
      <vt:lpstr>PowerPoint 演示文稿</vt:lpstr>
      <vt:lpstr>（三）信息技术标准的分级</vt:lpstr>
      <vt:lpstr>二、信息技术标准的实施</vt:lpstr>
      <vt:lpstr>（一）强制性标准和推荐性标准</vt:lpstr>
      <vt:lpstr>（二）信息技术标准的复审</vt:lpstr>
      <vt:lpstr>（三）信息技术标准的实施监督</vt:lpstr>
      <vt:lpstr>第五节  违反信息技术标准的法律责任</vt:lpstr>
      <vt:lpstr>一、违反信息技术标准的行为</vt:lpstr>
      <vt:lpstr>二、对违反信息技术标准行为的处罚</vt:lpstr>
      <vt:lpstr>本章小结</vt:lpstr>
      <vt:lpstr>思考与练习</vt:lpstr>
      <vt:lpstr>第十一章     政府信息公开制度</vt:lpstr>
      <vt:lpstr>PowerPoint 演示文稿</vt:lpstr>
      <vt:lpstr>本章导语</vt:lpstr>
      <vt:lpstr>本章概要</vt:lpstr>
      <vt:lpstr>第一节 政府信息公开制度概述</vt:lpstr>
      <vt:lpstr>一、立法的动因</vt:lpstr>
      <vt:lpstr>二、立法的原则</vt:lpstr>
      <vt:lpstr>（一）政府义务为主，政府权利为辅</vt:lpstr>
      <vt:lpstr>（一）政府义务为主，政府权利为辅</vt:lpstr>
      <vt:lpstr>（二）公众权利为主，公众义务为辅</vt:lpstr>
      <vt:lpstr>（二）公众权利为主，公众义务为辅</vt:lpstr>
      <vt:lpstr>（三）信息公开为主，信息保密为辅</vt:lpstr>
      <vt:lpstr>三、立法模式</vt:lpstr>
      <vt:lpstr>三、立法模式</vt:lpstr>
      <vt:lpstr>三、立法模式</vt:lpstr>
      <vt:lpstr>第二节  我国政府信息公开的政策立法实践</vt:lpstr>
      <vt:lpstr>一、国家层面政策立法的发展</vt:lpstr>
      <vt:lpstr>二、地方层面政策立法的发展</vt:lpstr>
      <vt:lpstr>三、《政府信息公开条例》的出台</vt:lpstr>
      <vt:lpstr>第三节《政府信息公开条例》的主要内容</vt:lpstr>
      <vt:lpstr>一、公开的权利人与义务人</vt:lpstr>
      <vt:lpstr>二、公开的内容和范围</vt:lpstr>
      <vt:lpstr>（一）行政机关主动公开政府信息的范围</vt:lpstr>
      <vt:lpstr>（二）依申请公开政府信息的制度</vt:lpstr>
      <vt:lpstr>（三）不予公开的政府信息范围</vt:lpstr>
      <vt:lpstr>三、公开的程序和方式</vt:lpstr>
      <vt:lpstr>（1）政府主动公开的信息</vt:lpstr>
      <vt:lpstr>（1）政府主动公开的信息</vt:lpstr>
      <vt:lpstr>（2）申请公开的信息</vt:lpstr>
      <vt:lpstr>（2）申请公开的信息</vt:lpstr>
      <vt:lpstr>四、法律救济和法律责任</vt:lpstr>
      <vt:lpstr>四、法律救济和法律责任</vt:lpstr>
      <vt:lpstr>四、法律救济和法律责任</vt:lpstr>
      <vt:lpstr>四、法律救济和法律责任</vt:lpstr>
      <vt:lpstr>第四节 政府信息公开需要协调的几个问题</vt:lpstr>
      <vt:lpstr>一、公民知情权与个人隐私权 </vt:lpstr>
      <vt:lpstr>一、公民知情权与个人隐私权</vt:lpstr>
      <vt:lpstr>二、信息公开主体的保密权利与公开义务</vt:lpstr>
      <vt:lpstr>二、信息公开主体的保密权利与公开义务</vt:lpstr>
      <vt:lpstr>三、信息公开法与其他法律法规的协调</vt:lpstr>
      <vt:lpstr>本章小结</vt:lpstr>
      <vt:lpstr>思考与练习</vt:lpstr>
      <vt:lpstr>思考与练习</vt:lpstr>
      <vt:lpstr>第3章  专利权法律制度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02133 信息政策与法规 </dc:title>
  <dc:creator>Asus</dc:creator>
  <cp:lastModifiedBy>Administrator</cp:lastModifiedBy>
  <cp:revision>51</cp:revision>
  <dcterms:created xsi:type="dcterms:W3CDTF">2017-11-01T09:21:12Z</dcterms:created>
  <dcterms:modified xsi:type="dcterms:W3CDTF">2017-11-24T12:34:50Z</dcterms:modified>
</cp:coreProperties>
</file>