
<file path=[Content_Types].xml><?xml version="1.0" encoding="utf-8"?>
<Types xmlns="http://schemas.openxmlformats.org/package/2006/content-types">
  <Default Extension="jpeg" ContentType="image/jpe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Lst>
  <p:notesMasterIdLst>
    <p:notesMasterId r:id="rId7"/>
  </p:notesMasterIdLst>
  <p:sldIdLst>
    <p:sldId id="264" r:id="rId6"/>
    <p:sldId id="263" r:id="rId8"/>
    <p:sldId id="262" r:id="rId9"/>
    <p:sldId id="258" r:id="rId10"/>
    <p:sldId id="259" r:id="rId11"/>
    <p:sldId id="260" r:id="rId12"/>
    <p:sldId id="261"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3.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2.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9" Type="http://schemas.openxmlformats.org/officeDocument/2006/relationships/tableStyles" Target="tableStyles.xml"/><Relationship Id="rId178" Type="http://schemas.openxmlformats.org/officeDocument/2006/relationships/viewProps" Target="viewProps.xml"/><Relationship Id="rId177" Type="http://schemas.openxmlformats.org/officeDocument/2006/relationships/presProps" Target="presProps.xml"/><Relationship Id="rId176" Type="http://schemas.openxmlformats.org/officeDocument/2006/relationships/slide" Target="slides/slide170.xml"/><Relationship Id="rId175" Type="http://schemas.openxmlformats.org/officeDocument/2006/relationships/slide" Target="slides/slide169.xml"/><Relationship Id="rId174" Type="http://schemas.openxmlformats.org/officeDocument/2006/relationships/slide" Target="slides/slide168.xml"/><Relationship Id="rId173" Type="http://schemas.openxmlformats.org/officeDocument/2006/relationships/slide" Target="slides/slide167.xml"/><Relationship Id="rId172" Type="http://schemas.openxmlformats.org/officeDocument/2006/relationships/slide" Target="slides/slide166.xml"/><Relationship Id="rId171" Type="http://schemas.openxmlformats.org/officeDocument/2006/relationships/slide" Target="slides/slide165.xml"/><Relationship Id="rId170" Type="http://schemas.openxmlformats.org/officeDocument/2006/relationships/slide" Target="slides/slide164.xml"/><Relationship Id="rId17" Type="http://schemas.openxmlformats.org/officeDocument/2006/relationships/slide" Target="slides/slide11.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165" Type="http://schemas.openxmlformats.org/officeDocument/2006/relationships/slide" Target="slides/slide159.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1" Type="http://schemas.openxmlformats.org/officeDocument/2006/relationships/slide" Target="slides/slide155.xml"/><Relationship Id="rId160" Type="http://schemas.openxmlformats.org/officeDocument/2006/relationships/slide" Target="slides/slide154.xml"/><Relationship Id="rId16" Type="http://schemas.openxmlformats.org/officeDocument/2006/relationships/slide" Target="slides/slide10.xml"/><Relationship Id="rId159" Type="http://schemas.openxmlformats.org/officeDocument/2006/relationships/slide" Target="slides/slide153.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54" Type="http://schemas.openxmlformats.org/officeDocument/2006/relationships/slide" Target="slides/slide148.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0" Type="http://schemas.openxmlformats.org/officeDocument/2006/relationships/slide" Target="slides/slide144.xml"/><Relationship Id="rId15" Type="http://schemas.openxmlformats.org/officeDocument/2006/relationships/slide" Target="slides/slide9.xml"/><Relationship Id="rId149" Type="http://schemas.openxmlformats.org/officeDocument/2006/relationships/slide" Target="slides/slide143.xml"/><Relationship Id="rId148" Type="http://schemas.openxmlformats.org/officeDocument/2006/relationships/slide" Target="slides/slide142.xml"/><Relationship Id="rId147" Type="http://schemas.openxmlformats.org/officeDocument/2006/relationships/slide" Target="slides/slide141.xml"/><Relationship Id="rId146" Type="http://schemas.openxmlformats.org/officeDocument/2006/relationships/slide" Target="slides/slide140.xml"/><Relationship Id="rId145" Type="http://schemas.openxmlformats.org/officeDocument/2006/relationships/slide" Target="slides/slide139.xml"/><Relationship Id="rId144" Type="http://schemas.openxmlformats.org/officeDocument/2006/relationships/slide" Target="slides/slide138.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14" Type="http://schemas.openxmlformats.org/officeDocument/2006/relationships/slide" Target="slides/slide8.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 Type="http://schemas.openxmlformats.org/officeDocument/2006/relationships/slide" Target="slides/slide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121" Type="http://schemas.openxmlformats.org/officeDocument/2006/relationships/slide" Target="slides/slide115.xml"/><Relationship Id="rId120" Type="http://schemas.openxmlformats.org/officeDocument/2006/relationships/slide" Target="slides/slide114.xml"/><Relationship Id="rId12" Type="http://schemas.openxmlformats.org/officeDocument/2006/relationships/slide" Target="slides/slide6.xml"/><Relationship Id="rId119" Type="http://schemas.openxmlformats.org/officeDocument/2006/relationships/slide" Target="slides/slide113.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DAD5E07-B606-4C02-AC87-1D98433A49FE}"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zh-CN" altLang="en-US"/>
        </a:p>
      </dgm:t>
    </dgm:pt>
    <dgm:pt modelId="{A597AD71-D587-401A-B0E6-C0D29A6F2BA7}">
      <dgm:prSet phldrT="[文本]"/>
      <dgm:spPr/>
      <dgm:t>
        <a:bodyPr/>
        <a:lstStyle/>
        <a:p>
          <a:r>
            <a:rPr lang="zh-CN" altLang="en-US" dirty="0" smtClean="0"/>
            <a:t>自然人</a:t>
          </a:r>
          <a:endParaRPr lang="zh-CN" altLang="en-US" dirty="0"/>
        </a:p>
      </dgm:t>
    </dgm:pt>
    <dgm:pt modelId="{01C313BC-2A74-4268-9157-F301E4C00D4B}" cxnId="{DE417CAF-E09D-47FD-9F97-AC85C9CDA851}" type="parTrans">
      <dgm:prSet/>
      <dgm:spPr/>
      <dgm:t>
        <a:bodyPr/>
        <a:lstStyle/>
        <a:p>
          <a:endParaRPr lang="zh-CN" altLang="en-US"/>
        </a:p>
      </dgm:t>
    </dgm:pt>
    <dgm:pt modelId="{4FDFAA22-CCD7-4EE3-82AA-25E6BCFA8301}" cxnId="{DE417CAF-E09D-47FD-9F97-AC85C9CDA851}" type="sibTrans">
      <dgm:prSet/>
      <dgm:spPr/>
      <dgm:t>
        <a:bodyPr/>
        <a:lstStyle/>
        <a:p>
          <a:endParaRPr lang="zh-CN" altLang="en-US"/>
        </a:p>
      </dgm:t>
    </dgm:pt>
    <dgm:pt modelId="{4FAABC78-F4A6-4FDB-97BE-B3B2B18BBD45}">
      <dgm:prSet phldrT="[文本]"/>
      <dgm:spPr/>
      <dgm:t>
        <a:bodyPr/>
        <a:lstStyle/>
        <a:p>
          <a:r>
            <a:rPr lang="zh-CN" dirty="0" smtClean="0"/>
            <a:t>重要的、基本的信息主体</a:t>
          </a:r>
          <a:endParaRPr lang="zh-CN" altLang="en-US" dirty="0"/>
        </a:p>
      </dgm:t>
    </dgm:pt>
    <dgm:pt modelId="{C6EAFE87-1240-44B4-90DD-ECD290BD9FC7}" cxnId="{981C3D05-C029-48EE-A634-34ABCB11935E}" type="parTrans">
      <dgm:prSet/>
      <dgm:spPr/>
      <dgm:t>
        <a:bodyPr/>
        <a:lstStyle/>
        <a:p>
          <a:endParaRPr lang="zh-CN" altLang="en-US"/>
        </a:p>
      </dgm:t>
    </dgm:pt>
    <dgm:pt modelId="{EEB64CE9-4F2C-45C3-9F2B-4FF9EDD91F43}" cxnId="{981C3D05-C029-48EE-A634-34ABCB11935E}" type="sibTrans">
      <dgm:prSet/>
      <dgm:spPr/>
      <dgm:t>
        <a:bodyPr/>
        <a:lstStyle/>
        <a:p>
          <a:endParaRPr lang="zh-CN" altLang="en-US"/>
        </a:p>
      </dgm:t>
    </dgm:pt>
    <dgm:pt modelId="{FD118493-F90F-452D-85DF-5777FC1FB6EC}">
      <dgm:prSet phldrT="[文本]"/>
      <dgm:spPr/>
      <dgm:t>
        <a:bodyPr/>
        <a:lstStyle/>
        <a:p>
          <a:r>
            <a:rPr lang="zh-CN" dirty="0" smtClean="0"/>
            <a:t>自然人在一国的领域内，包括具有该国国籍的公民、居住在该国国境内的外国人和无国籍人</a:t>
          </a:r>
          <a:endParaRPr lang="zh-CN" altLang="en-US" dirty="0"/>
        </a:p>
      </dgm:t>
    </dgm:pt>
    <dgm:pt modelId="{20BEED7E-8780-4D28-9C1D-B45C264EF186}" cxnId="{89F38134-8B60-42A6-9EA8-47E12FBD6CAA}" type="parTrans">
      <dgm:prSet/>
      <dgm:spPr/>
      <dgm:t>
        <a:bodyPr/>
        <a:lstStyle/>
        <a:p>
          <a:endParaRPr lang="zh-CN" altLang="en-US"/>
        </a:p>
      </dgm:t>
    </dgm:pt>
    <dgm:pt modelId="{E8A60000-B706-4120-BDE2-62DDB2D42821}" cxnId="{89F38134-8B60-42A6-9EA8-47E12FBD6CAA}" type="sibTrans">
      <dgm:prSet/>
      <dgm:spPr/>
      <dgm:t>
        <a:bodyPr/>
        <a:lstStyle/>
        <a:p>
          <a:endParaRPr lang="zh-CN" altLang="en-US"/>
        </a:p>
      </dgm:t>
    </dgm:pt>
    <dgm:pt modelId="{3DCF5A62-057B-456C-BB03-791332512334}">
      <dgm:prSet phldrT="[文本]"/>
      <dgm:spPr/>
      <dgm:t>
        <a:bodyPr/>
        <a:lstStyle/>
        <a:p>
          <a:r>
            <a:rPr lang="zh-CN" dirty="0" smtClean="0"/>
            <a:t>不具有独立的法律主体资格的自然人集合，一般地被规定为属于自然人范围</a:t>
          </a:r>
          <a:endParaRPr lang="zh-CN" altLang="en-US" dirty="0"/>
        </a:p>
      </dgm:t>
    </dgm:pt>
    <dgm:pt modelId="{C70E0126-222C-429F-9DCE-CE18CFD1CB4A}" cxnId="{2E12FC86-3B5C-4848-AF26-E81C8134D810}" type="parTrans">
      <dgm:prSet/>
      <dgm:spPr/>
      <dgm:t>
        <a:bodyPr/>
        <a:lstStyle/>
        <a:p>
          <a:endParaRPr lang="zh-CN" altLang="en-US"/>
        </a:p>
      </dgm:t>
    </dgm:pt>
    <dgm:pt modelId="{5E39066D-6883-4817-A9F1-B6265DA4B76F}" cxnId="{2E12FC86-3B5C-4848-AF26-E81C8134D810}" type="sibTrans">
      <dgm:prSet/>
      <dgm:spPr/>
      <dgm:t>
        <a:bodyPr/>
        <a:lstStyle/>
        <a:p>
          <a:endParaRPr lang="zh-CN" altLang="en-US"/>
        </a:p>
      </dgm:t>
    </dgm:pt>
    <dgm:pt modelId="{9B86BEA7-330C-43FA-8097-4545319A6E10}" type="pres">
      <dgm:prSet presAssocID="{ADAD5E07-B606-4C02-AC87-1D98433A49FE}" presName="Name0" presStyleCnt="0">
        <dgm:presLayoutVars>
          <dgm:dir/>
          <dgm:animLvl val="lvl"/>
          <dgm:resizeHandles val="exact"/>
        </dgm:presLayoutVars>
      </dgm:prSet>
      <dgm:spPr/>
      <dgm:t>
        <a:bodyPr/>
        <a:lstStyle/>
        <a:p>
          <a:endParaRPr lang="zh-CN" altLang="en-US"/>
        </a:p>
      </dgm:t>
    </dgm:pt>
    <dgm:pt modelId="{2A3D0647-CA9D-46A9-B2BB-BF47310967D5}" type="pres">
      <dgm:prSet presAssocID="{A597AD71-D587-401A-B0E6-C0D29A6F2BA7}" presName="linNode" presStyleCnt="0"/>
      <dgm:spPr/>
    </dgm:pt>
    <dgm:pt modelId="{0ED9168F-23FD-48A6-B3EF-133842090305}" type="pres">
      <dgm:prSet presAssocID="{A597AD71-D587-401A-B0E6-C0D29A6F2BA7}" presName="parentText" presStyleLbl="node1" presStyleIdx="0" presStyleCnt="1" custScaleY="75194" custLinFactNeighborY="-1772">
        <dgm:presLayoutVars>
          <dgm:chMax val="1"/>
          <dgm:bulletEnabled val="1"/>
        </dgm:presLayoutVars>
      </dgm:prSet>
      <dgm:spPr/>
      <dgm:t>
        <a:bodyPr/>
        <a:lstStyle/>
        <a:p>
          <a:endParaRPr lang="zh-CN" altLang="en-US"/>
        </a:p>
      </dgm:t>
    </dgm:pt>
    <dgm:pt modelId="{CEF4D99E-FC1B-4419-98B0-0BB74CB8C88B}" type="pres">
      <dgm:prSet presAssocID="{A597AD71-D587-401A-B0E6-C0D29A6F2BA7}" presName="descendantText" presStyleLbl="alignAccFollowNode1" presStyleIdx="0" presStyleCnt="1" custScaleY="111965" custLinFactNeighborX="530" custLinFactNeighborY="-3312">
        <dgm:presLayoutVars>
          <dgm:bulletEnabled val="1"/>
        </dgm:presLayoutVars>
      </dgm:prSet>
      <dgm:spPr/>
      <dgm:t>
        <a:bodyPr/>
        <a:lstStyle/>
        <a:p>
          <a:endParaRPr lang="zh-CN" altLang="en-US"/>
        </a:p>
      </dgm:t>
    </dgm:pt>
  </dgm:ptLst>
  <dgm:cxnLst>
    <dgm:cxn modelId="{75A3552F-C869-4BF6-B9C0-ACF86B0EFA9A}" type="presOf" srcId="{FD118493-F90F-452D-85DF-5777FC1FB6EC}" destId="{CEF4D99E-FC1B-4419-98B0-0BB74CB8C88B}" srcOrd="0" destOrd="1" presId="urn:microsoft.com/office/officeart/2005/8/layout/vList5"/>
    <dgm:cxn modelId="{16E38DFC-31EE-4FEB-85D4-053A97C26E8D}" type="presOf" srcId="{3DCF5A62-057B-456C-BB03-791332512334}" destId="{CEF4D99E-FC1B-4419-98B0-0BB74CB8C88B}" srcOrd="0" destOrd="2" presId="urn:microsoft.com/office/officeart/2005/8/layout/vList5"/>
    <dgm:cxn modelId="{2E12FC86-3B5C-4848-AF26-E81C8134D810}" srcId="{A597AD71-D587-401A-B0E6-C0D29A6F2BA7}" destId="{3DCF5A62-057B-456C-BB03-791332512334}" srcOrd="2" destOrd="0" parTransId="{C70E0126-222C-429F-9DCE-CE18CFD1CB4A}" sibTransId="{5E39066D-6883-4817-A9F1-B6265DA4B76F}"/>
    <dgm:cxn modelId="{89F38134-8B60-42A6-9EA8-47E12FBD6CAA}" srcId="{A597AD71-D587-401A-B0E6-C0D29A6F2BA7}" destId="{FD118493-F90F-452D-85DF-5777FC1FB6EC}" srcOrd="1" destOrd="0" parTransId="{20BEED7E-8780-4D28-9C1D-B45C264EF186}" sibTransId="{E8A60000-B706-4120-BDE2-62DDB2D42821}"/>
    <dgm:cxn modelId="{337CF87B-83AA-4AC8-940E-BE38B4A69FD9}" type="presOf" srcId="{4FAABC78-F4A6-4FDB-97BE-B3B2B18BBD45}" destId="{CEF4D99E-FC1B-4419-98B0-0BB74CB8C88B}" srcOrd="0" destOrd="0" presId="urn:microsoft.com/office/officeart/2005/8/layout/vList5"/>
    <dgm:cxn modelId="{1956EBA6-B0A6-44D1-A083-1F78E35C851C}" type="presOf" srcId="{ADAD5E07-B606-4C02-AC87-1D98433A49FE}" destId="{9B86BEA7-330C-43FA-8097-4545319A6E10}" srcOrd="0" destOrd="0" presId="urn:microsoft.com/office/officeart/2005/8/layout/vList5"/>
    <dgm:cxn modelId="{D816545C-FD2C-4E8D-A3F7-2C9D95B41625}" type="presOf" srcId="{A597AD71-D587-401A-B0E6-C0D29A6F2BA7}" destId="{0ED9168F-23FD-48A6-B3EF-133842090305}" srcOrd="0" destOrd="0" presId="urn:microsoft.com/office/officeart/2005/8/layout/vList5"/>
    <dgm:cxn modelId="{981C3D05-C029-48EE-A634-34ABCB11935E}" srcId="{A597AD71-D587-401A-B0E6-C0D29A6F2BA7}" destId="{4FAABC78-F4A6-4FDB-97BE-B3B2B18BBD45}" srcOrd="0" destOrd="0" parTransId="{C6EAFE87-1240-44B4-90DD-ECD290BD9FC7}" sibTransId="{EEB64CE9-4F2C-45C3-9F2B-4FF9EDD91F43}"/>
    <dgm:cxn modelId="{DE417CAF-E09D-47FD-9F97-AC85C9CDA851}" srcId="{ADAD5E07-B606-4C02-AC87-1D98433A49FE}" destId="{A597AD71-D587-401A-B0E6-C0D29A6F2BA7}" srcOrd="0" destOrd="0" parTransId="{01C313BC-2A74-4268-9157-F301E4C00D4B}" sibTransId="{4FDFAA22-CCD7-4EE3-82AA-25E6BCFA8301}"/>
    <dgm:cxn modelId="{3B727C4C-32DB-4255-80EA-DD004DA53D89}" type="presParOf" srcId="{9B86BEA7-330C-43FA-8097-4545319A6E10}" destId="{2A3D0647-CA9D-46A9-B2BB-BF47310967D5}" srcOrd="0" destOrd="0" presId="urn:microsoft.com/office/officeart/2005/8/layout/vList5"/>
    <dgm:cxn modelId="{B8859E15-BF6D-42B6-BAF1-B480124B2EED}" type="presParOf" srcId="{2A3D0647-CA9D-46A9-B2BB-BF47310967D5}" destId="{0ED9168F-23FD-48A6-B3EF-133842090305}" srcOrd="0" destOrd="0" presId="urn:microsoft.com/office/officeart/2005/8/layout/vList5"/>
    <dgm:cxn modelId="{33C98CA8-C52E-427D-9423-00D66E647740}" type="presParOf" srcId="{2A3D0647-CA9D-46A9-B2BB-BF47310967D5}" destId="{CEF4D99E-FC1B-4419-98B0-0BB74CB8C88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D5E07-B606-4C02-AC87-1D98433A49FE}"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zh-CN" altLang="en-US"/>
        </a:p>
      </dgm:t>
    </dgm:pt>
    <dgm:pt modelId="{A597AD71-D587-401A-B0E6-C0D29A6F2BA7}">
      <dgm:prSet phldrT="[文本]" custT="1"/>
      <dgm:spPr/>
      <dgm:t>
        <a:bodyPr/>
        <a:lstStyle/>
        <a:p>
          <a:r>
            <a:rPr lang="zh-CN" altLang="en-US" sz="6000" dirty="0" smtClean="0"/>
            <a:t>法人</a:t>
          </a:r>
          <a:endParaRPr lang="zh-CN" altLang="en-US" sz="6000" dirty="0"/>
        </a:p>
      </dgm:t>
    </dgm:pt>
    <dgm:pt modelId="{01C313BC-2A74-4268-9157-F301E4C00D4B}" cxnId="{DE417CAF-E09D-47FD-9F97-AC85C9CDA851}" type="parTrans">
      <dgm:prSet/>
      <dgm:spPr/>
      <dgm:t>
        <a:bodyPr/>
        <a:lstStyle/>
        <a:p>
          <a:endParaRPr lang="zh-CN" altLang="en-US"/>
        </a:p>
      </dgm:t>
    </dgm:pt>
    <dgm:pt modelId="{4FDFAA22-CCD7-4EE3-82AA-25E6BCFA8301}" cxnId="{DE417CAF-E09D-47FD-9F97-AC85C9CDA851}" type="sibTrans">
      <dgm:prSet/>
      <dgm:spPr/>
      <dgm:t>
        <a:bodyPr/>
        <a:lstStyle/>
        <a:p>
          <a:endParaRPr lang="zh-CN" altLang="en-US"/>
        </a:p>
      </dgm:t>
    </dgm:pt>
    <dgm:pt modelId="{4FAABC78-F4A6-4FDB-97BE-B3B2B18BBD45}">
      <dgm:prSet phldrT="[文本]"/>
      <dgm:spPr/>
      <dgm:t>
        <a:bodyPr/>
        <a:lstStyle/>
        <a:p>
          <a:r>
            <a:rPr lang="zh-CN" smtClean="0"/>
            <a:t>非常重要的信息主体</a:t>
          </a:r>
          <a:endParaRPr lang="zh-CN" altLang="en-US" dirty="0"/>
        </a:p>
      </dgm:t>
    </dgm:pt>
    <dgm:pt modelId="{C6EAFE87-1240-44B4-90DD-ECD290BD9FC7}" cxnId="{981C3D05-C029-48EE-A634-34ABCB11935E}" type="parTrans">
      <dgm:prSet/>
      <dgm:spPr/>
      <dgm:t>
        <a:bodyPr/>
        <a:lstStyle/>
        <a:p>
          <a:endParaRPr lang="zh-CN" altLang="en-US"/>
        </a:p>
      </dgm:t>
    </dgm:pt>
    <dgm:pt modelId="{EEB64CE9-4F2C-45C3-9F2B-4FF9EDD91F43}" cxnId="{981C3D05-C029-48EE-A634-34ABCB11935E}" type="sibTrans">
      <dgm:prSet/>
      <dgm:spPr/>
      <dgm:t>
        <a:bodyPr/>
        <a:lstStyle/>
        <a:p>
          <a:endParaRPr lang="zh-CN" altLang="en-US"/>
        </a:p>
      </dgm:t>
    </dgm:pt>
    <dgm:pt modelId="{FD118493-F90F-452D-85DF-5777FC1FB6EC}">
      <dgm:prSet phldrT="[文本]"/>
      <dgm:spPr/>
      <dgm:t>
        <a:bodyPr/>
        <a:lstStyle/>
        <a:p>
          <a:r>
            <a:rPr lang="zh-CN" dirty="0" smtClean="0"/>
            <a:t>包括国家机关法人和企业法人、事业单位法人、社会团体法人等</a:t>
          </a:r>
          <a:endParaRPr lang="zh-CN" altLang="en-US" dirty="0"/>
        </a:p>
      </dgm:t>
    </dgm:pt>
    <dgm:pt modelId="{20BEED7E-8780-4D28-9C1D-B45C264EF186}" cxnId="{89F38134-8B60-42A6-9EA8-47E12FBD6CAA}" type="parTrans">
      <dgm:prSet/>
      <dgm:spPr/>
      <dgm:t>
        <a:bodyPr/>
        <a:lstStyle/>
        <a:p>
          <a:endParaRPr lang="zh-CN" altLang="en-US"/>
        </a:p>
      </dgm:t>
    </dgm:pt>
    <dgm:pt modelId="{E8A60000-B706-4120-BDE2-62DDB2D42821}" cxnId="{89F38134-8B60-42A6-9EA8-47E12FBD6CAA}" type="sibTrans">
      <dgm:prSet/>
      <dgm:spPr/>
      <dgm:t>
        <a:bodyPr/>
        <a:lstStyle/>
        <a:p>
          <a:endParaRPr lang="zh-CN" altLang="en-US"/>
        </a:p>
      </dgm:t>
    </dgm:pt>
    <dgm:pt modelId="{3DCF5A62-057B-456C-BB03-791332512334}">
      <dgm:prSet phldrT="[文本]"/>
      <dgm:spPr/>
      <dgm:t>
        <a:bodyPr/>
        <a:lstStyle/>
        <a:p>
          <a:r>
            <a:rPr lang="zh-CN" dirty="0" smtClean="0"/>
            <a:t>能独立承担民事责任的非法人组织也可作为信息主体</a:t>
          </a:r>
          <a:endParaRPr lang="zh-CN" altLang="en-US" dirty="0"/>
        </a:p>
      </dgm:t>
    </dgm:pt>
    <dgm:pt modelId="{C70E0126-222C-429F-9DCE-CE18CFD1CB4A}" cxnId="{2E12FC86-3B5C-4848-AF26-E81C8134D810}" type="parTrans">
      <dgm:prSet/>
      <dgm:spPr/>
      <dgm:t>
        <a:bodyPr/>
        <a:lstStyle/>
        <a:p>
          <a:endParaRPr lang="zh-CN" altLang="en-US"/>
        </a:p>
      </dgm:t>
    </dgm:pt>
    <dgm:pt modelId="{5E39066D-6883-4817-A9F1-B6265DA4B76F}" cxnId="{2E12FC86-3B5C-4848-AF26-E81C8134D810}" type="sibTrans">
      <dgm:prSet/>
      <dgm:spPr/>
      <dgm:t>
        <a:bodyPr/>
        <a:lstStyle/>
        <a:p>
          <a:endParaRPr lang="zh-CN" altLang="en-US"/>
        </a:p>
      </dgm:t>
    </dgm:pt>
    <dgm:pt modelId="{9B86BEA7-330C-43FA-8097-4545319A6E10}" type="pres">
      <dgm:prSet presAssocID="{ADAD5E07-B606-4C02-AC87-1D98433A49FE}" presName="Name0" presStyleCnt="0">
        <dgm:presLayoutVars>
          <dgm:dir/>
          <dgm:animLvl val="lvl"/>
          <dgm:resizeHandles val="exact"/>
        </dgm:presLayoutVars>
      </dgm:prSet>
      <dgm:spPr/>
      <dgm:t>
        <a:bodyPr/>
        <a:lstStyle/>
        <a:p>
          <a:endParaRPr lang="zh-CN" altLang="en-US"/>
        </a:p>
      </dgm:t>
    </dgm:pt>
    <dgm:pt modelId="{2A3D0647-CA9D-46A9-B2BB-BF47310967D5}" type="pres">
      <dgm:prSet presAssocID="{A597AD71-D587-401A-B0E6-C0D29A6F2BA7}" presName="linNode" presStyleCnt="0"/>
      <dgm:spPr/>
    </dgm:pt>
    <dgm:pt modelId="{0ED9168F-23FD-48A6-B3EF-133842090305}" type="pres">
      <dgm:prSet presAssocID="{A597AD71-D587-401A-B0E6-C0D29A6F2BA7}" presName="parentText" presStyleLbl="node1" presStyleIdx="0" presStyleCnt="1" custScaleY="75194" custLinFactNeighborY="-1772">
        <dgm:presLayoutVars>
          <dgm:chMax val="1"/>
          <dgm:bulletEnabled val="1"/>
        </dgm:presLayoutVars>
      </dgm:prSet>
      <dgm:spPr/>
      <dgm:t>
        <a:bodyPr/>
        <a:lstStyle/>
        <a:p>
          <a:endParaRPr lang="zh-CN" altLang="en-US"/>
        </a:p>
      </dgm:t>
    </dgm:pt>
    <dgm:pt modelId="{CEF4D99E-FC1B-4419-98B0-0BB74CB8C88B}" type="pres">
      <dgm:prSet presAssocID="{A597AD71-D587-401A-B0E6-C0D29A6F2BA7}" presName="descendantText" presStyleLbl="alignAccFollowNode1" presStyleIdx="0" presStyleCnt="1" custScaleY="111965" custLinFactNeighborX="530" custLinFactNeighborY="-3312">
        <dgm:presLayoutVars>
          <dgm:bulletEnabled val="1"/>
        </dgm:presLayoutVars>
      </dgm:prSet>
      <dgm:spPr/>
      <dgm:t>
        <a:bodyPr/>
        <a:lstStyle/>
        <a:p>
          <a:endParaRPr lang="zh-CN" altLang="en-US"/>
        </a:p>
      </dgm:t>
    </dgm:pt>
  </dgm:ptLst>
  <dgm:cxnLst>
    <dgm:cxn modelId="{8FF43F53-6C9D-45A4-9EA0-3C6C894977CF}" type="presOf" srcId="{ADAD5E07-B606-4C02-AC87-1D98433A49FE}" destId="{9B86BEA7-330C-43FA-8097-4545319A6E10}" srcOrd="0" destOrd="0" presId="urn:microsoft.com/office/officeart/2005/8/layout/vList5"/>
    <dgm:cxn modelId="{89F38134-8B60-42A6-9EA8-47E12FBD6CAA}" srcId="{A597AD71-D587-401A-B0E6-C0D29A6F2BA7}" destId="{FD118493-F90F-452D-85DF-5777FC1FB6EC}" srcOrd="1" destOrd="0" parTransId="{20BEED7E-8780-4D28-9C1D-B45C264EF186}" sibTransId="{E8A60000-B706-4120-BDE2-62DDB2D42821}"/>
    <dgm:cxn modelId="{DE417CAF-E09D-47FD-9F97-AC85C9CDA851}" srcId="{ADAD5E07-B606-4C02-AC87-1D98433A49FE}" destId="{A597AD71-D587-401A-B0E6-C0D29A6F2BA7}" srcOrd="0" destOrd="0" parTransId="{01C313BC-2A74-4268-9157-F301E4C00D4B}" sibTransId="{4FDFAA22-CCD7-4EE3-82AA-25E6BCFA8301}"/>
    <dgm:cxn modelId="{981C3D05-C029-48EE-A634-34ABCB11935E}" srcId="{A597AD71-D587-401A-B0E6-C0D29A6F2BA7}" destId="{4FAABC78-F4A6-4FDB-97BE-B3B2B18BBD45}" srcOrd="0" destOrd="0" parTransId="{C6EAFE87-1240-44B4-90DD-ECD290BD9FC7}" sibTransId="{EEB64CE9-4F2C-45C3-9F2B-4FF9EDD91F43}"/>
    <dgm:cxn modelId="{65DDEA80-CCB2-4FA5-A1B3-3D361DC55525}" type="presOf" srcId="{A597AD71-D587-401A-B0E6-C0D29A6F2BA7}" destId="{0ED9168F-23FD-48A6-B3EF-133842090305}" srcOrd="0" destOrd="0" presId="urn:microsoft.com/office/officeart/2005/8/layout/vList5"/>
    <dgm:cxn modelId="{7207A33A-5162-48B6-8535-B9317E253429}" type="presOf" srcId="{FD118493-F90F-452D-85DF-5777FC1FB6EC}" destId="{CEF4D99E-FC1B-4419-98B0-0BB74CB8C88B}" srcOrd="0" destOrd="1" presId="urn:microsoft.com/office/officeart/2005/8/layout/vList5"/>
    <dgm:cxn modelId="{0B8C5DDA-9D30-44AC-AC3A-F94EBC09D05B}" type="presOf" srcId="{4FAABC78-F4A6-4FDB-97BE-B3B2B18BBD45}" destId="{CEF4D99E-FC1B-4419-98B0-0BB74CB8C88B}" srcOrd="0" destOrd="0" presId="urn:microsoft.com/office/officeart/2005/8/layout/vList5"/>
    <dgm:cxn modelId="{71EBFF22-A193-4B75-A4F8-68FDAFF4D8A1}" type="presOf" srcId="{3DCF5A62-057B-456C-BB03-791332512334}" destId="{CEF4D99E-FC1B-4419-98B0-0BB74CB8C88B}" srcOrd="0" destOrd="2" presId="urn:microsoft.com/office/officeart/2005/8/layout/vList5"/>
    <dgm:cxn modelId="{2E12FC86-3B5C-4848-AF26-E81C8134D810}" srcId="{A597AD71-D587-401A-B0E6-C0D29A6F2BA7}" destId="{3DCF5A62-057B-456C-BB03-791332512334}" srcOrd="2" destOrd="0" parTransId="{C70E0126-222C-429F-9DCE-CE18CFD1CB4A}" sibTransId="{5E39066D-6883-4817-A9F1-B6265DA4B76F}"/>
    <dgm:cxn modelId="{A61D4678-E3DC-48C7-A85D-9864149DBEDC}" type="presParOf" srcId="{9B86BEA7-330C-43FA-8097-4545319A6E10}" destId="{2A3D0647-CA9D-46A9-B2BB-BF47310967D5}" srcOrd="0" destOrd="0" presId="urn:microsoft.com/office/officeart/2005/8/layout/vList5"/>
    <dgm:cxn modelId="{AC48F9E4-6DE2-4C09-BE2A-C18A4F3DA6E9}" type="presParOf" srcId="{2A3D0647-CA9D-46A9-B2BB-BF47310967D5}" destId="{0ED9168F-23FD-48A6-B3EF-133842090305}" srcOrd="0" destOrd="0" presId="urn:microsoft.com/office/officeart/2005/8/layout/vList5"/>
    <dgm:cxn modelId="{50C12115-4788-4E10-BAB4-A2A9D12705FD}" type="presParOf" srcId="{2A3D0647-CA9D-46A9-B2BB-BF47310967D5}" destId="{CEF4D99E-FC1B-4419-98B0-0BB74CB8C88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D5E07-B606-4C02-AC87-1D98433A49FE}"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zh-CN" altLang="en-US"/>
        </a:p>
      </dgm:t>
    </dgm:pt>
    <dgm:pt modelId="{A597AD71-D587-401A-B0E6-C0D29A6F2BA7}">
      <dgm:prSet phldrT="[文本]" custT="1"/>
      <dgm:spPr/>
      <dgm:t>
        <a:bodyPr/>
        <a:lstStyle/>
        <a:p>
          <a:r>
            <a:rPr lang="zh-CN" altLang="en-US" sz="6000" dirty="0" smtClean="0"/>
            <a:t>国家</a:t>
          </a:r>
          <a:endParaRPr lang="zh-CN" altLang="en-US" sz="6000" dirty="0"/>
        </a:p>
      </dgm:t>
    </dgm:pt>
    <dgm:pt modelId="{01C313BC-2A74-4268-9157-F301E4C00D4B}" cxnId="{DE417CAF-E09D-47FD-9F97-AC85C9CDA851}" type="parTrans">
      <dgm:prSet/>
      <dgm:spPr/>
      <dgm:t>
        <a:bodyPr/>
        <a:lstStyle/>
        <a:p>
          <a:endParaRPr lang="zh-CN" altLang="en-US"/>
        </a:p>
      </dgm:t>
    </dgm:pt>
    <dgm:pt modelId="{4FDFAA22-CCD7-4EE3-82AA-25E6BCFA8301}" cxnId="{DE417CAF-E09D-47FD-9F97-AC85C9CDA851}" type="sibTrans">
      <dgm:prSet/>
      <dgm:spPr/>
      <dgm:t>
        <a:bodyPr/>
        <a:lstStyle/>
        <a:p>
          <a:endParaRPr lang="zh-CN" altLang="en-US"/>
        </a:p>
      </dgm:t>
    </dgm:pt>
    <dgm:pt modelId="{4FAABC78-F4A6-4FDB-97BE-B3B2B18BBD45}">
      <dgm:prSet phldrT="[文本]"/>
      <dgm:spPr/>
      <dgm:t>
        <a:bodyPr/>
        <a:lstStyle/>
        <a:p>
          <a:r>
            <a:rPr lang="zh-CN" smtClean="0"/>
            <a:t>重要的信息主体，是信息活动的重要参与者，并具有举足轻重的地位。</a:t>
          </a:r>
          <a:endParaRPr lang="zh-CN" altLang="en-US" dirty="0"/>
        </a:p>
      </dgm:t>
    </dgm:pt>
    <dgm:pt modelId="{C6EAFE87-1240-44B4-90DD-ECD290BD9FC7}" cxnId="{981C3D05-C029-48EE-A634-34ABCB11935E}" type="parTrans">
      <dgm:prSet/>
      <dgm:spPr/>
      <dgm:t>
        <a:bodyPr/>
        <a:lstStyle/>
        <a:p>
          <a:endParaRPr lang="zh-CN" altLang="en-US"/>
        </a:p>
      </dgm:t>
    </dgm:pt>
    <dgm:pt modelId="{EEB64CE9-4F2C-45C3-9F2B-4FF9EDD91F43}" cxnId="{981C3D05-C029-48EE-A634-34ABCB11935E}" type="sibTrans">
      <dgm:prSet/>
      <dgm:spPr/>
      <dgm:t>
        <a:bodyPr/>
        <a:lstStyle/>
        <a:p>
          <a:endParaRPr lang="zh-CN" altLang="en-US"/>
        </a:p>
      </dgm:t>
    </dgm:pt>
    <dgm:pt modelId="{FD118493-F90F-452D-85DF-5777FC1FB6EC}">
      <dgm:prSet phldrT="[文本]"/>
      <dgm:spPr/>
      <dgm:t>
        <a:bodyPr/>
        <a:lstStyle/>
        <a:p>
          <a:r>
            <a:rPr lang="zh-CN" dirty="0" smtClean="0"/>
            <a:t>国家要经常地向社会提供大量信息使这些信息成为共享的资源，以引导人们的行为，促进经济与社会的发展</a:t>
          </a:r>
          <a:endParaRPr lang="zh-CN" altLang="en-US" dirty="0"/>
        </a:p>
      </dgm:t>
    </dgm:pt>
    <dgm:pt modelId="{20BEED7E-8780-4D28-9C1D-B45C264EF186}" cxnId="{89F38134-8B60-42A6-9EA8-47E12FBD6CAA}" type="parTrans">
      <dgm:prSet/>
      <dgm:spPr/>
      <dgm:t>
        <a:bodyPr/>
        <a:lstStyle/>
        <a:p>
          <a:endParaRPr lang="zh-CN" altLang="en-US"/>
        </a:p>
      </dgm:t>
    </dgm:pt>
    <dgm:pt modelId="{E8A60000-B706-4120-BDE2-62DDB2D42821}" cxnId="{89F38134-8B60-42A6-9EA8-47E12FBD6CAA}" type="sibTrans">
      <dgm:prSet/>
      <dgm:spPr/>
      <dgm:t>
        <a:bodyPr/>
        <a:lstStyle/>
        <a:p>
          <a:endParaRPr lang="zh-CN" altLang="en-US"/>
        </a:p>
      </dgm:t>
    </dgm:pt>
    <dgm:pt modelId="{3DCF5A62-057B-456C-BB03-791332512334}">
      <dgm:prSet phldrT="[文本]"/>
      <dgm:spPr/>
      <dgm:t>
        <a:bodyPr/>
        <a:lstStyle/>
        <a:p>
          <a:r>
            <a:rPr lang="zh-CN" dirty="0" smtClean="0"/>
            <a:t>为了保障国家利益和社会公共利益，国家又必须储存保留某些领域的信息，使这些信息处于秘密状态，而不许非法获取使用</a:t>
          </a:r>
          <a:endParaRPr lang="zh-CN" altLang="en-US" dirty="0"/>
        </a:p>
      </dgm:t>
    </dgm:pt>
    <dgm:pt modelId="{C70E0126-222C-429F-9DCE-CE18CFD1CB4A}" cxnId="{2E12FC86-3B5C-4848-AF26-E81C8134D810}" type="parTrans">
      <dgm:prSet/>
      <dgm:spPr/>
      <dgm:t>
        <a:bodyPr/>
        <a:lstStyle/>
        <a:p>
          <a:endParaRPr lang="zh-CN" altLang="en-US"/>
        </a:p>
      </dgm:t>
    </dgm:pt>
    <dgm:pt modelId="{5E39066D-6883-4817-A9F1-B6265DA4B76F}" cxnId="{2E12FC86-3B5C-4848-AF26-E81C8134D810}" type="sibTrans">
      <dgm:prSet/>
      <dgm:spPr/>
      <dgm:t>
        <a:bodyPr/>
        <a:lstStyle/>
        <a:p>
          <a:endParaRPr lang="zh-CN" altLang="en-US"/>
        </a:p>
      </dgm:t>
    </dgm:pt>
    <dgm:pt modelId="{9B86BEA7-330C-43FA-8097-4545319A6E10}" type="pres">
      <dgm:prSet presAssocID="{ADAD5E07-B606-4C02-AC87-1D98433A49FE}" presName="Name0" presStyleCnt="0">
        <dgm:presLayoutVars>
          <dgm:dir/>
          <dgm:animLvl val="lvl"/>
          <dgm:resizeHandles val="exact"/>
        </dgm:presLayoutVars>
      </dgm:prSet>
      <dgm:spPr/>
      <dgm:t>
        <a:bodyPr/>
        <a:lstStyle/>
        <a:p>
          <a:endParaRPr lang="zh-CN" altLang="en-US"/>
        </a:p>
      </dgm:t>
    </dgm:pt>
    <dgm:pt modelId="{2A3D0647-CA9D-46A9-B2BB-BF47310967D5}" type="pres">
      <dgm:prSet presAssocID="{A597AD71-D587-401A-B0E6-C0D29A6F2BA7}" presName="linNode" presStyleCnt="0"/>
      <dgm:spPr/>
    </dgm:pt>
    <dgm:pt modelId="{0ED9168F-23FD-48A6-B3EF-133842090305}" type="pres">
      <dgm:prSet presAssocID="{A597AD71-D587-401A-B0E6-C0D29A6F2BA7}" presName="parentText" presStyleLbl="node1" presStyleIdx="0" presStyleCnt="1" custScaleY="75194">
        <dgm:presLayoutVars>
          <dgm:chMax val="1"/>
          <dgm:bulletEnabled val="1"/>
        </dgm:presLayoutVars>
      </dgm:prSet>
      <dgm:spPr/>
      <dgm:t>
        <a:bodyPr/>
        <a:lstStyle/>
        <a:p>
          <a:endParaRPr lang="zh-CN" altLang="en-US"/>
        </a:p>
      </dgm:t>
    </dgm:pt>
    <dgm:pt modelId="{CEF4D99E-FC1B-4419-98B0-0BB74CB8C88B}" type="pres">
      <dgm:prSet presAssocID="{A597AD71-D587-401A-B0E6-C0D29A6F2BA7}" presName="descendantText" presStyleLbl="alignAccFollowNode1" presStyleIdx="0" presStyleCnt="1" custScaleY="122064">
        <dgm:presLayoutVars>
          <dgm:bulletEnabled val="1"/>
        </dgm:presLayoutVars>
      </dgm:prSet>
      <dgm:spPr/>
      <dgm:t>
        <a:bodyPr/>
        <a:lstStyle/>
        <a:p>
          <a:endParaRPr lang="zh-CN" altLang="en-US"/>
        </a:p>
      </dgm:t>
    </dgm:pt>
  </dgm:ptLst>
  <dgm:cxnLst>
    <dgm:cxn modelId="{D604EB85-5701-4957-95F0-A0ACA4559694}" type="presOf" srcId="{3DCF5A62-057B-456C-BB03-791332512334}" destId="{CEF4D99E-FC1B-4419-98B0-0BB74CB8C88B}" srcOrd="0" destOrd="2" presId="urn:microsoft.com/office/officeart/2005/8/layout/vList5"/>
    <dgm:cxn modelId="{02592C69-96BF-4B53-89F4-5EC8BE1A767E}" type="presOf" srcId="{4FAABC78-F4A6-4FDB-97BE-B3B2B18BBD45}" destId="{CEF4D99E-FC1B-4419-98B0-0BB74CB8C88B}" srcOrd="0" destOrd="0" presId="urn:microsoft.com/office/officeart/2005/8/layout/vList5"/>
    <dgm:cxn modelId="{2E12FC86-3B5C-4848-AF26-E81C8134D810}" srcId="{A597AD71-D587-401A-B0E6-C0D29A6F2BA7}" destId="{3DCF5A62-057B-456C-BB03-791332512334}" srcOrd="2" destOrd="0" parTransId="{C70E0126-222C-429F-9DCE-CE18CFD1CB4A}" sibTransId="{5E39066D-6883-4817-A9F1-B6265DA4B76F}"/>
    <dgm:cxn modelId="{DD058FF3-A8CE-48D7-A6FD-A3AEC2479221}" type="presOf" srcId="{A597AD71-D587-401A-B0E6-C0D29A6F2BA7}" destId="{0ED9168F-23FD-48A6-B3EF-133842090305}" srcOrd="0" destOrd="0" presId="urn:microsoft.com/office/officeart/2005/8/layout/vList5"/>
    <dgm:cxn modelId="{89F38134-8B60-42A6-9EA8-47E12FBD6CAA}" srcId="{A597AD71-D587-401A-B0E6-C0D29A6F2BA7}" destId="{FD118493-F90F-452D-85DF-5777FC1FB6EC}" srcOrd="1" destOrd="0" parTransId="{20BEED7E-8780-4D28-9C1D-B45C264EF186}" sibTransId="{E8A60000-B706-4120-BDE2-62DDB2D42821}"/>
    <dgm:cxn modelId="{981C3D05-C029-48EE-A634-34ABCB11935E}" srcId="{A597AD71-D587-401A-B0E6-C0D29A6F2BA7}" destId="{4FAABC78-F4A6-4FDB-97BE-B3B2B18BBD45}" srcOrd="0" destOrd="0" parTransId="{C6EAFE87-1240-44B4-90DD-ECD290BD9FC7}" sibTransId="{EEB64CE9-4F2C-45C3-9F2B-4FF9EDD91F43}"/>
    <dgm:cxn modelId="{1AEC551E-5811-4996-8D77-F004DAA8DA5A}" type="presOf" srcId="{FD118493-F90F-452D-85DF-5777FC1FB6EC}" destId="{CEF4D99E-FC1B-4419-98B0-0BB74CB8C88B}" srcOrd="0" destOrd="1" presId="urn:microsoft.com/office/officeart/2005/8/layout/vList5"/>
    <dgm:cxn modelId="{DE417CAF-E09D-47FD-9F97-AC85C9CDA851}" srcId="{ADAD5E07-B606-4C02-AC87-1D98433A49FE}" destId="{A597AD71-D587-401A-B0E6-C0D29A6F2BA7}" srcOrd="0" destOrd="0" parTransId="{01C313BC-2A74-4268-9157-F301E4C00D4B}" sibTransId="{4FDFAA22-CCD7-4EE3-82AA-25E6BCFA8301}"/>
    <dgm:cxn modelId="{3E6BEC86-2F9D-4B1D-9458-6B1F557BF5D2}" type="presOf" srcId="{ADAD5E07-B606-4C02-AC87-1D98433A49FE}" destId="{9B86BEA7-330C-43FA-8097-4545319A6E10}" srcOrd="0" destOrd="0" presId="urn:microsoft.com/office/officeart/2005/8/layout/vList5"/>
    <dgm:cxn modelId="{98C4853D-B4DE-461F-9B09-2F045DA89235}" type="presParOf" srcId="{9B86BEA7-330C-43FA-8097-4545319A6E10}" destId="{2A3D0647-CA9D-46A9-B2BB-BF47310967D5}" srcOrd="0" destOrd="0" presId="urn:microsoft.com/office/officeart/2005/8/layout/vList5"/>
    <dgm:cxn modelId="{B40C147A-1FA1-48C1-8DD6-930ED4881949}" type="presParOf" srcId="{2A3D0647-CA9D-46A9-B2BB-BF47310967D5}" destId="{0ED9168F-23FD-48A6-B3EF-133842090305}" srcOrd="0" destOrd="0" presId="urn:microsoft.com/office/officeart/2005/8/layout/vList5"/>
    <dgm:cxn modelId="{E0B35673-0532-493A-AF0A-0E3EA41933A6}" type="presParOf" srcId="{2A3D0647-CA9D-46A9-B2BB-BF47310967D5}" destId="{CEF4D99E-FC1B-4419-98B0-0BB74CB8C88B}"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A8195D-8919-4B87-9D9D-12E476FF8C45}" type="doc">
      <dgm:prSet loTypeId="urn:microsoft.com/office/officeart/2005/8/layout/matrix3" loCatId="matrix" qsTypeId="urn:microsoft.com/office/officeart/2005/8/quickstyle/simple1#4" qsCatId="simple" csTypeId="urn:microsoft.com/office/officeart/2005/8/colors/accent1_2#4" csCatId="accent1" phldr="1"/>
      <dgm:spPr/>
      <dgm:t>
        <a:bodyPr/>
        <a:lstStyle/>
        <a:p>
          <a:endParaRPr lang="zh-CN" altLang="en-US"/>
        </a:p>
      </dgm:t>
    </dgm:pt>
    <dgm:pt modelId="{B19E3646-8A92-4841-899D-78E5C41DB8A4}">
      <dgm:prSet phldrT="[文本]"/>
      <dgm:spPr/>
      <dgm:t>
        <a:bodyPr/>
        <a:lstStyle/>
        <a:p>
          <a:r>
            <a:rPr lang="zh-CN" altLang="en-US" dirty="0" smtClean="0"/>
            <a:t>效益</a:t>
          </a:r>
          <a:endParaRPr lang="en-US" altLang="zh-CN" dirty="0" smtClean="0"/>
        </a:p>
        <a:p>
          <a:r>
            <a:rPr lang="zh-CN" altLang="en-US" dirty="0" smtClean="0"/>
            <a:t>原则</a:t>
          </a:r>
          <a:endParaRPr lang="zh-CN" altLang="en-US" dirty="0"/>
        </a:p>
      </dgm:t>
    </dgm:pt>
    <dgm:pt modelId="{2978D80A-31F0-4210-90D9-17E886E4646E}" cxnId="{3ED4D60C-0495-4487-977E-9A748F06E190}" type="parTrans">
      <dgm:prSet/>
      <dgm:spPr/>
      <dgm:t>
        <a:bodyPr/>
        <a:lstStyle/>
        <a:p>
          <a:endParaRPr lang="zh-CN" altLang="en-US"/>
        </a:p>
      </dgm:t>
    </dgm:pt>
    <dgm:pt modelId="{91143207-2B2A-4945-8D9E-76E669638AEE}" cxnId="{3ED4D60C-0495-4487-977E-9A748F06E190}" type="sibTrans">
      <dgm:prSet/>
      <dgm:spPr/>
      <dgm:t>
        <a:bodyPr/>
        <a:lstStyle/>
        <a:p>
          <a:endParaRPr lang="zh-CN" altLang="en-US"/>
        </a:p>
      </dgm:t>
    </dgm:pt>
    <dgm:pt modelId="{1F811ABC-A49C-484B-9D62-078A1CDFF598}">
      <dgm:prSet phldrT="[文本]"/>
      <dgm:spPr/>
      <dgm:t>
        <a:bodyPr/>
        <a:lstStyle/>
        <a:p>
          <a:r>
            <a:rPr lang="zh-CN" altLang="en-US" dirty="0" smtClean="0"/>
            <a:t>实事求是原则</a:t>
          </a:r>
          <a:endParaRPr lang="zh-CN" altLang="en-US" dirty="0"/>
        </a:p>
      </dgm:t>
    </dgm:pt>
    <dgm:pt modelId="{6A14CB24-1597-4D89-ACA7-BBE3948CC352}" cxnId="{8EF6E164-9F9E-4EEF-A7A5-17FCC3C4AAF9}" type="parTrans">
      <dgm:prSet/>
      <dgm:spPr/>
      <dgm:t>
        <a:bodyPr/>
        <a:lstStyle/>
        <a:p>
          <a:endParaRPr lang="zh-CN" altLang="en-US"/>
        </a:p>
      </dgm:t>
    </dgm:pt>
    <dgm:pt modelId="{2D874415-3108-4609-A627-44FEAC65935F}" cxnId="{8EF6E164-9F9E-4EEF-A7A5-17FCC3C4AAF9}" type="sibTrans">
      <dgm:prSet/>
      <dgm:spPr/>
      <dgm:t>
        <a:bodyPr/>
        <a:lstStyle/>
        <a:p>
          <a:endParaRPr lang="zh-CN" altLang="en-US"/>
        </a:p>
      </dgm:t>
    </dgm:pt>
    <dgm:pt modelId="{C074C884-41D6-4D9F-BDC3-3B7FE6639F10}">
      <dgm:prSet phldrT="[文本]"/>
      <dgm:spPr/>
      <dgm:t>
        <a:bodyPr/>
        <a:lstStyle/>
        <a:p>
          <a:r>
            <a:rPr lang="zh-CN" altLang="en-US" dirty="0" smtClean="0"/>
            <a:t>吸收借鉴原则</a:t>
          </a:r>
          <a:endParaRPr lang="zh-CN" altLang="en-US" dirty="0"/>
        </a:p>
      </dgm:t>
    </dgm:pt>
    <dgm:pt modelId="{9AB899F4-7877-4420-AF9D-2474CBAA7F60}" cxnId="{5B35B7A0-ECD8-4679-B8D3-C04FD94B863E}" type="parTrans">
      <dgm:prSet/>
      <dgm:spPr/>
      <dgm:t>
        <a:bodyPr/>
        <a:lstStyle/>
        <a:p>
          <a:endParaRPr lang="zh-CN" altLang="en-US"/>
        </a:p>
      </dgm:t>
    </dgm:pt>
    <dgm:pt modelId="{5B20D1BA-CEF9-47B2-8ADB-D61CDA37E305}" cxnId="{5B35B7A0-ECD8-4679-B8D3-C04FD94B863E}" type="sibTrans">
      <dgm:prSet/>
      <dgm:spPr/>
      <dgm:t>
        <a:bodyPr/>
        <a:lstStyle/>
        <a:p>
          <a:endParaRPr lang="zh-CN" altLang="en-US"/>
        </a:p>
      </dgm:t>
    </dgm:pt>
    <dgm:pt modelId="{21DD403A-D00A-4DF2-8C75-A9C81430D4A0}">
      <dgm:prSet phldrT="[文本]"/>
      <dgm:spPr/>
      <dgm:t>
        <a:bodyPr/>
        <a:lstStyle/>
        <a:p>
          <a:r>
            <a:rPr lang="zh-CN" altLang="en-US" dirty="0" smtClean="0"/>
            <a:t>协调</a:t>
          </a:r>
          <a:endParaRPr lang="en-US" altLang="zh-CN" dirty="0" smtClean="0"/>
        </a:p>
        <a:p>
          <a:r>
            <a:rPr lang="zh-CN" altLang="en-US" dirty="0" smtClean="0"/>
            <a:t>原则</a:t>
          </a:r>
          <a:endParaRPr lang="zh-CN" altLang="en-US" dirty="0"/>
        </a:p>
      </dgm:t>
    </dgm:pt>
    <dgm:pt modelId="{BD72C5CD-5AC9-4F1C-BAB8-9A025DD2939B}" cxnId="{75EE55A5-1296-44A7-9698-C168144508EB}" type="parTrans">
      <dgm:prSet/>
      <dgm:spPr/>
      <dgm:t>
        <a:bodyPr/>
        <a:lstStyle/>
        <a:p>
          <a:endParaRPr lang="zh-CN" altLang="en-US"/>
        </a:p>
      </dgm:t>
    </dgm:pt>
    <dgm:pt modelId="{688D84A9-003E-475C-825A-A4A65A32642E}" cxnId="{75EE55A5-1296-44A7-9698-C168144508EB}" type="sibTrans">
      <dgm:prSet/>
      <dgm:spPr/>
      <dgm:t>
        <a:bodyPr/>
        <a:lstStyle/>
        <a:p>
          <a:endParaRPr lang="zh-CN" altLang="en-US"/>
        </a:p>
      </dgm:t>
    </dgm:pt>
    <dgm:pt modelId="{E507A0D9-E2C4-4838-AE49-2D579F99D21E}" type="pres">
      <dgm:prSet presAssocID="{6CA8195D-8919-4B87-9D9D-12E476FF8C45}" presName="matrix" presStyleCnt="0">
        <dgm:presLayoutVars>
          <dgm:chMax val="1"/>
          <dgm:dir/>
          <dgm:resizeHandles val="exact"/>
        </dgm:presLayoutVars>
      </dgm:prSet>
      <dgm:spPr/>
      <dgm:t>
        <a:bodyPr/>
        <a:lstStyle/>
        <a:p>
          <a:endParaRPr lang="zh-CN" altLang="en-US"/>
        </a:p>
      </dgm:t>
    </dgm:pt>
    <dgm:pt modelId="{A34C315A-8F63-46B0-826F-86A668CAB192}" type="pres">
      <dgm:prSet presAssocID="{6CA8195D-8919-4B87-9D9D-12E476FF8C45}" presName="diamond" presStyleLbl="bgShp" presStyleIdx="0" presStyleCnt="1"/>
      <dgm:spPr/>
    </dgm:pt>
    <dgm:pt modelId="{15166C34-B9C6-482F-A4CA-7F820518ABDE}" type="pres">
      <dgm:prSet presAssocID="{6CA8195D-8919-4B87-9D9D-12E476FF8C45}" presName="quad1" presStyleLbl="node1" presStyleIdx="0" presStyleCnt="4">
        <dgm:presLayoutVars>
          <dgm:chMax val="0"/>
          <dgm:chPref val="0"/>
          <dgm:bulletEnabled val="1"/>
        </dgm:presLayoutVars>
      </dgm:prSet>
      <dgm:spPr/>
      <dgm:t>
        <a:bodyPr/>
        <a:lstStyle/>
        <a:p>
          <a:endParaRPr lang="zh-CN" altLang="en-US"/>
        </a:p>
      </dgm:t>
    </dgm:pt>
    <dgm:pt modelId="{F4005374-0B1C-4816-8E31-42B784DEA150}" type="pres">
      <dgm:prSet presAssocID="{6CA8195D-8919-4B87-9D9D-12E476FF8C45}" presName="quad2" presStyleLbl="node1" presStyleIdx="1" presStyleCnt="4">
        <dgm:presLayoutVars>
          <dgm:chMax val="0"/>
          <dgm:chPref val="0"/>
          <dgm:bulletEnabled val="1"/>
        </dgm:presLayoutVars>
      </dgm:prSet>
      <dgm:spPr/>
      <dgm:t>
        <a:bodyPr/>
        <a:lstStyle/>
        <a:p>
          <a:endParaRPr lang="zh-CN" altLang="en-US"/>
        </a:p>
      </dgm:t>
    </dgm:pt>
    <dgm:pt modelId="{8F0B6DC3-71D9-454C-B0FD-1317ACA1F530}" type="pres">
      <dgm:prSet presAssocID="{6CA8195D-8919-4B87-9D9D-12E476FF8C45}" presName="quad3" presStyleLbl="node1" presStyleIdx="2" presStyleCnt="4">
        <dgm:presLayoutVars>
          <dgm:chMax val="0"/>
          <dgm:chPref val="0"/>
          <dgm:bulletEnabled val="1"/>
        </dgm:presLayoutVars>
      </dgm:prSet>
      <dgm:spPr/>
      <dgm:t>
        <a:bodyPr/>
        <a:lstStyle/>
        <a:p>
          <a:endParaRPr lang="zh-CN" altLang="en-US"/>
        </a:p>
      </dgm:t>
    </dgm:pt>
    <dgm:pt modelId="{A7871F4E-E9D5-44EB-BA92-8A56DAB44A00}" type="pres">
      <dgm:prSet presAssocID="{6CA8195D-8919-4B87-9D9D-12E476FF8C45}" presName="quad4" presStyleLbl="node1" presStyleIdx="3" presStyleCnt="4">
        <dgm:presLayoutVars>
          <dgm:chMax val="0"/>
          <dgm:chPref val="0"/>
          <dgm:bulletEnabled val="1"/>
        </dgm:presLayoutVars>
      </dgm:prSet>
      <dgm:spPr/>
      <dgm:t>
        <a:bodyPr/>
        <a:lstStyle/>
        <a:p>
          <a:endParaRPr lang="zh-CN" altLang="en-US"/>
        </a:p>
      </dgm:t>
    </dgm:pt>
  </dgm:ptLst>
  <dgm:cxnLst>
    <dgm:cxn modelId="{3ED4D60C-0495-4487-977E-9A748F06E190}" srcId="{6CA8195D-8919-4B87-9D9D-12E476FF8C45}" destId="{B19E3646-8A92-4841-899D-78E5C41DB8A4}" srcOrd="0" destOrd="0" parTransId="{2978D80A-31F0-4210-90D9-17E886E4646E}" sibTransId="{91143207-2B2A-4945-8D9E-76E669638AEE}"/>
    <dgm:cxn modelId="{5B35B7A0-ECD8-4679-B8D3-C04FD94B863E}" srcId="{6CA8195D-8919-4B87-9D9D-12E476FF8C45}" destId="{C074C884-41D6-4D9F-BDC3-3B7FE6639F10}" srcOrd="2" destOrd="0" parTransId="{9AB899F4-7877-4420-AF9D-2474CBAA7F60}" sibTransId="{5B20D1BA-CEF9-47B2-8ADB-D61CDA37E305}"/>
    <dgm:cxn modelId="{EA16E908-4F23-4202-9930-C2DA20D6A183}" type="presOf" srcId="{C074C884-41D6-4D9F-BDC3-3B7FE6639F10}" destId="{8F0B6DC3-71D9-454C-B0FD-1317ACA1F530}" srcOrd="0" destOrd="0" presId="urn:microsoft.com/office/officeart/2005/8/layout/matrix3"/>
    <dgm:cxn modelId="{8EF6E164-9F9E-4EEF-A7A5-17FCC3C4AAF9}" srcId="{6CA8195D-8919-4B87-9D9D-12E476FF8C45}" destId="{1F811ABC-A49C-484B-9D62-078A1CDFF598}" srcOrd="1" destOrd="0" parTransId="{6A14CB24-1597-4D89-ACA7-BBE3948CC352}" sibTransId="{2D874415-3108-4609-A627-44FEAC65935F}"/>
    <dgm:cxn modelId="{2856D224-3611-4076-B920-F29F867E0AD8}" type="presOf" srcId="{6CA8195D-8919-4B87-9D9D-12E476FF8C45}" destId="{E507A0D9-E2C4-4838-AE49-2D579F99D21E}" srcOrd="0" destOrd="0" presId="urn:microsoft.com/office/officeart/2005/8/layout/matrix3"/>
    <dgm:cxn modelId="{CEC671DA-6A2B-40D3-97FE-4994C88AC125}" type="presOf" srcId="{B19E3646-8A92-4841-899D-78E5C41DB8A4}" destId="{15166C34-B9C6-482F-A4CA-7F820518ABDE}" srcOrd="0" destOrd="0" presId="urn:microsoft.com/office/officeart/2005/8/layout/matrix3"/>
    <dgm:cxn modelId="{DA3971AB-492A-4C39-AD6E-5D9DB6502F50}" type="presOf" srcId="{1F811ABC-A49C-484B-9D62-078A1CDFF598}" destId="{F4005374-0B1C-4816-8E31-42B784DEA150}" srcOrd="0" destOrd="0" presId="urn:microsoft.com/office/officeart/2005/8/layout/matrix3"/>
    <dgm:cxn modelId="{75EE55A5-1296-44A7-9698-C168144508EB}" srcId="{6CA8195D-8919-4B87-9D9D-12E476FF8C45}" destId="{21DD403A-D00A-4DF2-8C75-A9C81430D4A0}" srcOrd="3" destOrd="0" parTransId="{BD72C5CD-5AC9-4F1C-BAB8-9A025DD2939B}" sibTransId="{688D84A9-003E-475C-825A-A4A65A32642E}"/>
    <dgm:cxn modelId="{1F22C540-FA4F-40A0-8632-2C3735EA000D}" type="presOf" srcId="{21DD403A-D00A-4DF2-8C75-A9C81430D4A0}" destId="{A7871F4E-E9D5-44EB-BA92-8A56DAB44A00}" srcOrd="0" destOrd="0" presId="urn:microsoft.com/office/officeart/2005/8/layout/matrix3"/>
    <dgm:cxn modelId="{9C13065F-FDCC-429D-BA2E-0DFFB6A7F510}" type="presParOf" srcId="{E507A0D9-E2C4-4838-AE49-2D579F99D21E}" destId="{A34C315A-8F63-46B0-826F-86A668CAB192}" srcOrd="0" destOrd="0" presId="urn:microsoft.com/office/officeart/2005/8/layout/matrix3"/>
    <dgm:cxn modelId="{8C8B662D-8003-46B6-B3F6-9938ABCDE716}" type="presParOf" srcId="{E507A0D9-E2C4-4838-AE49-2D579F99D21E}" destId="{15166C34-B9C6-482F-A4CA-7F820518ABDE}" srcOrd="1" destOrd="0" presId="urn:microsoft.com/office/officeart/2005/8/layout/matrix3"/>
    <dgm:cxn modelId="{9059AD31-A26E-4A78-9CC8-FC1DDA066DE8}" type="presParOf" srcId="{E507A0D9-E2C4-4838-AE49-2D579F99D21E}" destId="{F4005374-0B1C-4816-8E31-42B784DEA150}" srcOrd="2" destOrd="0" presId="urn:microsoft.com/office/officeart/2005/8/layout/matrix3"/>
    <dgm:cxn modelId="{CF36296F-8F5E-4C50-A53F-79200E72EED7}" type="presParOf" srcId="{E507A0D9-E2C4-4838-AE49-2D579F99D21E}" destId="{8F0B6DC3-71D9-454C-B0FD-1317ACA1F530}" srcOrd="3" destOrd="0" presId="urn:microsoft.com/office/officeart/2005/8/layout/matrix3"/>
    <dgm:cxn modelId="{64B06BAA-9ABD-4302-A20D-22F396FB470F}" type="presParOf" srcId="{E507A0D9-E2C4-4838-AE49-2D579F99D21E}" destId="{A7871F4E-E9D5-44EB-BA92-8A56DAB44A00}"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E672A0-0B17-4BD2-846A-5D4C77B665E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076E0680-FF83-4DCC-BB26-007A67C9261F}">
      <dgm:prSet phldrT="[文本]"/>
      <dgm:spPr/>
      <dgm:t>
        <a:bodyPr/>
        <a:lstStyle/>
        <a:p>
          <a:r>
            <a:rPr lang="zh-CN" altLang="zh-CN" dirty="0" smtClean="0"/>
            <a:t>出版物公开</a:t>
          </a:r>
          <a:endParaRPr lang="zh-CN" altLang="en-US" dirty="0"/>
        </a:p>
      </dgm:t>
    </dgm:pt>
    <dgm:pt modelId="{18EDCD65-CB9F-4BF2-A50E-32D5BBDA0153}" cxnId="{4C2E46E9-11B6-4D66-9705-42EB6FE094F1}" type="parTrans">
      <dgm:prSet/>
      <dgm:spPr/>
      <dgm:t>
        <a:bodyPr/>
        <a:lstStyle/>
        <a:p>
          <a:endParaRPr lang="zh-CN" altLang="en-US"/>
        </a:p>
      </dgm:t>
    </dgm:pt>
    <dgm:pt modelId="{62ED6C55-7738-4784-996E-6B3906C38D15}" cxnId="{4C2E46E9-11B6-4D66-9705-42EB6FE094F1}" type="sibTrans">
      <dgm:prSet/>
      <dgm:spPr/>
      <dgm:t>
        <a:bodyPr/>
        <a:lstStyle/>
        <a:p>
          <a:endParaRPr lang="zh-CN" altLang="en-US"/>
        </a:p>
      </dgm:t>
    </dgm:pt>
    <dgm:pt modelId="{B0707499-F07F-4439-A99C-F96A62CFA0DF}">
      <dgm:prSet phldrT="[文本]"/>
      <dgm:spPr/>
      <dgm:t>
        <a:bodyPr/>
        <a:lstStyle/>
        <a:p>
          <a:r>
            <a:rPr lang="zh-CN" altLang="zh-CN" dirty="0" smtClean="0"/>
            <a:t>使用</a:t>
          </a:r>
          <a:endParaRPr lang="en-US" altLang="zh-CN" dirty="0" smtClean="0"/>
        </a:p>
        <a:p>
          <a:r>
            <a:rPr lang="zh-CN" altLang="zh-CN" dirty="0" smtClean="0"/>
            <a:t>公开</a:t>
          </a:r>
          <a:endParaRPr lang="zh-CN" altLang="en-US" dirty="0"/>
        </a:p>
      </dgm:t>
    </dgm:pt>
    <dgm:pt modelId="{F883F658-B04B-4052-B3E3-49EC40E8F5C7}" cxnId="{0E0447B2-BD5E-4D11-92AF-0A5B08BBB2CF}" type="parTrans">
      <dgm:prSet/>
      <dgm:spPr/>
      <dgm:t>
        <a:bodyPr/>
        <a:lstStyle/>
        <a:p>
          <a:endParaRPr lang="zh-CN" altLang="en-US"/>
        </a:p>
      </dgm:t>
    </dgm:pt>
    <dgm:pt modelId="{E20BDF03-998A-428F-BDDC-86586C985EB7}" cxnId="{0E0447B2-BD5E-4D11-92AF-0A5B08BBB2CF}" type="sibTrans">
      <dgm:prSet/>
      <dgm:spPr/>
      <dgm:t>
        <a:bodyPr/>
        <a:lstStyle/>
        <a:p>
          <a:endParaRPr lang="zh-CN" altLang="en-US"/>
        </a:p>
      </dgm:t>
    </dgm:pt>
    <dgm:pt modelId="{15D76404-CE60-4797-9E40-E94BC3A2FE75}">
      <dgm:prSet phldrT="[文本]"/>
      <dgm:spPr/>
      <dgm:t>
        <a:bodyPr/>
        <a:lstStyle/>
        <a:p>
          <a:r>
            <a:rPr lang="zh-CN" altLang="zh-CN" dirty="0" smtClean="0"/>
            <a:t>以其</a:t>
          </a:r>
          <a:endParaRPr lang="en-US" altLang="zh-CN" dirty="0" smtClean="0"/>
        </a:p>
        <a:p>
          <a:r>
            <a:rPr lang="zh-CN" altLang="zh-CN" dirty="0" smtClean="0"/>
            <a:t>他方式</a:t>
          </a:r>
          <a:endParaRPr lang="en-US" altLang="zh-CN" dirty="0" smtClean="0"/>
        </a:p>
        <a:p>
          <a:r>
            <a:rPr lang="zh-CN" altLang="zh-CN" dirty="0" smtClean="0"/>
            <a:t>公开</a:t>
          </a:r>
          <a:endParaRPr lang="zh-CN" altLang="en-US" dirty="0"/>
        </a:p>
      </dgm:t>
    </dgm:pt>
    <dgm:pt modelId="{63510647-B520-4914-B1F4-A08714EEE434}" cxnId="{A0157433-F3BD-43C8-A791-E4B3189A7A4D}" type="parTrans">
      <dgm:prSet/>
      <dgm:spPr/>
      <dgm:t>
        <a:bodyPr/>
        <a:lstStyle/>
        <a:p>
          <a:endParaRPr lang="zh-CN" altLang="en-US"/>
        </a:p>
      </dgm:t>
    </dgm:pt>
    <dgm:pt modelId="{1D05C649-E497-4129-A277-F56B3649420E}" cxnId="{A0157433-F3BD-43C8-A791-E4B3189A7A4D}" type="sibTrans">
      <dgm:prSet/>
      <dgm:spPr/>
      <dgm:t>
        <a:bodyPr/>
        <a:lstStyle/>
        <a:p>
          <a:endParaRPr lang="zh-CN" altLang="en-US"/>
        </a:p>
      </dgm:t>
    </dgm:pt>
    <dgm:pt modelId="{34D43CE8-2C70-4C3C-A872-CBD96E153EDD}">
      <dgm:prSet phldrT="[文本]"/>
      <dgm:spPr/>
      <dgm:t>
        <a:bodyPr/>
        <a:lstStyle/>
        <a:p>
          <a:r>
            <a:rPr lang="zh-CN" altLang="zh-CN" dirty="0" smtClean="0"/>
            <a:t>抵触申请</a:t>
          </a:r>
          <a:endParaRPr lang="zh-CN" altLang="en-US" dirty="0"/>
        </a:p>
      </dgm:t>
    </dgm:pt>
    <dgm:pt modelId="{CB432BBE-AE5D-4A35-9D9A-2C9EF9119846}" cxnId="{DF12937C-2C4A-4EE9-9BBA-7A1AA0379B78}" type="parTrans">
      <dgm:prSet/>
      <dgm:spPr/>
      <dgm:t>
        <a:bodyPr/>
        <a:lstStyle/>
        <a:p>
          <a:endParaRPr lang="zh-CN" altLang="en-US"/>
        </a:p>
      </dgm:t>
    </dgm:pt>
    <dgm:pt modelId="{F6DD5908-F435-404C-BA9A-94FDE2081A97}" cxnId="{DF12937C-2C4A-4EE9-9BBA-7A1AA0379B78}" type="sibTrans">
      <dgm:prSet/>
      <dgm:spPr/>
      <dgm:t>
        <a:bodyPr/>
        <a:lstStyle/>
        <a:p>
          <a:endParaRPr lang="zh-CN" altLang="en-US"/>
        </a:p>
      </dgm:t>
    </dgm:pt>
    <dgm:pt modelId="{6C659542-DE9E-4F28-B257-8BDC225B5489}" type="pres">
      <dgm:prSet presAssocID="{D4E672A0-0B17-4BD2-846A-5D4C77B665E7}" presName="matrix" presStyleCnt="0">
        <dgm:presLayoutVars>
          <dgm:chMax val="1"/>
          <dgm:dir/>
          <dgm:resizeHandles val="exact"/>
        </dgm:presLayoutVars>
      </dgm:prSet>
      <dgm:spPr/>
      <dgm:t>
        <a:bodyPr/>
        <a:lstStyle/>
        <a:p>
          <a:endParaRPr lang="zh-CN" altLang="en-US"/>
        </a:p>
      </dgm:t>
    </dgm:pt>
    <dgm:pt modelId="{EA3DCF84-7D52-446D-B280-A079413A3D6E}" type="pres">
      <dgm:prSet presAssocID="{D4E672A0-0B17-4BD2-846A-5D4C77B665E7}" presName="axisShape" presStyleLbl="bgShp" presStyleIdx="0" presStyleCnt="1"/>
      <dgm:spPr/>
    </dgm:pt>
    <dgm:pt modelId="{8CBC24E8-1707-4BD5-87C6-94F21C1A06B0}" type="pres">
      <dgm:prSet presAssocID="{D4E672A0-0B17-4BD2-846A-5D4C77B665E7}" presName="rect1" presStyleLbl="node1" presStyleIdx="0" presStyleCnt="4">
        <dgm:presLayoutVars>
          <dgm:chMax val="0"/>
          <dgm:chPref val="0"/>
          <dgm:bulletEnabled val="1"/>
        </dgm:presLayoutVars>
      </dgm:prSet>
      <dgm:spPr/>
      <dgm:t>
        <a:bodyPr/>
        <a:lstStyle/>
        <a:p>
          <a:endParaRPr lang="zh-CN" altLang="en-US"/>
        </a:p>
      </dgm:t>
    </dgm:pt>
    <dgm:pt modelId="{E9126CCD-5D1C-4EEF-8F5D-458385DA1E43}" type="pres">
      <dgm:prSet presAssocID="{D4E672A0-0B17-4BD2-846A-5D4C77B665E7}" presName="rect2" presStyleLbl="node1" presStyleIdx="1" presStyleCnt="4">
        <dgm:presLayoutVars>
          <dgm:chMax val="0"/>
          <dgm:chPref val="0"/>
          <dgm:bulletEnabled val="1"/>
        </dgm:presLayoutVars>
      </dgm:prSet>
      <dgm:spPr/>
      <dgm:t>
        <a:bodyPr/>
        <a:lstStyle/>
        <a:p>
          <a:endParaRPr lang="zh-CN" altLang="en-US"/>
        </a:p>
      </dgm:t>
    </dgm:pt>
    <dgm:pt modelId="{197B2BE8-B38C-406F-AB8D-6DBA795CD49E}" type="pres">
      <dgm:prSet presAssocID="{D4E672A0-0B17-4BD2-846A-5D4C77B665E7}" presName="rect3" presStyleLbl="node1" presStyleIdx="2" presStyleCnt="4">
        <dgm:presLayoutVars>
          <dgm:chMax val="0"/>
          <dgm:chPref val="0"/>
          <dgm:bulletEnabled val="1"/>
        </dgm:presLayoutVars>
      </dgm:prSet>
      <dgm:spPr/>
      <dgm:t>
        <a:bodyPr/>
        <a:lstStyle/>
        <a:p>
          <a:endParaRPr lang="zh-CN" altLang="en-US"/>
        </a:p>
      </dgm:t>
    </dgm:pt>
    <dgm:pt modelId="{09D97F2E-67D0-4686-BDB4-FAAA1C8A97DF}" type="pres">
      <dgm:prSet presAssocID="{D4E672A0-0B17-4BD2-846A-5D4C77B665E7}" presName="rect4" presStyleLbl="node1" presStyleIdx="3" presStyleCnt="4">
        <dgm:presLayoutVars>
          <dgm:chMax val="0"/>
          <dgm:chPref val="0"/>
          <dgm:bulletEnabled val="1"/>
        </dgm:presLayoutVars>
      </dgm:prSet>
      <dgm:spPr/>
      <dgm:t>
        <a:bodyPr/>
        <a:lstStyle/>
        <a:p>
          <a:endParaRPr lang="zh-CN" altLang="en-US"/>
        </a:p>
      </dgm:t>
    </dgm:pt>
  </dgm:ptLst>
  <dgm:cxnLst>
    <dgm:cxn modelId="{0E0447B2-BD5E-4D11-92AF-0A5B08BBB2CF}" srcId="{D4E672A0-0B17-4BD2-846A-5D4C77B665E7}" destId="{B0707499-F07F-4439-A99C-F96A62CFA0DF}" srcOrd="1" destOrd="0" parTransId="{F883F658-B04B-4052-B3E3-49EC40E8F5C7}" sibTransId="{E20BDF03-998A-428F-BDDC-86586C985EB7}"/>
    <dgm:cxn modelId="{4C2E46E9-11B6-4D66-9705-42EB6FE094F1}" srcId="{D4E672A0-0B17-4BD2-846A-5D4C77B665E7}" destId="{076E0680-FF83-4DCC-BB26-007A67C9261F}" srcOrd="0" destOrd="0" parTransId="{18EDCD65-CB9F-4BF2-A50E-32D5BBDA0153}" sibTransId="{62ED6C55-7738-4784-996E-6B3906C38D15}"/>
    <dgm:cxn modelId="{8E0FFD8D-A5DD-4373-9D70-C42FACEB718B}" type="presOf" srcId="{076E0680-FF83-4DCC-BB26-007A67C9261F}" destId="{8CBC24E8-1707-4BD5-87C6-94F21C1A06B0}" srcOrd="0" destOrd="0" presId="urn:microsoft.com/office/officeart/2005/8/layout/matrix2"/>
    <dgm:cxn modelId="{A0157433-F3BD-43C8-A791-E4B3189A7A4D}" srcId="{D4E672A0-0B17-4BD2-846A-5D4C77B665E7}" destId="{15D76404-CE60-4797-9E40-E94BC3A2FE75}" srcOrd="2" destOrd="0" parTransId="{63510647-B520-4914-B1F4-A08714EEE434}" sibTransId="{1D05C649-E497-4129-A277-F56B3649420E}"/>
    <dgm:cxn modelId="{2937B980-84BF-42DD-8298-7BCB48A729CC}" type="presOf" srcId="{B0707499-F07F-4439-A99C-F96A62CFA0DF}" destId="{E9126CCD-5D1C-4EEF-8F5D-458385DA1E43}" srcOrd="0" destOrd="0" presId="urn:microsoft.com/office/officeart/2005/8/layout/matrix2"/>
    <dgm:cxn modelId="{4225C411-3517-4464-A13A-15DD56D2BF1C}" type="presOf" srcId="{15D76404-CE60-4797-9E40-E94BC3A2FE75}" destId="{197B2BE8-B38C-406F-AB8D-6DBA795CD49E}" srcOrd="0" destOrd="0" presId="urn:microsoft.com/office/officeart/2005/8/layout/matrix2"/>
    <dgm:cxn modelId="{DF12937C-2C4A-4EE9-9BBA-7A1AA0379B78}" srcId="{D4E672A0-0B17-4BD2-846A-5D4C77B665E7}" destId="{34D43CE8-2C70-4C3C-A872-CBD96E153EDD}" srcOrd="3" destOrd="0" parTransId="{CB432BBE-AE5D-4A35-9D9A-2C9EF9119846}" sibTransId="{F6DD5908-F435-404C-BA9A-94FDE2081A97}"/>
    <dgm:cxn modelId="{DD147194-F891-43A9-AA37-B682BFE11F81}" type="presOf" srcId="{D4E672A0-0B17-4BD2-846A-5D4C77B665E7}" destId="{6C659542-DE9E-4F28-B257-8BDC225B5489}" srcOrd="0" destOrd="0" presId="urn:microsoft.com/office/officeart/2005/8/layout/matrix2"/>
    <dgm:cxn modelId="{DB16D12C-E253-4DFB-BB46-C791108FB5F5}" type="presOf" srcId="{34D43CE8-2C70-4C3C-A872-CBD96E153EDD}" destId="{09D97F2E-67D0-4686-BDB4-FAAA1C8A97DF}" srcOrd="0" destOrd="0" presId="urn:microsoft.com/office/officeart/2005/8/layout/matrix2"/>
    <dgm:cxn modelId="{B135A4E7-7921-42AA-94F6-42A485DB8282}" type="presParOf" srcId="{6C659542-DE9E-4F28-B257-8BDC225B5489}" destId="{EA3DCF84-7D52-446D-B280-A079413A3D6E}" srcOrd="0" destOrd="0" presId="urn:microsoft.com/office/officeart/2005/8/layout/matrix2"/>
    <dgm:cxn modelId="{FB5626E8-0DB2-4120-9F37-04C18158FEF5}" type="presParOf" srcId="{6C659542-DE9E-4F28-B257-8BDC225B5489}" destId="{8CBC24E8-1707-4BD5-87C6-94F21C1A06B0}" srcOrd="1" destOrd="0" presId="urn:microsoft.com/office/officeart/2005/8/layout/matrix2"/>
    <dgm:cxn modelId="{5F8B9875-1062-4605-BCF1-A91548B6D13F}" type="presParOf" srcId="{6C659542-DE9E-4F28-B257-8BDC225B5489}" destId="{E9126CCD-5D1C-4EEF-8F5D-458385DA1E43}" srcOrd="2" destOrd="0" presId="urn:microsoft.com/office/officeart/2005/8/layout/matrix2"/>
    <dgm:cxn modelId="{1C496E38-3F3C-430C-9922-18175BB432C1}" type="presParOf" srcId="{6C659542-DE9E-4F28-B257-8BDC225B5489}" destId="{197B2BE8-B38C-406F-AB8D-6DBA795CD49E}" srcOrd="3" destOrd="0" presId="urn:microsoft.com/office/officeart/2005/8/layout/matrix2"/>
    <dgm:cxn modelId="{3E269988-EFBC-467E-850F-8C591D32C3EA}" type="presParOf" srcId="{6C659542-DE9E-4F28-B257-8BDC225B5489}" destId="{09D97F2E-67D0-4686-BDB4-FAAA1C8A97DF}"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E672A0-0B17-4BD2-846A-5D4C77B665E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076E0680-FF83-4DCC-BB26-007A67C9261F}">
      <dgm:prSet phldrT="[文本]"/>
      <dgm:spPr/>
      <dgm:t>
        <a:bodyPr/>
        <a:lstStyle/>
        <a:p>
          <a:r>
            <a:rPr lang="zh-CN" altLang="en-US" dirty="0" smtClean="0"/>
            <a:t>书面</a:t>
          </a:r>
          <a:endParaRPr lang="en-US" altLang="zh-CN" dirty="0" smtClean="0"/>
        </a:p>
        <a:p>
          <a:r>
            <a:rPr lang="zh-CN" altLang="en-US" dirty="0" smtClean="0"/>
            <a:t>原则</a:t>
          </a:r>
          <a:endParaRPr lang="zh-CN" altLang="en-US" dirty="0"/>
        </a:p>
      </dgm:t>
    </dgm:pt>
    <dgm:pt modelId="{18EDCD65-CB9F-4BF2-A50E-32D5BBDA0153}" cxnId="{4C2E46E9-11B6-4D66-9705-42EB6FE094F1}" type="parTrans">
      <dgm:prSet/>
      <dgm:spPr/>
      <dgm:t>
        <a:bodyPr/>
        <a:lstStyle/>
        <a:p>
          <a:endParaRPr lang="zh-CN" altLang="en-US"/>
        </a:p>
      </dgm:t>
    </dgm:pt>
    <dgm:pt modelId="{62ED6C55-7738-4784-996E-6B3906C38D15}" cxnId="{4C2E46E9-11B6-4D66-9705-42EB6FE094F1}" type="sibTrans">
      <dgm:prSet/>
      <dgm:spPr/>
      <dgm:t>
        <a:bodyPr/>
        <a:lstStyle/>
        <a:p>
          <a:endParaRPr lang="zh-CN" altLang="en-US"/>
        </a:p>
      </dgm:t>
    </dgm:pt>
    <dgm:pt modelId="{B0707499-F07F-4439-A99C-F96A62CFA0DF}">
      <dgm:prSet phldrT="[文本]"/>
      <dgm:spPr/>
      <dgm:t>
        <a:bodyPr/>
        <a:lstStyle/>
        <a:p>
          <a:r>
            <a:rPr lang="zh-CN" altLang="en-US" dirty="0" smtClean="0"/>
            <a:t>先申请原则</a:t>
          </a:r>
          <a:endParaRPr lang="zh-CN" altLang="en-US" dirty="0"/>
        </a:p>
      </dgm:t>
    </dgm:pt>
    <dgm:pt modelId="{F883F658-B04B-4052-B3E3-49EC40E8F5C7}" cxnId="{0E0447B2-BD5E-4D11-92AF-0A5B08BBB2CF}" type="parTrans">
      <dgm:prSet/>
      <dgm:spPr/>
      <dgm:t>
        <a:bodyPr/>
        <a:lstStyle/>
        <a:p>
          <a:endParaRPr lang="zh-CN" altLang="en-US"/>
        </a:p>
      </dgm:t>
    </dgm:pt>
    <dgm:pt modelId="{E20BDF03-998A-428F-BDDC-86586C985EB7}" cxnId="{0E0447B2-BD5E-4D11-92AF-0A5B08BBB2CF}" type="sibTrans">
      <dgm:prSet/>
      <dgm:spPr/>
      <dgm:t>
        <a:bodyPr/>
        <a:lstStyle/>
        <a:p>
          <a:endParaRPr lang="zh-CN" altLang="en-US"/>
        </a:p>
      </dgm:t>
    </dgm:pt>
    <dgm:pt modelId="{15D76404-CE60-4797-9E40-E94BC3A2FE75}">
      <dgm:prSet phldrT="[文本]"/>
      <dgm:spPr/>
      <dgm:t>
        <a:bodyPr/>
        <a:lstStyle/>
        <a:p>
          <a:r>
            <a:rPr lang="zh-CN" altLang="en-US" dirty="0" smtClean="0"/>
            <a:t>优先权原则</a:t>
          </a:r>
          <a:endParaRPr lang="zh-CN" altLang="en-US" dirty="0"/>
        </a:p>
      </dgm:t>
    </dgm:pt>
    <dgm:pt modelId="{63510647-B520-4914-B1F4-A08714EEE434}" cxnId="{A0157433-F3BD-43C8-A791-E4B3189A7A4D}" type="parTrans">
      <dgm:prSet/>
      <dgm:spPr/>
      <dgm:t>
        <a:bodyPr/>
        <a:lstStyle/>
        <a:p>
          <a:endParaRPr lang="zh-CN" altLang="en-US"/>
        </a:p>
      </dgm:t>
    </dgm:pt>
    <dgm:pt modelId="{1D05C649-E497-4129-A277-F56B3649420E}" cxnId="{A0157433-F3BD-43C8-A791-E4B3189A7A4D}" type="sibTrans">
      <dgm:prSet/>
      <dgm:spPr/>
      <dgm:t>
        <a:bodyPr/>
        <a:lstStyle/>
        <a:p>
          <a:endParaRPr lang="zh-CN" altLang="en-US"/>
        </a:p>
      </dgm:t>
    </dgm:pt>
    <dgm:pt modelId="{34D43CE8-2C70-4C3C-A872-CBD96E153EDD}">
      <dgm:prSet phldrT="[文本]"/>
      <dgm:spPr/>
      <dgm:t>
        <a:bodyPr/>
        <a:lstStyle/>
        <a:p>
          <a:r>
            <a:rPr lang="zh-CN" altLang="en-US" dirty="0" smtClean="0"/>
            <a:t>单一性原则</a:t>
          </a:r>
          <a:endParaRPr lang="zh-CN" altLang="en-US" dirty="0"/>
        </a:p>
      </dgm:t>
    </dgm:pt>
    <dgm:pt modelId="{CB432BBE-AE5D-4A35-9D9A-2C9EF9119846}" cxnId="{DF12937C-2C4A-4EE9-9BBA-7A1AA0379B78}" type="parTrans">
      <dgm:prSet/>
      <dgm:spPr/>
      <dgm:t>
        <a:bodyPr/>
        <a:lstStyle/>
        <a:p>
          <a:endParaRPr lang="zh-CN" altLang="en-US"/>
        </a:p>
      </dgm:t>
    </dgm:pt>
    <dgm:pt modelId="{F6DD5908-F435-404C-BA9A-94FDE2081A97}" cxnId="{DF12937C-2C4A-4EE9-9BBA-7A1AA0379B78}" type="sibTrans">
      <dgm:prSet/>
      <dgm:spPr/>
      <dgm:t>
        <a:bodyPr/>
        <a:lstStyle/>
        <a:p>
          <a:endParaRPr lang="zh-CN" altLang="en-US"/>
        </a:p>
      </dgm:t>
    </dgm:pt>
    <dgm:pt modelId="{6C659542-DE9E-4F28-B257-8BDC225B5489}" type="pres">
      <dgm:prSet presAssocID="{D4E672A0-0B17-4BD2-846A-5D4C77B665E7}" presName="matrix" presStyleCnt="0">
        <dgm:presLayoutVars>
          <dgm:chMax val="1"/>
          <dgm:dir/>
          <dgm:resizeHandles val="exact"/>
        </dgm:presLayoutVars>
      </dgm:prSet>
      <dgm:spPr/>
      <dgm:t>
        <a:bodyPr/>
        <a:lstStyle/>
        <a:p>
          <a:endParaRPr lang="zh-CN" altLang="en-US"/>
        </a:p>
      </dgm:t>
    </dgm:pt>
    <dgm:pt modelId="{EA3DCF84-7D52-446D-B280-A079413A3D6E}" type="pres">
      <dgm:prSet presAssocID="{D4E672A0-0B17-4BD2-846A-5D4C77B665E7}" presName="axisShape" presStyleLbl="bgShp" presStyleIdx="0" presStyleCnt="1"/>
      <dgm:spPr/>
    </dgm:pt>
    <dgm:pt modelId="{8CBC24E8-1707-4BD5-87C6-94F21C1A06B0}" type="pres">
      <dgm:prSet presAssocID="{D4E672A0-0B17-4BD2-846A-5D4C77B665E7}" presName="rect1" presStyleLbl="node1" presStyleIdx="0" presStyleCnt="4">
        <dgm:presLayoutVars>
          <dgm:chMax val="0"/>
          <dgm:chPref val="0"/>
          <dgm:bulletEnabled val="1"/>
        </dgm:presLayoutVars>
      </dgm:prSet>
      <dgm:spPr/>
      <dgm:t>
        <a:bodyPr/>
        <a:lstStyle/>
        <a:p>
          <a:endParaRPr lang="zh-CN" altLang="en-US"/>
        </a:p>
      </dgm:t>
    </dgm:pt>
    <dgm:pt modelId="{E9126CCD-5D1C-4EEF-8F5D-458385DA1E43}" type="pres">
      <dgm:prSet presAssocID="{D4E672A0-0B17-4BD2-846A-5D4C77B665E7}" presName="rect2" presStyleLbl="node1" presStyleIdx="1" presStyleCnt="4">
        <dgm:presLayoutVars>
          <dgm:chMax val="0"/>
          <dgm:chPref val="0"/>
          <dgm:bulletEnabled val="1"/>
        </dgm:presLayoutVars>
      </dgm:prSet>
      <dgm:spPr/>
      <dgm:t>
        <a:bodyPr/>
        <a:lstStyle/>
        <a:p>
          <a:endParaRPr lang="zh-CN" altLang="en-US"/>
        </a:p>
      </dgm:t>
    </dgm:pt>
    <dgm:pt modelId="{197B2BE8-B38C-406F-AB8D-6DBA795CD49E}" type="pres">
      <dgm:prSet presAssocID="{D4E672A0-0B17-4BD2-846A-5D4C77B665E7}" presName="rect3" presStyleLbl="node1" presStyleIdx="2" presStyleCnt="4">
        <dgm:presLayoutVars>
          <dgm:chMax val="0"/>
          <dgm:chPref val="0"/>
          <dgm:bulletEnabled val="1"/>
        </dgm:presLayoutVars>
      </dgm:prSet>
      <dgm:spPr/>
      <dgm:t>
        <a:bodyPr/>
        <a:lstStyle/>
        <a:p>
          <a:endParaRPr lang="zh-CN" altLang="en-US"/>
        </a:p>
      </dgm:t>
    </dgm:pt>
    <dgm:pt modelId="{09D97F2E-67D0-4686-BDB4-FAAA1C8A97DF}" type="pres">
      <dgm:prSet presAssocID="{D4E672A0-0B17-4BD2-846A-5D4C77B665E7}" presName="rect4" presStyleLbl="node1" presStyleIdx="3" presStyleCnt="4">
        <dgm:presLayoutVars>
          <dgm:chMax val="0"/>
          <dgm:chPref val="0"/>
          <dgm:bulletEnabled val="1"/>
        </dgm:presLayoutVars>
      </dgm:prSet>
      <dgm:spPr/>
      <dgm:t>
        <a:bodyPr/>
        <a:lstStyle/>
        <a:p>
          <a:endParaRPr lang="zh-CN" altLang="en-US"/>
        </a:p>
      </dgm:t>
    </dgm:pt>
  </dgm:ptLst>
  <dgm:cxnLst>
    <dgm:cxn modelId="{0E0447B2-BD5E-4D11-92AF-0A5B08BBB2CF}" srcId="{D4E672A0-0B17-4BD2-846A-5D4C77B665E7}" destId="{B0707499-F07F-4439-A99C-F96A62CFA0DF}" srcOrd="1" destOrd="0" parTransId="{F883F658-B04B-4052-B3E3-49EC40E8F5C7}" sibTransId="{E20BDF03-998A-428F-BDDC-86586C985EB7}"/>
    <dgm:cxn modelId="{4C2E46E9-11B6-4D66-9705-42EB6FE094F1}" srcId="{D4E672A0-0B17-4BD2-846A-5D4C77B665E7}" destId="{076E0680-FF83-4DCC-BB26-007A67C9261F}" srcOrd="0" destOrd="0" parTransId="{18EDCD65-CB9F-4BF2-A50E-32D5BBDA0153}" sibTransId="{62ED6C55-7738-4784-996E-6B3906C38D15}"/>
    <dgm:cxn modelId="{A0157433-F3BD-43C8-A791-E4B3189A7A4D}" srcId="{D4E672A0-0B17-4BD2-846A-5D4C77B665E7}" destId="{15D76404-CE60-4797-9E40-E94BC3A2FE75}" srcOrd="2" destOrd="0" parTransId="{63510647-B520-4914-B1F4-A08714EEE434}" sibTransId="{1D05C649-E497-4129-A277-F56B3649420E}"/>
    <dgm:cxn modelId="{DF12937C-2C4A-4EE9-9BBA-7A1AA0379B78}" srcId="{D4E672A0-0B17-4BD2-846A-5D4C77B665E7}" destId="{34D43CE8-2C70-4C3C-A872-CBD96E153EDD}" srcOrd="3" destOrd="0" parTransId="{CB432BBE-AE5D-4A35-9D9A-2C9EF9119846}" sibTransId="{F6DD5908-F435-404C-BA9A-94FDE2081A97}"/>
    <dgm:cxn modelId="{BA8E2332-7AE9-478A-82D2-768897B20EC3}" type="presOf" srcId="{D4E672A0-0B17-4BD2-846A-5D4C77B665E7}" destId="{6C659542-DE9E-4F28-B257-8BDC225B5489}" srcOrd="0" destOrd="0" presId="urn:microsoft.com/office/officeart/2005/8/layout/matrix2"/>
    <dgm:cxn modelId="{F4452AE6-795D-46DE-BFAF-248FA6DD8596}" type="presOf" srcId="{076E0680-FF83-4DCC-BB26-007A67C9261F}" destId="{8CBC24E8-1707-4BD5-87C6-94F21C1A06B0}" srcOrd="0" destOrd="0" presId="urn:microsoft.com/office/officeart/2005/8/layout/matrix2"/>
    <dgm:cxn modelId="{89E39D65-1E33-4842-9B1D-504AD739FACF}" type="presOf" srcId="{34D43CE8-2C70-4C3C-A872-CBD96E153EDD}" destId="{09D97F2E-67D0-4686-BDB4-FAAA1C8A97DF}" srcOrd="0" destOrd="0" presId="urn:microsoft.com/office/officeart/2005/8/layout/matrix2"/>
    <dgm:cxn modelId="{953F0BDA-CF6D-4352-BF03-C0B485609E39}" type="presOf" srcId="{15D76404-CE60-4797-9E40-E94BC3A2FE75}" destId="{197B2BE8-B38C-406F-AB8D-6DBA795CD49E}" srcOrd="0" destOrd="0" presId="urn:microsoft.com/office/officeart/2005/8/layout/matrix2"/>
    <dgm:cxn modelId="{BEA2C91A-AD8F-4C80-9FF7-4850B6304333}" type="presOf" srcId="{B0707499-F07F-4439-A99C-F96A62CFA0DF}" destId="{E9126CCD-5D1C-4EEF-8F5D-458385DA1E43}" srcOrd="0" destOrd="0" presId="urn:microsoft.com/office/officeart/2005/8/layout/matrix2"/>
    <dgm:cxn modelId="{9272425E-0112-4334-8BA5-767DC57C8C31}" type="presParOf" srcId="{6C659542-DE9E-4F28-B257-8BDC225B5489}" destId="{EA3DCF84-7D52-446D-B280-A079413A3D6E}" srcOrd="0" destOrd="0" presId="urn:microsoft.com/office/officeart/2005/8/layout/matrix2"/>
    <dgm:cxn modelId="{67B60D07-7BBE-493A-896A-FF50355391E5}" type="presParOf" srcId="{6C659542-DE9E-4F28-B257-8BDC225B5489}" destId="{8CBC24E8-1707-4BD5-87C6-94F21C1A06B0}" srcOrd="1" destOrd="0" presId="urn:microsoft.com/office/officeart/2005/8/layout/matrix2"/>
    <dgm:cxn modelId="{539EFEFF-D752-4EA4-BB31-80011F623B85}" type="presParOf" srcId="{6C659542-DE9E-4F28-B257-8BDC225B5489}" destId="{E9126CCD-5D1C-4EEF-8F5D-458385DA1E43}" srcOrd="2" destOrd="0" presId="urn:microsoft.com/office/officeart/2005/8/layout/matrix2"/>
    <dgm:cxn modelId="{837F1023-02A7-4D66-94D9-BE04C79A2041}" type="presParOf" srcId="{6C659542-DE9E-4F28-B257-8BDC225B5489}" destId="{197B2BE8-B38C-406F-AB8D-6DBA795CD49E}" srcOrd="3" destOrd="0" presId="urn:microsoft.com/office/officeart/2005/8/layout/matrix2"/>
    <dgm:cxn modelId="{F1739B7F-4A1D-4C48-BEDC-5571AFD01D79}" type="presParOf" srcId="{6C659542-DE9E-4F28-B257-8BDC225B5489}" destId="{09D97F2E-67D0-4686-BDB4-FAAA1C8A97DF}"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F35BCB-965D-4C07-82D5-095F30C3509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4A6E2820-072A-4CAF-B95A-E45FCF39CFEE}">
      <dgm:prSet phldrT="[文本]"/>
      <dgm:spPr/>
      <dgm:t>
        <a:bodyPr/>
        <a:lstStyle/>
        <a:p>
          <a:r>
            <a:rPr lang="zh-CN" altLang="en-US" dirty="0" smtClean="0"/>
            <a:t>受理申请</a:t>
          </a:r>
          <a:endParaRPr lang="zh-CN" altLang="en-US" dirty="0"/>
        </a:p>
      </dgm:t>
    </dgm:pt>
    <dgm:pt modelId="{6AD3CA1C-CD4F-4FF0-8118-8218D3A73A3E}" cxnId="{E3ED9AC7-E44D-4D87-BA9B-89E5083E50CE}" type="parTrans">
      <dgm:prSet/>
      <dgm:spPr/>
      <dgm:t>
        <a:bodyPr/>
        <a:lstStyle/>
        <a:p>
          <a:endParaRPr lang="zh-CN" altLang="en-US"/>
        </a:p>
      </dgm:t>
    </dgm:pt>
    <dgm:pt modelId="{3D04ADD1-8A15-43EA-914E-7D7F93834507}" cxnId="{E3ED9AC7-E44D-4D87-BA9B-89E5083E50CE}" type="sibTrans">
      <dgm:prSet/>
      <dgm:spPr/>
      <dgm:t>
        <a:bodyPr/>
        <a:lstStyle/>
        <a:p>
          <a:endParaRPr lang="zh-CN" altLang="en-US"/>
        </a:p>
      </dgm:t>
    </dgm:pt>
    <dgm:pt modelId="{ED8AEFAD-8CE0-424D-86D6-46C0D50F567F}">
      <dgm:prSet phldrT="[文本]"/>
      <dgm:spPr/>
      <dgm:t>
        <a:bodyPr/>
        <a:lstStyle/>
        <a:p>
          <a:r>
            <a:rPr lang="zh-CN" altLang="en-US" dirty="0" smtClean="0"/>
            <a:t>初步审查</a:t>
          </a:r>
          <a:endParaRPr lang="zh-CN" altLang="en-US" dirty="0"/>
        </a:p>
      </dgm:t>
    </dgm:pt>
    <dgm:pt modelId="{2A49B8FA-9C70-4CB3-88C0-1D433AC05D0A}" cxnId="{8423148C-8093-4FCC-81C4-18234309686D}" type="parTrans">
      <dgm:prSet/>
      <dgm:spPr/>
      <dgm:t>
        <a:bodyPr/>
        <a:lstStyle/>
        <a:p>
          <a:endParaRPr lang="zh-CN" altLang="en-US"/>
        </a:p>
      </dgm:t>
    </dgm:pt>
    <dgm:pt modelId="{60A06BF1-B7DB-403F-89BE-D69E96593948}" cxnId="{8423148C-8093-4FCC-81C4-18234309686D}" type="sibTrans">
      <dgm:prSet/>
      <dgm:spPr/>
      <dgm:t>
        <a:bodyPr/>
        <a:lstStyle/>
        <a:p>
          <a:endParaRPr lang="zh-CN" altLang="en-US"/>
        </a:p>
      </dgm:t>
    </dgm:pt>
    <dgm:pt modelId="{BCAD051D-9269-42B8-B6B5-BFCCAC7FFB44}">
      <dgm:prSet phldrT="[文本]"/>
      <dgm:spPr/>
      <dgm:t>
        <a:bodyPr/>
        <a:lstStyle/>
        <a:p>
          <a:r>
            <a:rPr lang="zh-CN" altLang="en-US" dirty="0" smtClean="0"/>
            <a:t>公布申请</a:t>
          </a:r>
          <a:endParaRPr lang="zh-CN" altLang="en-US" dirty="0"/>
        </a:p>
      </dgm:t>
    </dgm:pt>
    <dgm:pt modelId="{FA4BB688-5C24-49BB-B30D-63A4919F6F2A}" cxnId="{D63BF447-010E-4C0C-AB65-D18571FBA070}" type="parTrans">
      <dgm:prSet/>
      <dgm:spPr/>
      <dgm:t>
        <a:bodyPr/>
        <a:lstStyle/>
        <a:p>
          <a:endParaRPr lang="zh-CN" altLang="en-US"/>
        </a:p>
      </dgm:t>
    </dgm:pt>
    <dgm:pt modelId="{F18E999C-AC45-4CF8-AB2D-7B5410029907}" cxnId="{D63BF447-010E-4C0C-AB65-D18571FBA070}" type="sibTrans">
      <dgm:prSet/>
      <dgm:spPr/>
      <dgm:t>
        <a:bodyPr/>
        <a:lstStyle/>
        <a:p>
          <a:endParaRPr lang="zh-CN" altLang="en-US"/>
        </a:p>
      </dgm:t>
    </dgm:pt>
    <dgm:pt modelId="{33070B9F-AB86-4D89-AAA0-E3F6A2F08EDC}">
      <dgm:prSet phldrT="[文本]"/>
      <dgm:spPr/>
      <dgm:t>
        <a:bodyPr/>
        <a:lstStyle/>
        <a:p>
          <a:r>
            <a:rPr lang="zh-CN" altLang="en-US" dirty="0" smtClean="0"/>
            <a:t>实质审查</a:t>
          </a:r>
          <a:endParaRPr lang="zh-CN" altLang="en-US" dirty="0"/>
        </a:p>
      </dgm:t>
    </dgm:pt>
    <dgm:pt modelId="{D883FE2E-ADAE-4F16-B227-F1235AA5C591}" cxnId="{5D2DD2A9-9B8F-4734-AA49-957C2D676F1E}" type="parTrans">
      <dgm:prSet/>
      <dgm:spPr/>
      <dgm:t>
        <a:bodyPr/>
        <a:lstStyle/>
        <a:p>
          <a:endParaRPr lang="zh-CN" altLang="en-US"/>
        </a:p>
      </dgm:t>
    </dgm:pt>
    <dgm:pt modelId="{B4B99421-B6D9-451F-A8C5-CCB5CB9FBC06}" cxnId="{5D2DD2A9-9B8F-4734-AA49-957C2D676F1E}" type="sibTrans">
      <dgm:prSet/>
      <dgm:spPr/>
      <dgm:t>
        <a:bodyPr/>
        <a:lstStyle/>
        <a:p>
          <a:endParaRPr lang="zh-CN" altLang="en-US"/>
        </a:p>
      </dgm:t>
    </dgm:pt>
    <dgm:pt modelId="{4EB0ED42-4D94-4941-856C-6E5B5E4555AC}">
      <dgm:prSet phldrT="[文本]"/>
      <dgm:spPr/>
      <dgm:t>
        <a:bodyPr/>
        <a:lstStyle/>
        <a:p>
          <a:r>
            <a:rPr lang="zh-CN" altLang="en-US" dirty="0" smtClean="0"/>
            <a:t>授权公告</a:t>
          </a:r>
          <a:endParaRPr lang="zh-CN" altLang="en-US" dirty="0"/>
        </a:p>
      </dgm:t>
    </dgm:pt>
    <dgm:pt modelId="{C5859862-6B7A-44E4-8981-6582F58DD4F1}" cxnId="{ADD8435E-0AF1-4024-B8DE-D2AD08AFE696}" type="parTrans">
      <dgm:prSet/>
      <dgm:spPr/>
      <dgm:t>
        <a:bodyPr/>
        <a:lstStyle/>
        <a:p>
          <a:endParaRPr lang="zh-CN" altLang="en-US"/>
        </a:p>
      </dgm:t>
    </dgm:pt>
    <dgm:pt modelId="{71B453CF-4CA6-43CA-99CC-206412825FB1}" cxnId="{ADD8435E-0AF1-4024-B8DE-D2AD08AFE696}" type="sibTrans">
      <dgm:prSet/>
      <dgm:spPr/>
      <dgm:t>
        <a:bodyPr/>
        <a:lstStyle/>
        <a:p>
          <a:endParaRPr lang="zh-CN" altLang="en-US"/>
        </a:p>
      </dgm:t>
    </dgm:pt>
    <dgm:pt modelId="{B3A393E1-6A1C-4C43-99EA-6DFA5E9D5571}" type="pres">
      <dgm:prSet presAssocID="{B1F35BCB-965D-4C07-82D5-095F30C35092}" presName="cycle" presStyleCnt="0">
        <dgm:presLayoutVars>
          <dgm:dir/>
          <dgm:resizeHandles val="exact"/>
        </dgm:presLayoutVars>
      </dgm:prSet>
      <dgm:spPr/>
      <dgm:t>
        <a:bodyPr/>
        <a:lstStyle/>
        <a:p>
          <a:endParaRPr lang="zh-CN" altLang="en-US"/>
        </a:p>
      </dgm:t>
    </dgm:pt>
    <dgm:pt modelId="{1C6AE598-19CE-4974-973B-312C25F4036A}" type="pres">
      <dgm:prSet presAssocID="{4A6E2820-072A-4CAF-B95A-E45FCF39CFEE}" presName="node" presStyleLbl="node1" presStyleIdx="0" presStyleCnt="5">
        <dgm:presLayoutVars>
          <dgm:bulletEnabled val="1"/>
        </dgm:presLayoutVars>
      </dgm:prSet>
      <dgm:spPr/>
      <dgm:t>
        <a:bodyPr/>
        <a:lstStyle/>
        <a:p>
          <a:endParaRPr lang="zh-CN" altLang="en-US"/>
        </a:p>
      </dgm:t>
    </dgm:pt>
    <dgm:pt modelId="{FA3FEBC0-22A0-4F02-A11D-C0C57A780090}" type="pres">
      <dgm:prSet presAssocID="{3D04ADD1-8A15-43EA-914E-7D7F93834507}" presName="sibTrans" presStyleLbl="sibTrans2D1" presStyleIdx="0" presStyleCnt="5"/>
      <dgm:spPr/>
      <dgm:t>
        <a:bodyPr/>
        <a:lstStyle/>
        <a:p>
          <a:endParaRPr lang="zh-CN" altLang="en-US"/>
        </a:p>
      </dgm:t>
    </dgm:pt>
    <dgm:pt modelId="{BFF658A5-DF0D-4E65-B4AB-17A739DDD961}" type="pres">
      <dgm:prSet presAssocID="{3D04ADD1-8A15-43EA-914E-7D7F93834507}" presName="connectorText" presStyleLbl="sibTrans2D1" presStyleIdx="0" presStyleCnt="5"/>
      <dgm:spPr/>
      <dgm:t>
        <a:bodyPr/>
        <a:lstStyle/>
        <a:p>
          <a:endParaRPr lang="zh-CN" altLang="en-US"/>
        </a:p>
      </dgm:t>
    </dgm:pt>
    <dgm:pt modelId="{96852BAC-B870-438C-AC33-3151220EA1E3}" type="pres">
      <dgm:prSet presAssocID="{ED8AEFAD-8CE0-424D-86D6-46C0D50F567F}" presName="node" presStyleLbl="node1" presStyleIdx="1" presStyleCnt="5">
        <dgm:presLayoutVars>
          <dgm:bulletEnabled val="1"/>
        </dgm:presLayoutVars>
      </dgm:prSet>
      <dgm:spPr/>
      <dgm:t>
        <a:bodyPr/>
        <a:lstStyle/>
        <a:p>
          <a:endParaRPr lang="zh-CN" altLang="en-US"/>
        </a:p>
      </dgm:t>
    </dgm:pt>
    <dgm:pt modelId="{59C1BAEF-97A3-4F4A-80B0-3E14714C13B1}" type="pres">
      <dgm:prSet presAssocID="{60A06BF1-B7DB-403F-89BE-D69E96593948}" presName="sibTrans" presStyleLbl="sibTrans2D1" presStyleIdx="1" presStyleCnt="5"/>
      <dgm:spPr/>
      <dgm:t>
        <a:bodyPr/>
        <a:lstStyle/>
        <a:p>
          <a:endParaRPr lang="zh-CN" altLang="en-US"/>
        </a:p>
      </dgm:t>
    </dgm:pt>
    <dgm:pt modelId="{663449D5-FA44-4865-A93E-5F207614248D}" type="pres">
      <dgm:prSet presAssocID="{60A06BF1-B7DB-403F-89BE-D69E96593948}" presName="connectorText" presStyleLbl="sibTrans2D1" presStyleIdx="1" presStyleCnt="5"/>
      <dgm:spPr/>
      <dgm:t>
        <a:bodyPr/>
        <a:lstStyle/>
        <a:p>
          <a:endParaRPr lang="zh-CN" altLang="en-US"/>
        </a:p>
      </dgm:t>
    </dgm:pt>
    <dgm:pt modelId="{F68892D7-1BE0-4191-B5C4-FDD5B22930BD}" type="pres">
      <dgm:prSet presAssocID="{BCAD051D-9269-42B8-B6B5-BFCCAC7FFB44}" presName="node" presStyleLbl="node1" presStyleIdx="2" presStyleCnt="5">
        <dgm:presLayoutVars>
          <dgm:bulletEnabled val="1"/>
        </dgm:presLayoutVars>
      </dgm:prSet>
      <dgm:spPr/>
      <dgm:t>
        <a:bodyPr/>
        <a:lstStyle/>
        <a:p>
          <a:endParaRPr lang="zh-CN" altLang="en-US"/>
        </a:p>
      </dgm:t>
    </dgm:pt>
    <dgm:pt modelId="{4F9DFEE5-FB26-4AD5-950D-23E2683C78EC}" type="pres">
      <dgm:prSet presAssocID="{F18E999C-AC45-4CF8-AB2D-7B5410029907}" presName="sibTrans" presStyleLbl="sibTrans2D1" presStyleIdx="2" presStyleCnt="5"/>
      <dgm:spPr/>
      <dgm:t>
        <a:bodyPr/>
        <a:lstStyle/>
        <a:p>
          <a:endParaRPr lang="zh-CN" altLang="en-US"/>
        </a:p>
      </dgm:t>
    </dgm:pt>
    <dgm:pt modelId="{8BD47EF4-D48F-425D-8122-CAEB353FA8FE}" type="pres">
      <dgm:prSet presAssocID="{F18E999C-AC45-4CF8-AB2D-7B5410029907}" presName="connectorText" presStyleLbl="sibTrans2D1" presStyleIdx="2" presStyleCnt="5"/>
      <dgm:spPr/>
      <dgm:t>
        <a:bodyPr/>
        <a:lstStyle/>
        <a:p>
          <a:endParaRPr lang="zh-CN" altLang="en-US"/>
        </a:p>
      </dgm:t>
    </dgm:pt>
    <dgm:pt modelId="{13646309-3540-43D0-989C-FADAD1E27D50}" type="pres">
      <dgm:prSet presAssocID="{33070B9F-AB86-4D89-AAA0-E3F6A2F08EDC}" presName="node" presStyleLbl="node1" presStyleIdx="3" presStyleCnt="5">
        <dgm:presLayoutVars>
          <dgm:bulletEnabled val="1"/>
        </dgm:presLayoutVars>
      </dgm:prSet>
      <dgm:spPr/>
      <dgm:t>
        <a:bodyPr/>
        <a:lstStyle/>
        <a:p>
          <a:endParaRPr lang="zh-CN" altLang="en-US"/>
        </a:p>
      </dgm:t>
    </dgm:pt>
    <dgm:pt modelId="{D53C3AD4-3306-44AE-BE9A-19CE9946D657}" type="pres">
      <dgm:prSet presAssocID="{B4B99421-B6D9-451F-A8C5-CCB5CB9FBC06}" presName="sibTrans" presStyleLbl="sibTrans2D1" presStyleIdx="3" presStyleCnt="5"/>
      <dgm:spPr/>
      <dgm:t>
        <a:bodyPr/>
        <a:lstStyle/>
        <a:p>
          <a:endParaRPr lang="zh-CN" altLang="en-US"/>
        </a:p>
      </dgm:t>
    </dgm:pt>
    <dgm:pt modelId="{F8705FA1-EF29-4147-AE10-FB559D5D3D39}" type="pres">
      <dgm:prSet presAssocID="{B4B99421-B6D9-451F-A8C5-CCB5CB9FBC06}" presName="connectorText" presStyleLbl="sibTrans2D1" presStyleIdx="3" presStyleCnt="5"/>
      <dgm:spPr/>
      <dgm:t>
        <a:bodyPr/>
        <a:lstStyle/>
        <a:p>
          <a:endParaRPr lang="zh-CN" altLang="en-US"/>
        </a:p>
      </dgm:t>
    </dgm:pt>
    <dgm:pt modelId="{12B23CDE-FC5C-4C7A-9BE0-B5C5979DF0E9}" type="pres">
      <dgm:prSet presAssocID="{4EB0ED42-4D94-4941-856C-6E5B5E4555AC}" presName="node" presStyleLbl="node1" presStyleIdx="4" presStyleCnt="5">
        <dgm:presLayoutVars>
          <dgm:bulletEnabled val="1"/>
        </dgm:presLayoutVars>
      </dgm:prSet>
      <dgm:spPr/>
      <dgm:t>
        <a:bodyPr/>
        <a:lstStyle/>
        <a:p>
          <a:endParaRPr lang="zh-CN" altLang="en-US"/>
        </a:p>
      </dgm:t>
    </dgm:pt>
    <dgm:pt modelId="{B10CD501-AA09-4BCB-B293-83914C0F0FD9}" type="pres">
      <dgm:prSet presAssocID="{71B453CF-4CA6-43CA-99CC-206412825FB1}" presName="sibTrans" presStyleLbl="sibTrans2D1" presStyleIdx="4" presStyleCnt="5"/>
      <dgm:spPr/>
      <dgm:t>
        <a:bodyPr/>
        <a:lstStyle/>
        <a:p>
          <a:endParaRPr lang="zh-CN" altLang="en-US"/>
        </a:p>
      </dgm:t>
    </dgm:pt>
    <dgm:pt modelId="{A75F696C-284A-4FCE-B8AA-8374BF3F98D0}" type="pres">
      <dgm:prSet presAssocID="{71B453CF-4CA6-43CA-99CC-206412825FB1}" presName="connectorText" presStyleLbl="sibTrans2D1" presStyleIdx="4" presStyleCnt="5"/>
      <dgm:spPr/>
      <dgm:t>
        <a:bodyPr/>
        <a:lstStyle/>
        <a:p>
          <a:endParaRPr lang="zh-CN" altLang="en-US"/>
        </a:p>
      </dgm:t>
    </dgm:pt>
  </dgm:ptLst>
  <dgm:cxnLst>
    <dgm:cxn modelId="{BBF9F2D2-70E0-485C-8D05-B157EBE350E1}" type="presOf" srcId="{3D04ADD1-8A15-43EA-914E-7D7F93834507}" destId="{BFF658A5-DF0D-4E65-B4AB-17A739DDD961}" srcOrd="1" destOrd="0" presId="urn:microsoft.com/office/officeart/2005/8/layout/cycle2"/>
    <dgm:cxn modelId="{8423148C-8093-4FCC-81C4-18234309686D}" srcId="{B1F35BCB-965D-4C07-82D5-095F30C35092}" destId="{ED8AEFAD-8CE0-424D-86D6-46C0D50F567F}" srcOrd="1" destOrd="0" parTransId="{2A49B8FA-9C70-4CB3-88C0-1D433AC05D0A}" sibTransId="{60A06BF1-B7DB-403F-89BE-D69E96593948}"/>
    <dgm:cxn modelId="{5D2DD2A9-9B8F-4734-AA49-957C2D676F1E}" srcId="{B1F35BCB-965D-4C07-82D5-095F30C35092}" destId="{33070B9F-AB86-4D89-AAA0-E3F6A2F08EDC}" srcOrd="3" destOrd="0" parTransId="{D883FE2E-ADAE-4F16-B227-F1235AA5C591}" sibTransId="{B4B99421-B6D9-451F-A8C5-CCB5CB9FBC06}"/>
    <dgm:cxn modelId="{6BA4E2E4-0126-41E7-9C2E-45E19B90C67F}" type="presOf" srcId="{4A6E2820-072A-4CAF-B95A-E45FCF39CFEE}" destId="{1C6AE598-19CE-4974-973B-312C25F4036A}" srcOrd="0" destOrd="0" presId="urn:microsoft.com/office/officeart/2005/8/layout/cycle2"/>
    <dgm:cxn modelId="{E3ED9AC7-E44D-4D87-BA9B-89E5083E50CE}" srcId="{B1F35BCB-965D-4C07-82D5-095F30C35092}" destId="{4A6E2820-072A-4CAF-B95A-E45FCF39CFEE}" srcOrd="0" destOrd="0" parTransId="{6AD3CA1C-CD4F-4FF0-8118-8218D3A73A3E}" sibTransId="{3D04ADD1-8A15-43EA-914E-7D7F93834507}"/>
    <dgm:cxn modelId="{699546B8-C086-4BF1-9F60-013B0F36711A}" type="presOf" srcId="{ED8AEFAD-8CE0-424D-86D6-46C0D50F567F}" destId="{96852BAC-B870-438C-AC33-3151220EA1E3}" srcOrd="0" destOrd="0" presId="urn:microsoft.com/office/officeart/2005/8/layout/cycle2"/>
    <dgm:cxn modelId="{206A9031-F6E3-4B41-A5AE-78CFC42835CE}" type="presOf" srcId="{B1F35BCB-965D-4C07-82D5-095F30C35092}" destId="{B3A393E1-6A1C-4C43-99EA-6DFA5E9D5571}" srcOrd="0" destOrd="0" presId="urn:microsoft.com/office/officeart/2005/8/layout/cycle2"/>
    <dgm:cxn modelId="{34A80D84-E9FA-4700-BFB6-D24552A326D6}" type="presOf" srcId="{60A06BF1-B7DB-403F-89BE-D69E96593948}" destId="{663449D5-FA44-4865-A93E-5F207614248D}" srcOrd="1" destOrd="0" presId="urn:microsoft.com/office/officeart/2005/8/layout/cycle2"/>
    <dgm:cxn modelId="{E2DAF9CD-F604-4BAA-B6AF-3E99286444E5}" type="presOf" srcId="{B4B99421-B6D9-451F-A8C5-CCB5CB9FBC06}" destId="{D53C3AD4-3306-44AE-BE9A-19CE9946D657}" srcOrd="0" destOrd="0" presId="urn:microsoft.com/office/officeart/2005/8/layout/cycle2"/>
    <dgm:cxn modelId="{5EC68675-6E65-44D0-BDEC-2AB219715757}" type="presOf" srcId="{3D04ADD1-8A15-43EA-914E-7D7F93834507}" destId="{FA3FEBC0-22A0-4F02-A11D-C0C57A780090}" srcOrd="0" destOrd="0" presId="urn:microsoft.com/office/officeart/2005/8/layout/cycle2"/>
    <dgm:cxn modelId="{C01C92E6-C0AE-426A-9801-395071FA1043}" type="presOf" srcId="{F18E999C-AC45-4CF8-AB2D-7B5410029907}" destId="{4F9DFEE5-FB26-4AD5-950D-23E2683C78EC}" srcOrd="0" destOrd="0" presId="urn:microsoft.com/office/officeart/2005/8/layout/cycle2"/>
    <dgm:cxn modelId="{51B1356D-B18C-4AAE-BA32-B62AC17BFE14}" type="presOf" srcId="{71B453CF-4CA6-43CA-99CC-206412825FB1}" destId="{A75F696C-284A-4FCE-B8AA-8374BF3F98D0}" srcOrd="1" destOrd="0" presId="urn:microsoft.com/office/officeart/2005/8/layout/cycle2"/>
    <dgm:cxn modelId="{CD6E4E58-1ECE-437E-A6E2-DA9966235950}" type="presOf" srcId="{71B453CF-4CA6-43CA-99CC-206412825FB1}" destId="{B10CD501-AA09-4BCB-B293-83914C0F0FD9}" srcOrd="0" destOrd="0" presId="urn:microsoft.com/office/officeart/2005/8/layout/cycle2"/>
    <dgm:cxn modelId="{2C8FA0FE-493A-4C5F-9C7F-FF17FFC4F726}" type="presOf" srcId="{F18E999C-AC45-4CF8-AB2D-7B5410029907}" destId="{8BD47EF4-D48F-425D-8122-CAEB353FA8FE}" srcOrd="1" destOrd="0" presId="urn:microsoft.com/office/officeart/2005/8/layout/cycle2"/>
    <dgm:cxn modelId="{40EA25EB-D428-476E-87F2-604438C52880}" type="presOf" srcId="{4EB0ED42-4D94-4941-856C-6E5B5E4555AC}" destId="{12B23CDE-FC5C-4C7A-9BE0-B5C5979DF0E9}" srcOrd="0" destOrd="0" presId="urn:microsoft.com/office/officeart/2005/8/layout/cycle2"/>
    <dgm:cxn modelId="{041AC080-55F8-46DC-BE99-E98503B790CC}" type="presOf" srcId="{60A06BF1-B7DB-403F-89BE-D69E96593948}" destId="{59C1BAEF-97A3-4F4A-80B0-3E14714C13B1}" srcOrd="0" destOrd="0" presId="urn:microsoft.com/office/officeart/2005/8/layout/cycle2"/>
    <dgm:cxn modelId="{1830ECF8-8900-42B3-ADE6-5A44C4DF8EFE}" type="presOf" srcId="{33070B9F-AB86-4D89-AAA0-E3F6A2F08EDC}" destId="{13646309-3540-43D0-989C-FADAD1E27D50}" srcOrd="0" destOrd="0" presId="urn:microsoft.com/office/officeart/2005/8/layout/cycle2"/>
    <dgm:cxn modelId="{97070CD1-EF11-4CF7-AA00-61917BFB5892}" type="presOf" srcId="{B4B99421-B6D9-451F-A8C5-CCB5CB9FBC06}" destId="{F8705FA1-EF29-4147-AE10-FB559D5D3D39}" srcOrd="1" destOrd="0" presId="urn:microsoft.com/office/officeart/2005/8/layout/cycle2"/>
    <dgm:cxn modelId="{0BFA3201-ABBC-4EBF-843A-1E1E9B8699F3}" type="presOf" srcId="{BCAD051D-9269-42B8-B6B5-BFCCAC7FFB44}" destId="{F68892D7-1BE0-4191-B5C4-FDD5B22930BD}" srcOrd="0" destOrd="0" presId="urn:microsoft.com/office/officeart/2005/8/layout/cycle2"/>
    <dgm:cxn modelId="{ADD8435E-0AF1-4024-B8DE-D2AD08AFE696}" srcId="{B1F35BCB-965D-4C07-82D5-095F30C35092}" destId="{4EB0ED42-4D94-4941-856C-6E5B5E4555AC}" srcOrd="4" destOrd="0" parTransId="{C5859862-6B7A-44E4-8981-6582F58DD4F1}" sibTransId="{71B453CF-4CA6-43CA-99CC-206412825FB1}"/>
    <dgm:cxn modelId="{D63BF447-010E-4C0C-AB65-D18571FBA070}" srcId="{B1F35BCB-965D-4C07-82D5-095F30C35092}" destId="{BCAD051D-9269-42B8-B6B5-BFCCAC7FFB44}" srcOrd="2" destOrd="0" parTransId="{FA4BB688-5C24-49BB-B30D-63A4919F6F2A}" sibTransId="{F18E999C-AC45-4CF8-AB2D-7B5410029907}"/>
    <dgm:cxn modelId="{32DB1442-5B89-4D5D-9495-92E9A43F6801}" type="presParOf" srcId="{B3A393E1-6A1C-4C43-99EA-6DFA5E9D5571}" destId="{1C6AE598-19CE-4974-973B-312C25F4036A}" srcOrd="0" destOrd="0" presId="urn:microsoft.com/office/officeart/2005/8/layout/cycle2"/>
    <dgm:cxn modelId="{10C0E980-86D5-4169-A68C-568CCE9DB5FA}" type="presParOf" srcId="{B3A393E1-6A1C-4C43-99EA-6DFA5E9D5571}" destId="{FA3FEBC0-22A0-4F02-A11D-C0C57A780090}" srcOrd="1" destOrd="0" presId="urn:microsoft.com/office/officeart/2005/8/layout/cycle2"/>
    <dgm:cxn modelId="{9A1BCB3B-0727-4AC3-A056-047392BEF07F}" type="presParOf" srcId="{FA3FEBC0-22A0-4F02-A11D-C0C57A780090}" destId="{BFF658A5-DF0D-4E65-B4AB-17A739DDD961}" srcOrd="0" destOrd="0" presId="urn:microsoft.com/office/officeart/2005/8/layout/cycle2"/>
    <dgm:cxn modelId="{30D005BE-9653-476F-90F7-B27EFEE1930E}" type="presParOf" srcId="{B3A393E1-6A1C-4C43-99EA-6DFA5E9D5571}" destId="{96852BAC-B870-438C-AC33-3151220EA1E3}" srcOrd="2" destOrd="0" presId="urn:microsoft.com/office/officeart/2005/8/layout/cycle2"/>
    <dgm:cxn modelId="{377946F3-C187-444E-AC26-C6C267C20EBB}" type="presParOf" srcId="{B3A393E1-6A1C-4C43-99EA-6DFA5E9D5571}" destId="{59C1BAEF-97A3-4F4A-80B0-3E14714C13B1}" srcOrd="3" destOrd="0" presId="urn:microsoft.com/office/officeart/2005/8/layout/cycle2"/>
    <dgm:cxn modelId="{0793052A-CA7C-4DB7-8706-0AB99DAAB637}" type="presParOf" srcId="{59C1BAEF-97A3-4F4A-80B0-3E14714C13B1}" destId="{663449D5-FA44-4865-A93E-5F207614248D}" srcOrd="0" destOrd="0" presId="urn:microsoft.com/office/officeart/2005/8/layout/cycle2"/>
    <dgm:cxn modelId="{05CA2F7F-B9B6-4A7D-96C1-8FE2AC8CFFCB}" type="presParOf" srcId="{B3A393E1-6A1C-4C43-99EA-6DFA5E9D5571}" destId="{F68892D7-1BE0-4191-B5C4-FDD5B22930BD}" srcOrd="4" destOrd="0" presId="urn:microsoft.com/office/officeart/2005/8/layout/cycle2"/>
    <dgm:cxn modelId="{F90E036D-BF9E-44ED-A0A4-0E38BCC5D8DE}" type="presParOf" srcId="{B3A393E1-6A1C-4C43-99EA-6DFA5E9D5571}" destId="{4F9DFEE5-FB26-4AD5-950D-23E2683C78EC}" srcOrd="5" destOrd="0" presId="urn:microsoft.com/office/officeart/2005/8/layout/cycle2"/>
    <dgm:cxn modelId="{40021DF7-3F60-4781-9DFC-D6569C7195D7}" type="presParOf" srcId="{4F9DFEE5-FB26-4AD5-950D-23E2683C78EC}" destId="{8BD47EF4-D48F-425D-8122-CAEB353FA8FE}" srcOrd="0" destOrd="0" presId="urn:microsoft.com/office/officeart/2005/8/layout/cycle2"/>
    <dgm:cxn modelId="{A556A19C-13FC-4BF0-A1D4-4A16CE16B446}" type="presParOf" srcId="{B3A393E1-6A1C-4C43-99EA-6DFA5E9D5571}" destId="{13646309-3540-43D0-989C-FADAD1E27D50}" srcOrd="6" destOrd="0" presId="urn:microsoft.com/office/officeart/2005/8/layout/cycle2"/>
    <dgm:cxn modelId="{725E963E-E736-470B-86F0-7BE5FE01B4B3}" type="presParOf" srcId="{B3A393E1-6A1C-4C43-99EA-6DFA5E9D5571}" destId="{D53C3AD4-3306-44AE-BE9A-19CE9946D657}" srcOrd="7" destOrd="0" presId="urn:microsoft.com/office/officeart/2005/8/layout/cycle2"/>
    <dgm:cxn modelId="{1180D968-13F5-4363-9C00-5DCD1FE24E74}" type="presParOf" srcId="{D53C3AD4-3306-44AE-BE9A-19CE9946D657}" destId="{F8705FA1-EF29-4147-AE10-FB559D5D3D39}" srcOrd="0" destOrd="0" presId="urn:microsoft.com/office/officeart/2005/8/layout/cycle2"/>
    <dgm:cxn modelId="{62DD6F92-2BCF-47C2-B7E8-20CF347B6C89}" type="presParOf" srcId="{B3A393E1-6A1C-4C43-99EA-6DFA5E9D5571}" destId="{12B23CDE-FC5C-4C7A-9BE0-B5C5979DF0E9}" srcOrd="8" destOrd="0" presId="urn:microsoft.com/office/officeart/2005/8/layout/cycle2"/>
    <dgm:cxn modelId="{6148F9B6-4503-493F-8854-FB09C9E90DC8}" type="presParOf" srcId="{B3A393E1-6A1C-4C43-99EA-6DFA5E9D5571}" destId="{B10CD501-AA09-4BCB-B293-83914C0F0FD9}" srcOrd="9" destOrd="0" presId="urn:microsoft.com/office/officeart/2005/8/layout/cycle2"/>
    <dgm:cxn modelId="{3D55C66B-A88C-4710-B513-49057EA46DAC}" type="presParOf" srcId="{B10CD501-AA09-4BCB-B293-83914C0F0FD9}" destId="{A75F696C-284A-4FCE-B8AA-8374BF3F98D0}"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4D99E-FC1B-4419-98B0-0BB74CB8C88B}">
      <dsp:nvSpPr>
        <dsp:cNvPr id="0" name=""/>
        <dsp:cNvSpPr/>
      </dsp:nvSpPr>
      <dsp:spPr>
        <a:xfrm rot="5400000">
          <a:off x="2553912" y="-134040"/>
          <a:ext cx="3640206" cy="41167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zh-CN" sz="2500" kern="1200" dirty="0" smtClean="0"/>
            <a:t>重要的、基本的信息主体</a:t>
          </a:r>
          <a:endParaRPr lang="zh-CN" altLang="en-US" sz="2500" kern="1200" dirty="0"/>
        </a:p>
        <a:p>
          <a:pPr marL="228600" lvl="1" indent="-228600" algn="l" defTabSz="1111250">
            <a:lnSpc>
              <a:spcPct val="90000"/>
            </a:lnSpc>
            <a:spcBef>
              <a:spcPct val="0"/>
            </a:spcBef>
            <a:spcAft>
              <a:spcPct val="15000"/>
            </a:spcAft>
            <a:buChar char="••"/>
          </a:pPr>
          <a:r>
            <a:rPr lang="zh-CN" sz="2500" kern="1200" dirty="0" smtClean="0"/>
            <a:t>自然人在一国的领域内，包括具有该国国籍的公民、居住在该国国境内的外国人和无国籍人</a:t>
          </a:r>
          <a:endParaRPr lang="zh-CN" altLang="en-US" sz="2500" kern="1200" dirty="0"/>
        </a:p>
        <a:p>
          <a:pPr marL="228600" lvl="1" indent="-228600" algn="l" defTabSz="1111250">
            <a:lnSpc>
              <a:spcPct val="90000"/>
            </a:lnSpc>
            <a:spcBef>
              <a:spcPct val="0"/>
            </a:spcBef>
            <a:spcAft>
              <a:spcPct val="15000"/>
            </a:spcAft>
            <a:buChar char="••"/>
          </a:pPr>
          <a:r>
            <a:rPr lang="zh-CN" sz="2500" kern="1200" dirty="0" smtClean="0"/>
            <a:t>不具有独立的法律主体资格的自然人集合，一般地被规定为属于自然人范围</a:t>
          </a:r>
          <a:endParaRPr lang="zh-CN" altLang="en-US" sz="2500" kern="1200" dirty="0"/>
        </a:p>
      </dsp:txBody>
      <dsp:txXfrm rot="-5400000">
        <a:off x="2315655" y="281917"/>
        <a:ext cx="3939020" cy="3284806"/>
      </dsp:txXfrm>
    </dsp:sp>
    <dsp:sp modelId="{0ED9168F-23FD-48A6-B3EF-133842090305}">
      <dsp:nvSpPr>
        <dsp:cNvPr id="0" name=""/>
        <dsp:cNvSpPr/>
      </dsp:nvSpPr>
      <dsp:spPr>
        <a:xfrm>
          <a:off x="0" y="432043"/>
          <a:ext cx="2315655" cy="305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zh-CN" altLang="en-US" sz="6300" kern="1200" dirty="0" smtClean="0"/>
            <a:t>自然人</a:t>
          </a:r>
          <a:endParaRPr lang="zh-CN" altLang="en-US" sz="6300" kern="1200" dirty="0"/>
        </a:p>
      </dsp:txBody>
      <dsp:txXfrm>
        <a:off x="113041" y="545084"/>
        <a:ext cx="2089573" cy="2829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4D99E-FC1B-4419-98B0-0BB74CB8C88B}">
      <dsp:nvSpPr>
        <dsp:cNvPr id="0" name=""/>
        <dsp:cNvSpPr/>
      </dsp:nvSpPr>
      <dsp:spPr>
        <a:xfrm rot="5400000">
          <a:off x="2553912" y="-134040"/>
          <a:ext cx="3640206" cy="41167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zh-CN" sz="2700" kern="1200" smtClean="0"/>
            <a:t>非常重要的信息主体</a:t>
          </a:r>
          <a:endParaRPr lang="zh-CN" altLang="en-US" sz="2700" kern="1200" dirty="0"/>
        </a:p>
        <a:p>
          <a:pPr marL="228600" lvl="1" indent="-228600" algn="l" defTabSz="1200150">
            <a:lnSpc>
              <a:spcPct val="90000"/>
            </a:lnSpc>
            <a:spcBef>
              <a:spcPct val="0"/>
            </a:spcBef>
            <a:spcAft>
              <a:spcPct val="15000"/>
            </a:spcAft>
            <a:buChar char="••"/>
          </a:pPr>
          <a:r>
            <a:rPr lang="zh-CN" sz="2700" kern="1200" dirty="0" smtClean="0"/>
            <a:t>包括国家机关法人和企业法人、事业单位法人、社会团体法人等</a:t>
          </a:r>
          <a:endParaRPr lang="zh-CN" altLang="en-US" sz="2700" kern="1200" dirty="0"/>
        </a:p>
        <a:p>
          <a:pPr marL="228600" lvl="1" indent="-228600" algn="l" defTabSz="1200150">
            <a:lnSpc>
              <a:spcPct val="90000"/>
            </a:lnSpc>
            <a:spcBef>
              <a:spcPct val="0"/>
            </a:spcBef>
            <a:spcAft>
              <a:spcPct val="15000"/>
            </a:spcAft>
            <a:buChar char="••"/>
          </a:pPr>
          <a:r>
            <a:rPr lang="zh-CN" sz="2700" kern="1200" dirty="0" smtClean="0"/>
            <a:t>能独立承担民事责任的非法人组织也可作为信息主体</a:t>
          </a:r>
          <a:endParaRPr lang="zh-CN" altLang="en-US" sz="2700" kern="1200" dirty="0"/>
        </a:p>
      </dsp:txBody>
      <dsp:txXfrm rot="-5400000">
        <a:off x="2315655" y="281917"/>
        <a:ext cx="3939020" cy="3284806"/>
      </dsp:txXfrm>
    </dsp:sp>
    <dsp:sp modelId="{0ED9168F-23FD-48A6-B3EF-133842090305}">
      <dsp:nvSpPr>
        <dsp:cNvPr id="0" name=""/>
        <dsp:cNvSpPr/>
      </dsp:nvSpPr>
      <dsp:spPr>
        <a:xfrm>
          <a:off x="0" y="432043"/>
          <a:ext cx="2315655" cy="305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zh-CN" altLang="en-US" sz="6000" kern="1200" dirty="0" smtClean="0"/>
            <a:t>法人</a:t>
          </a:r>
          <a:endParaRPr lang="zh-CN" altLang="en-US" sz="6000" kern="1200" dirty="0"/>
        </a:p>
      </dsp:txBody>
      <dsp:txXfrm>
        <a:off x="113041" y="545084"/>
        <a:ext cx="2089573" cy="2829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4D99E-FC1B-4419-98B0-0BB74CB8C88B}">
      <dsp:nvSpPr>
        <dsp:cNvPr id="0" name=""/>
        <dsp:cNvSpPr/>
      </dsp:nvSpPr>
      <dsp:spPr>
        <a:xfrm rot="5400000">
          <a:off x="2634570" y="-141573"/>
          <a:ext cx="3968544" cy="43471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sz="2000" kern="1200" smtClean="0"/>
            <a:t>重要的信息主体，是信息活动的重要参与者，并具有举足轻重的地位。</a:t>
          </a:r>
          <a:endParaRPr lang="zh-CN" altLang="en-US" sz="2000" kern="1200" dirty="0"/>
        </a:p>
        <a:p>
          <a:pPr marL="228600" lvl="1" indent="-228600" algn="l" defTabSz="889000">
            <a:lnSpc>
              <a:spcPct val="90000"/>
            </a:lnSpc>
            <a:spcBef>
              <a:spcPct val="0"/>
            </a:spcBef>
            <a:spcAft>
              <a:spcPct val="15000"/>
            </a:spcAft>
            <a:buChar char="••"/>
          </a:pPr>
          <a:r>
            <a:rPr lang="zh-CN" sz="2000" kern="1200" dirty="0" smtClean="0"/>
            <a:t>国家要经常地向社会提供大量信息使这些信息成为共享的资源，以引导人们的行为，促进经济与社会的发展</a:t>
          </a:r>
          <a:endParaRPr lang="zh-CN" altLang="en-US" sz="2000" kern="1200" dirty="0"/>
        </a:p>
        <a:p>
          <a:pPr marL="228600" lvl="1" indent="-228600" algn="l" defTabSz="889000">
            <a:lnSpc>
              <a:spcPct val="90000"/>
            </a:lnSpc>
            <a:spcBef>
              <a:spcPct val="0"/>
            </a:spcBef>
            <a:spcAft>
              <a:spcPct val="15000"/>
            </a:spcAft>
            <a:buChar char="••"/>
          </a:pPr>
          <a:r>
            <a:rPr lang="zh-CN" sz="2000" kern="1200" dirty="0" smtClean="0"/>
            <a:t>为了保障国家利益和社会公共利益，国家又必须储存保留某些领域的信息，使这些信息处于秘密状态，而不许非法获取使用</a:t>
          </a:r>
          <a:endParaRPr lang="zh-CN" altLang="en-US" sz="2000" kern="1200" dirty="0"/>
        </a:p>
      </dsp:txBody>
      <dsp:txXfrm rot="-5400000">
        <a:off x="2445269" y="241456"/>
        <a:ext cx="4153418" cy="3581088"/>
      </dsp:txXfrm>
    </dsp:sp>
    <dsp:sp modelId="{0ED9168F-23FD-48A6-B3EF-133842090305}">
      <dsp:nvSpPr>
        <dsp:cNvPr id="0" name=""/>
        <dsp:cNvSpPr/>
      </dsp:nvSpPr>
      <dsp:spPr>
        <a:xfrm>
          <a:off x="0" y="504057"/>
          <a:ext cx="2445269" cy="305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zh-CN" altLang="en-US" sz="6000" kern="1200" dirty="0" smtClean="0"/>
            <a:t>国家</a:t>
          </a:r>
          <a:endParaRPr lang="zh-CN" altLang="en-US" sz="6000" kern="1200" dirty="0"/>
        </a:p>
      </dsp:txBody>
      <dsp:txXfrm>
        <a:off x="119368" y="623425"/>
        <a:ext cx="2206533" cy="2817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315A-8F63-46B0-826F-86A668CAB192}">
      <dsp:nvSpPr>
        <dsp:cNvPr id="0" name=""/>
        <dsp:cNvSpPr/>
      </dsp:nvSpPr>
      <dsp:spPr>
        <a:xfrm>
          <a:off x="1016000" y="0"/>
          <a:ext cx="4063999" cy="4063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166C34-B9C6-482F-A4CA-7F820518ABDE}">
      <dsp:nvSpPr>
        <dsp:cNvPr id="0" name=""/>
        <dsp:cNvSpPr/>
      </dsp:nvSpPr>
      <dsp:spPr>
        <a:xfrm>
          <a:off x="1402080" y="386079"/>
          <a:ext cx="1584960" cy="158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效益</a:t>
          </a:r>
          <a:endParaRPr lang="en-US" altLang="zh-CN" sz="3100" kern="1200" dirty="0" smtClean="0"/>
        </a:p>
        <a:p>
          <a:pPr lvl="0" algn="ctr" defTabSz="1377950">
            <a:lnSpc>
              <a:spcPct val="90000"/>
            </a:lnSpc>
            <a:spcBef>
              <a:spcPct val="0"/>
            </a:spcBef>
            <a:spcAft>
              <a:spcPct val="35000"/>
            </a:spcAft>
          </a:pPr>
          <a:r>
            <a:rPr lang="zh-CN" altLang="en-US" sz="3100" kern="1200" dirty="0" smtClean="0"/>
            <a:t>原则</a:t>
          </a:r>
          <a:endParaRPr lang="zh-CN" altLang="en-US" sz="3100" kern="1200" dirty="0"/>
        </a:p>
      </dsp:txBody>
      <dsp:txXfrm>
        <a:off x="1479451" y="463450"/>
        <a:ext cx="1430218" cy="1430218"/>
      </dsp:txXfrm>
    </dsp:sp>
    <dsp:sp modelId="{F4005374-0B1C-4816-8E31-42B784DEA150}">
      <dsp:nvSpPr>
        <dsp:cNvPr id="0" name=""/>
        <dsp:cNvSpPr/>
      </dsp:nvSpPr>
      <dsp:spPr>
        <a:xfrm>
          <a:off x="3108960" y="386079"/>
          <a:ext cx="1584960" cy="158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实事求是原则</a:t>
          </a:r>
          <a:endParaRPr lang="zh-CN" altLang="en-US" sz="3100" kern="1200" dirty="0"/>
        </a:p>
      </dsp:txBody>
      <dsp:txXfrm>
        <a:off x="3186331" y="463450"/>
        <a:ext cx="1430218" cy="1430218"/>
      </dsp:txXfrm>
    </dsp:sp>
    <dsp:sp modelId="{8F0B6DC3-71D9-454C-B0FD-1317ACA1F530}">
      <dsp:nvSpPr>
        <dsp:cNvPr id="0" name=""/>
        <dsp:cNvSpPr/>
      </dsp:nvSpPr>
      <dsp:spPr>
        <a:xfrm>
          <a:off x="1402080" y="2092960"/>
          <a:ext cx="1584960" cy="158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吸收借鉴原则</a:t>
          </a:r>
          <a:endParaRPr lang="zh-CN" altLang="en-US" sz="3100" kern="1200" dirty="0"/>
        </a:p>
      </dsp:txBody>
      <dsp:txXfrm>
        <a:off x="1479451" y="2170331"/>
        <a:ext cx="1430218" cy="1430218"/>
      </dsp:txXfrm>
    </dsp:sp>
    <dsp:sp modelId="{A7871F4E-E9D5-44EB-BA92-8A56DAB44A00}">
      <dsp:nvSpPr>
        <dsp:cNvPr id="0" name=""/>
        <dsp:cNvSpPr/>
      </dsp:nvSpPr>
      <dsp:spPr>
        <a:xfrm>
          <a:off x="3108960" y="2092960"/>
          <a:ext cx="1584960" cy="158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协调</a:t>
          </a:r>
          <a:endParaRPr lang="en-US" altLang="zh-CN" sz="3100" kern="1200" dirty="0" smtClean="0"/>
        </a:p>
        <a:p>
          <a:pPr lvl="0" algn="ctr" defTabSz="1377950">
            <a:lnSpc>
              <a:spcPct val="90000"/>
            </a:lnSpc>
            <a:spcBef>
              <a:spcPct val="0"/>
            </a:spcBef>
            <a:spcAft>
              <a:spcPct val="35000"/>
            </a:spcAft>
          </a:pPr>
          <a:r>
            <a:rPr lang="zh-CN" altLang="en-US" sz="3100" kern="1200" dirty="0" smtClean="0"/>
            <a:t>原则</a:t>
          </a:r>
          <a:endParaRPr lang="zh-CN" altLang="en-US" sz="3100" kern="1200" dirty="0"/>
        </a:p>
      </dsp:txBody>
      <dsp:txXfrm>
        <a:off x="3186331" y="2170331"/>
        <a:ext cx="1430218" cy="1430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DCF84-7D52-446D-B280-A079413A3D6E}">
      <dsp:nvSpPr>
        <dsp:cNvPr id="0" name=""/>
        <dsp:cNvSpPr/>
      </dsp:nvSpPr>
      <dsp:spPr>
        <a:xfrm>
          <a:off x="940048" y="0"/>
          <a:ext cx="4624287" cy="462428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C24E8-1707-4BD5-87C6-94F21C1A06B0}">
      <dsp:nvSpPr>
        <dsp:cNvPr id="0" name=""/>
        <dsp:cNvSpPr/>
      </dsp:nvSpPr>
      <dsp:spPr>
        <a:xfrm>
          <a:off x="1240626" y="300578"/>
          <a:ext cx="1849715" cy="1849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zh-CN" sz="2600" kern="1200" dirty="0" smtClean="0"/>
            <a:t>出版物公开</a:t>
          </a:r>
          <a:endParaRPr lang="zh-CN" altLang="en-US" sz="2600" kern="1200" dirty="0"/>
        </a:p>
      </dsp:txBody>
      <dsp:txXfrm>
        <a:off x="1330922" y="390874"/>
        <a:ext cx="1669123" cy="1669123"/>
      </dsp:txXfrm>
    </dsp:sp>
    <dsp:sp modelId="{E9126CCD-5D1C-4EEF-8F5D-458385DA1E43}">
      <dsp:nvSpPr>
        <dsp:cNvPr id="0" name=""/>
        <dsp:cNvSpPr/>
      </dsp:nvSpPr>
      <dsp:spPr>
        <a:xfrm>
          <a:off x="3414042" y="300578"/>
          <a:ext cx="1849715" cy="1849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zh-CN" sz="2600" kern="1200" dirty="0" smtClean="0"/>
            <a:t>使用</a:t>
          </a:r>
          <a:endParaRPr lang="en-US" altLang="zh-CN" sz="2600" kern="1200" dirty="0" smtClean="0"/>
        </a:p>
        <a:p>
          <a:pPr lvl="0" algn="ctr" defTabSz="1155700">
            <a:lnSpc>
              <a:spcPct val="90000"/>
            </a:lnSpc>
            <a:spcBef>
              <a:spcPct val="0"/>
            </a:spcBef>
            <a:spcAft>
              <a:spcPct val="35000"/>
            </a:spcAft>
          </a:pPr>
          <a:r>
            <a:rPr lang="zh-CN" altLang="zh-CN" sz="2600" kern="1200" dirty="0" smtClean="0"/>
            <a:t>公开</a:t>
          </a:r>
          <a:endParaRPr lang="zh-CN" altLang="en-US" sz="2600" kern="1200" dirty="0"/>
        </a:p>
      </dsp:txBody>
      <dsp:txXfrm>
        <a:off x="3504338" y="390874"/>
        <a:ext cx="1669123" cy="1669123"/>
      </dsp:txXfrm>
    </dsp:sp>
    <dsp:sp modelId="{197B2BE8-B38C-406F-AB8D-6DBA795CD49E}">
      <dsp:nvSpPr>
        <dsp:cNvPr id="0" name=""/>
        <dsp:cNvSpPr/>
      </dsp:nvSpPr>
      <dsp:spPr>
        <a:xfrm>
          <a:off x="1240626" y="2473994"/>
          <a:ext cx="1849715" cy="1849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zh-CN" sz="2600" kern="1200" dirty="0" smtClean="0"/>
            <a:t>以其</a:t>
          </a:r>
          <a:endParaRPr lang="en-US" altLang="zh-CN" sz="2600" kern="1200" dirty="0" smtClean="0"/>
        </a:p>
        <a:p>
          <a:pPr lvl="0" algn="ctr" defTabSz="1155700">
            <a:lnSpc>
              <a:spcPct val="90000"/>
            </a:lnSpc>
            <a:spcBef>
              <a:spcPct val="0"/>
            </a:spcBef>
            <a:spcAft>
              <a:spcPct val="35000"/>
            </a:spcAft>
          </a:pPr>
          <a:r>
            <a:rPr lang="zh-CN" altLang="zh-CN" sz="2600" kern="1200" dirty="0" smtClean="0"/>
            <a:t>他方式</a:t>
          </a:r>
          <a:endParaRPr lang="en-US" altLang="zh-CN" sz="2600" kern="1200" dirty="0" smtClean="0"/>
        </a:p>
        <a:p>
          <a:pPr lvl="0" algn="ctr" defTabSz="1155700">
            <a:lnSpc>
              <a:spcPct val="90000"/>
            </a:lnSpc>
            <a:spcBef>
              <a:spcPct val="0"/>
            </a:spcBef>
            <a:spcAft>
              <a:spcPct val="35000"/>
            </a:spcAft>
          </a:pPr>
          <a:r>
            <a:rPr lang="zh-CN" altLang="zh-CN" sz="2600" kern="1200" dirty="0" smtClean="0"/>
            <a:t>公开</a:t>
          </a:r>
          <a:endParaRPr lang="zh-CN" altLang="en-US" sz="2600" kern="1200" dirty="0"/>
        </a:p>
      </dsp:txBody>
      <dsp:txXfrm>
        <a:off x="1330922" y="2564290"/>
        <a:ext cx="1669123" cy="1669123"/>
      </dsp:txXfrm>
    </dsp:sp>
    <dsp:sp modelId="{09D97F2E-67D0-4686-BDB4-FAAA1C8A97DF}">
      <dsp:nvSpPr>
        <dsp:cNvPr id="0" name=""/>
        <dsp:cNvSpPr/>
      </dsp:nvSpPr>
      <dsp:spPr>
        <a:xfrm>
          <a:off x="3414042" y="2473994"/>
          <a:ext cx="1849715" cy="1849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zh-CN" sz="2600" kern="1200" dirty="0" smtClean="0"/>
            <a:t>抵触申请</a:t>
          </a:r>
          <a:endParaRPr lang="zh-CN" altLang="en-US" sz="2600" kern="1200" dirty="0"/>
        </a:p>
      </dsp:txBody>
      <dsp:txXfrm>
        <a:off x="3504338" y="2564290"/>
        <a:ext cx="1669123" cy="1669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DCF84-7D52-446D-B280-A079413A3D6E}">
      <dsp:nvSpPr>
        <dsp:cNvPr id="0" name=""/>
        <dsp:cNvSpPr/>
      </dsp:nvSpPr>
      <dsp:spPr>
        <a:xfrm>
          <a:off x="923100" y="0"/>
          <a:ext cx="3482391" cy="348239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C24E8-1707-4BD5-87C6-94F21C1A06B0}">
      <dsp:nvSpPr>
        <dsp:cNvPr id="0" name=""/>
        <dsp:cNvSpPr/>
      </dsp:nvSpPr>
      <dsp:spPr>
        <a:xfrm>
          <a:off x="1149455" y="226355"/>
          <a:ext cx="1392956" cy="1392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t>书面</a:t>
          </a:r>
          <a:endParaRPr lang="en-US" altLang="zh-CN" sz="2700" kern="1200" dirty="0" smtClean="0"/>
        </a:p>
        <a:p>
          <a:pPr lvl="0" algn="ctr" defTabSz="1200150">
            <a:lnSpc>
              <a:spcPct val="90000"/>
            </a:lnSpc>
            <a:spcBef>
              <a:spcPct val="0"/>
            </a:spcBef>
            <a:spcAft>
              <a:spcPct val="35000"/>
            </a:spcAft>
          </a:pPr>
          <a:r>
            <a:rPr lang="zh-CN" altLang="en-US" sz="2700" kern="1200" dirty="0" smtClean="0"/>
            <a:t>原则</a:t>
          </a:r>
          <a:endParaRPr lang="zh-CN" altLang="en-US" sz="2700" kern="1200" dirty="0"/>
        </a:p>
      </dsp:txBody>
      <dsp:txXfrm>
        <a:off x="1217454" y="294354"/>
        <a:ext cx="1256958" cy="1256958"/>
      </dsp:txXfrm>
    </dsp:sp>
    <dsp:sp modelId="{E9126CCD-5D1C-4EEF-8F5D-458385DA1E43}">
      <dsp:nvSpPr>
        <dsp:cNvPr id="0" name=""/>
        <dsp:cNvSpPr/>
      </dsp:nvSpPr>
      <dsp:spPr>
        <a:xfrm>
          <a:off x="2786179" y="226355"/>
          <a:ext cx="1392956" cy="1392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t>先申请原则</a:t>
          </a:r>
          <a:endParaRPr lang="zh-CN" altLang="en-US" sz="2700" kern="1200" dirty="0"/>
        </a:p>
      </dsp:txBody>
      <dsp:txXfrm>
        <a:off x="2854178" y="294354"/>
        <a:ext cx="1256958" cy="1256958"/>
      </dsp:txXfrm>
    </dsp:sp>
    <dsp:sp modelId="{197B2BE8-B38C-406F-AB8D-6DBA795CD49E}">
      <dsp:nvSpPr>
        <dsp:cNvPr id="0" name=""/>
        <dsp:cNvSpPr/>
      </dsp:nvSpPr>
      <dsp:spPr>
        <a:xfrm>
          <a:off x="1149455" y="1863079"/>
          <a:ext cx="1392956" cy="1392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t>优先权原则</a:t>
          </a:r>
          <a:endParaRPr lang="zh-CN" altLang="en-US" sz="2700" kern="1200" dirty="0"/>
        </a:p>
      </dsp:txBody>
      <dsp:txXfrm>
        <a:off x="1217454" y="1931078"/>
        <a:ext cx="1256958" cy="1256958"/>
      </dsp:txXfrm>
    </dsp:sp>
    <dsp:sp modelId="{09D97F2E-67D0-4686-BDB4-FAAA1C8A97DF}">
      <dsp:nvSpPr>
        <dsp:cNvPr id="0" name=""/>
        <dsp:cNvSpPr/>
      </dsp:nvSpPr>
      <dsp:spPr>
        <a:xfrm>
          <a:off x="2786179" y="1863079"/>
          <a:ext cx="1392956" cy="13929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t>单一性原则</a:t>
          </a:r>
          <a:endParaRPr lang="zh-CN" altLang="en-US" sz="2700" kern="1200" dirty="0"/>
        </a:p>
      </dsp:txBody>
      <dsp:txXfrm>
        <a:off x="2854178" y="1931078"/>
        <a:ext cx="1256958" cy="12569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AE598-19CE-4974-973B-312C25F4036A}">
      <dsp:nvSpPr>
        <dsp:cNvPr id="0" name=""/>
        <dsp:cNvSpPr/>
      </dsp:nvSpPr>
      <dsp:spPr>
        <a:xfrm>
          <a:off x="2434828" y="401"/>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受理申请</a:t>
          </a:r>
          <a:endParaRPr lang="zh-CN" altLang="en-US" sz="2600" kern="1200" dirty="0"/>
        </a:p>
      </dsp:txBody>
      <dsp:txXfrm>
        <a:off x="2614422" y="179995"/>
        <a:ext cx="867155" cy="867155"/>
      </dsp:txXfrm>
    </dsp:sp>
    <dsp:sp modelId="{FA3FEBC0-22A0-4F02-A11D-C0C57A780090}">
      <dsp:nvSpPr>
        <dsp:cNvPr id="0" name=""/>
        <dsp:cNvSpPr/>
      </dsp:nvSpPr>
      <dsp:spPr>
        <a:xfrm rot="2160000">
          <a:off x="3622675" y="942976"/>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3632045" y="996915"/>
        <a:ext cx="228964" cy="248335"/>
      </dsp:txXfrm>
    </dsp:sp>
    <dsp:sp modelId="{96852BAC-B870-438C-AC33-3151220EA1E3}">
      <dsp:nvSpPr>
        <dsp:cNvPr id="0" name=""/>
        <dsp:cNvSpPr/>
      </dsp:nvSpPr>
      <dsp:spPr>
        <a:xfrm>
          <a:off x="3926250" y="1083982"/>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初步审查</a:t>
          </a:r>
          <a:endParaRPr lang="zh-CN" altLang="en-US" sz="2600" kern="1200" dirty="0"/>
        </a:p>
      </dsp:txBody>
      <dsp:txXfrm>
        <a:off x="4105844" y="1263576"/>
        <a:ext cx="867155" cy="867155"/>
      </dsp:txXfrm>
    </dsp:sp>
    <dsp:sp modelId="{59C1BAEF-97A3-4F4A-80B0-3E14714C13B1}">
      <dsp:nvSpPr>
        <dsp:cNvPr id="0" name=""/>
        <dsp:cNvSpPr/>
      </dsp:nvSpPr>
      <dsp:spPr>
        <a:xfrm rot="6480000">
          <a:off x="409390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0800000">
        <a:off x="4158126" y="2394156"/>
        <a:ext cx="228964" cy="248335"/>
      </dsp:txXfrm>
    </dsp:sp>
    <dsp:sp modelId="{F68892D7-1BE0-4191-B5C4-FDD5B22930BD}">
      <dsp:nvSpPr>
        <dsp:cNvPr id="0" name=""/>
        <dsp:cNvSpPr/>
      </dsp:nvSpPr>
      <dsp:spPr>
        <a:xfrm>
          <a:off x="3356577" y="2837255"/>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公布申请</a:t>
          </a:r>
          <a:endParaRPr lang="zh-CN" altLang="en-US" sz="2600" kern="1200" dirty="0"/>
        </a:p>
      </dsp:txBody>
      <dsp:txXfrm>
        <a:off x="3536171" y="3016849"/>
        <a:ext cx="867155" cy="867155"/>
      </dsp:txXfrm>
    </dsp:sp>
    <dsp:sp modelId="{4F9DFEE5-FB26-4AD5-950D-23E2683C78EC}">
      <dsp:nvSpPr>
        <dsp:cNvPr id="0" name=""/>
        <dsp:cNvSpPr/>
      </dsp:nvSpPr>
      <dsp:spPr>
        <a:xfrm rot="10800000">
          <a:off x="289371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0800000">
        <a:off x="2991839" y="3326259"/>
        <a:ext cx="228964" cy="248335"/>
      </dsp:txXfrm>
    </dsp:sp>
    <dsp:sp modelId="{13646309-3540-43D0-989C-FADAD1E27D50}">
      <dsp:nvSpPr>
        <dsp:cNvPr id="0" name=""/>
        <dsp:cNvSpPr/>
      </dsp:nvSpPr>
      <dsp:spPr>
        <a:xfrm>
          <a:off x="1513078" y="2837255"/>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实质审查</a:t>
          </a:r>
          <a:endParaRPr lang="zh-CN" altLang="en-US" sz="2600" kern="1200" dirty="0"/>
        </a:p>
      </dsp:txBody>
      <dsp:txXfrm>
        <a:off x="1692672" y="3016849"/>
        <a:ext cx="867155" cy="867155"/>
      </dsp:txXfrm>
    </dsp:sp>
    <dsp:sp modelId="{D53C3AD4-3306-44AE-BE9A-19CE9946D657}">
      <dsp:nvSpPr>
        <dsp:cNvPr id="0" name=""/>
        <dsp:cNvSpPr/>
      </dsp:nvSpPr>
      <dsp:spPr>
        <a:xfrm rot="15120000">
          <a:off x="1680728" y="237564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0800000">
        <a:off x="1744954" y="2505090"/>
        <a:ext cx="228964" cy="248335"/>
      </dsp:txXfrm>
    </dsp:sp>
    <dsp:sp modelId="{12B23CDE-FC5C-4C7A-9BE0-B5C5979DF0E9}">
      <dsp:nvSpPr>
        <dsp:cNvPr id="0" name=""/>
        <dsp:cNvSpPr/>
      </dsp:nvSpPr>
      <dsp:spPr>
        <a:xfrm>
          <a:off x="943405" y="1083982"/>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授权公告</a:t>
          </a:r>
          <a:endParaRPr lang="zh-CN" altLang="en-US" sz="2600" kern="1200" dirty="0"/>
        </a:p>
      </dsp:txBody>
      <dsp:txXfrm>
        <a:off x="1122999" y="1263576"/>
        <a:ext cx="867155" cy="867155"/>
      </dsp:txXfrm>
    </dsp:sp>
    <dsp:sp modelId="{B10CD501-AA09-4BCB-B293-83914C0F0FD9}">
      <dsp:nvSpPr>
        <dsp:cNvPr id="0" name=""/>
        <dsp:cNvSpPr/>
      </dsp:nvSpPr>
      <dsp:spPr>
        <a:xfrm rot="19440000">
          <a:off x="2131253" y="95385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06705-6F76-470E-847D-2471903690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B0A03-4BB5-43CC-B766-9FDAB79C3D9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1143000" y="685800"/>
            <a:ext cx="4572000" cy="3429000"/>
          </a:xfrm>
        </p:spPr>
      </p:sp>
      <p:sp>
        <p:nvSpPr>
          <p:cNvPr id="30722"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60" y="1745673"/>
            <a:ext cx="7668491" cy="402336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bwMode="auto">
          <a:xfrm>
            <a:off x="7568808"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4"/>
            </p:custDataLst>
          </p:nvPr>
        </p:nvSpPr>
        <p:spPr bwMode="auto">
          <a:xfrm>
            <a:off x="7568808"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fld>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60" y="1745673"/>
            <a:ext cx="7668491" cy="402336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58" y="1745673"/>
            <a:ext cx="7668491" cy="402336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bwMode="auto">
          <a:xfrm>
            <a:off x="7568806"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4"/>
            </p:custDataLst>
          </p:nvPr>
        </p:nvSpPr>
        <p:spPr bwMode="auto">
          <a:xfrm>
            <a:off x="7568806"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fld>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bwMode="auto">
          <a:xfrm>
            <a:off x="7568811"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9" name="矩形 8"/>
          <p:cNvSpPr/>
          <p:nvPr>
            <p:custDataLst>
              <p:tags r:id="rId3"/>
            </p:custDataLst>
          </p:nvPr>
        </p:nvSpPr>
        <p:spPr bwMode="auto">
          <a:xfrm>
            <a:off x="7568811"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6"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5"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55" y="1745673"/>
            <a:ext cx="7668491" cy="402336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bwMode="auto">
          <a:xfrm>
            <a:off x="7568803"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4"/>
            </p:custDataLst>
          </p:nvPr>
        </p:nvSpPr>
        <p:spPr bwMode="auto">
          <a:xfrm>
            <a:off x="7568803"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fld>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79"/>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106067"/>
            <a:ext cx="3887391" cy="402872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7F28AF-5BE0-4465-9148-1AC3FCF059DB}" type="slidenum">
              <a:rPr lang="zh-CN" altLang="en-US" smtClean="0"/>
            </a:fld>
            <a:endParaRPr lang="zh-CN" altLang="en-US"/>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7F28AF-5BE0-4465-9148-1AC3FCF059DB}" type="slidenum">
              <a:rPr lang="zh-CN" altLang="en-US" smtClean="0"/>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fld>
            <a:endParaRPr lang="zh-CN" altLang="en-US"/>
          </a:p>
        </p:txBody>
      </p:sp>
      <p:sp>
        <p:nvSpPr>
          <p:cNvPr id="4" name="页脚占位符 3"/>
          <p:cNvSpPr>
            <a:spLocks noGrp="1"/>
          </p:cNvSpPr>
          <p:nvPr>
            <p:ph type="ftr" sz="quarter" idx="11"/>
          </p:nvPr>
        </p:nvSpPr>
        <p:spPr/>
        <p:txBody>
          <a:bodyPr wrap="square">
            <a:normAutofit/>
          </a:bodyPr>
          <a:lstStyle/>
          <a:p>
            <a:endParaRPr lang="zh-CN" altLang="en-US"/>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fld>
            <a:endParaRPr lang="zh-CN" altLang="en-US"/>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7F28AF-5BE0-4465-9148-1AC3FCF059D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xml"/><Relationship Id="rId12" Type="http://schemas.openxmlformats.org/officeDocument/2006/relationships/tags" Target="../tags/tag3.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1.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image" Target="../media/image1.pn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4.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image" Target="../media/image1.png"/><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65"/>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fld>
            <a:endParaRPr lang="zh-CN" altLang="en-US"/>
          </a:p>
        </p:txBody>
      </p:sp>
      <p:sp>
        <p:nvSpPr>
          <p:cNvPr id="5" name="页脚占位符 4"/>
          <p:cNvSpPr>
            <a:spLocks noGrp="1"/>
          </p:cNvSpPr>
          <p:nvPr>
            <p:ph type="ftr" sz="quarter" idx="3"/>
          </p:nvPr>
        </p:nvSpPr>
        <p:spPr>
          <a:xfrm>
            <a:off x="3028950" y="6356365"/>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65"/>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6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6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6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7"/>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7"/>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7"/>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0"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75"/>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1.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3.xml"/><Relationship Id="rId2" Type="http://schemas.openxmlformats.org/officeDocument/2006/relationships/tags" Target="../tags/tag20.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audio" Target="../media/audio1.wav"/><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6.png"/><Relationship Id="rId1" Type="http://schemas.openxmlformats.org/officeDocument/2006/relationships/tags" Target="../tags/tag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ctrTitle"/>
            <p:custDataLst>
              <p:tags r:id="rId1"/>
            </p:custDataLst>
          </p:nvPr>
        </p:nvSpPr>
        <p:spPr>
          <a:xfrm>
            <a:off x="1635444" y="1982470"/>
            <a:ext cx="5872639" cy="2432050"/>
          </a:xfrm>
        </p:spPr>
        <p:txBody>
          <a:bodyPr>
            <a:normAutofit fontScale="90000"/>
          </a:bodyPr>
          <a:lstStyle/>
          <a:p>
            <a:r>
              <a:rPr lang="zh-CN" altLang="en-US" dirty="0" smtClean="0">
                <a:solidFill>
                  <a:schemeClr val="tx1"/>
                </a:solidFill>
              </a:rPr>
              <a:t>《信息政策与法规》</a:t>
            </a:r>
            <a:br>
              <a:rPr lang="zh-CN" altLang="en-US" dirty="0" smtClean="0">
                <a:solidFill>
                  <a:schemeClr val="tx1"/>
                </a:solidFill>
              </a:rPr>
            </a:br>
            <a:br>
              <a:rPr lang="zh-CN" altLang="en-US" dirty="0" smtClean="0">
                <a:solidFill>
                  <a:schemeClr val="tx1"/>
                </a:solidFill>
              </a:rPr>
            </a:br>
            <a:r>
              <a:rPr lang="zh-CN" altLang="en-US" sz="3000" dirty="0" smtClean="0">
                <a:solidFill>
                  <a:schemeClr val="tx1"/>
                </a:solidFill>
              </a:rPr>
              <a:t>课程代码：</a:t>
            </a:r>
            <a:r>
              <a:rPr lang="en-US" altLang="zh-CN" sz="3000" dirty="0" smtClean="0">
                <a:solidFill>
                  <a:schemeClr val="tx1"/>
                </a:solidFill>
              </a:rPr>
              <a:t>02133</a:t>
            </a:r>
            <a:endParaRPr lang="en-US" altLang="zh-CN" sz="3000" dirty="0" smtClean="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79512" y="0"/>
            <a:ext cx="7024688" cy="1143000"/>
          </a:xfrm>
        </p:spPr>
        <p:txBody>
          <a:bodyPr/>
          <a:lstStyle/>
          <a:p>
            <a:pPr eaLnBrk="1" hangingPunct="1"/>
            <a:r>
              <a:rPr lang="zh-CN" altLang="en-US" dirty="0" smtClean="0">
                <a:ea typeface="宋体" panose="02010600030101010101" pitchFamily="2" charset="-122"/>
              </a:rPr>
              <a:t>本章导语</a:t>
            </a:r>
            <a:endParaRPr lang="zh-CN" altLang="en-US" dirty="0" smtClean="0">
              <a:ea typeface="宋体" panose="02010600030101010101" pitchFamily="2" charset="-122"/>
            </a:endParaRPr>
          </a:p>
        </p:txBody>
      </p:sp>
      <p:sp>
        <p:nvSpPr>
          <p:cNvPr id="7171" name="Rectangle 3"/>
          <p:cNvSpPr>
            <a:spLocks noGrp="1" noChangeArrowheads="1"/>
          </p:cNvSpPr>
          <p:nvPr>
            <p:ph idx="4294967295"/>
          </p:nvPr>
        </p:nvSpPr>
        <p:spPr>
          <a:xfrm>
            <a:off x="323528" y="1268760"/>
            <a:ext cx="7416800" cy="4968875"/>
          </a:xfrm>
        </p:spPr>
        <p:txBody>
          <a:bodyPr/>
          <a:lstStyle/>
          <a:p>
            <a:pPr eaLnBrk="1" hangingPunct="1">
              <a:lnSpc>
                <a:spcPct val="90000"/>
              </a:lnSpc>
            </a:pPr>
            <a:r>
              <a:rPr lang="zh-CN" altLang="zh-CN" sz="2400" dirty="0" smtClean="0">
                <a:ea typeface="宋体" panose="02010600030101010101" pitchFamily="2" charset="-122"/>
              </a:rPr>
              <a:t>随着经济和科技的迅速发展，信息技术日新月异的进步，信息产业已成为国民经济重要的支柱产业，其发展水平已成为衡量一个国家现代化和综合国力的重要标志。</a:t>
            </a:r>
            <a:r>
              <a:rPr lang="en-US" altLang="zh-CN" sz="2400" dirty="0" smtClean="0">
                <a:ea typeface="宋体" panose="02010600030101010101" pitchFamily="2" charset="-122"/>
              </a:rPr>
              <a:t>20</a:t>
            </a:r>
            <a:r>
              <a:rPr lang="zh-CN" altLang="zh-CN" sz="2400" dirty="0" smtClean="0">
                <a:ea typeface="宋体" panose="02010600030101010101" pitchFamily="2" charset="-122"/>
              </a:rPr>
              <a:t>世纪</a:t>
            </a:r>
            <a:r>
              <a:rPr lang="en-US" altLang="zh-CN" sz="2400" dirty="0" smtClean="0">
                <a:ea typeface="宋体" panose="02010600030101010101" pitchFamily="2" charset="-122"/>
              </a:rPr>
              <a:t>90</a:t>
            </a:r>
            <a:r>
              <a:rPr lang="zh-CN" altLang="zh-CN" sz="2400" dirty="0" smtClean="0">
                <a:ea typeface="宋体" panose="02010600030101010101" pitchFamily="2" charset="-122"/>
              </a:rPr>
              <a:t>年代以来，经济全球化和社会信息化的趋势日见明显，特别是随着信息高速公路建设在全球范围的兴起，进一步带动了信息产业的发展</a:t>
            </a:r>
            <a:r>
              <a:rPr lang="en-US" altLang="zh-CN" sz="2400" dirty="0" smtClean="0">
                <a:ea typeface="宋体" panose="02010600030101010101" pitchFamily="2" charset="-122"/>
              </a:rPr>
              <a:t>,</a:t>
            </a:r>
            <a:r>
              <a:rPr lang="zh-CN" altLang="zh-CN" sz="2400" dirty="0" smtClean="0">
                <a:ea typeface="宋体" panose="02010600030101010101" pitchFamily="2" charset="-122"/>
              </a:rPr>
              <a:t>信息化已成为经济全球化的迫切需要和必要保证。在信息经济、知识经济蓬勃发展的大背景下，原有的建立在实体经济基础上的法律法规已经不能适应新的社会活动和社会关系，因此不仅需要对已有的法律法规进行修订调整，而且需要制定新的法律法规。于是针对这种新形势、新环境的信息法制建设应运而生了。</a:t>
            </a:r>
            <a:endParaRPr lang="zh-CN" altLang="en-US" sz="2400" dirty="0" smtClean="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7980" y="0"/>
            <a:ext cx="8229600" cy="1066800"/>
          </a:xfrm>
        </p:spPr>
        <p:txBody>
          <a:bodyPr/>
          <a:lstStyle/>
          <a:p>
            <a:r>
              <a:rPr lang="zh-CN" altLang="en-US" dirty="0" smtClean="0"/>
              <a:t>真题回顾</a:t>
            </a:r>
            <a:endParaRPr lang="zh-CN" altLang="en-US" dirty="0"/>
          </a:p>
        </p:txBody>
      </p:sp>
      <p:sp>
        <p:nvSpPr>
          <p:cNvPr id="3" name="内容占位符 2"/>
          <p:cNvSpPr>
            <a:spLocks noGrp="1"/>
          </p:cNvSpPr>
          <p:nvPr>
            <p:ph idx="4294967295"/>
          </p:nvPr>
        </p:nvSpPr>
        <p:spPr>
          <a:xfrm>
            <a:off x="539552" y="1196752"/>
            <a:ext cx="8229600" cy="4324350"/>
          </a:xfrm>
        </p:spPr>
        <p:txBody>
          <a:bodyPr/>
          <a:lstStyle/>
          <a:p>
            <a:r>
              <a:rPr lang="en-US" altLang="zh-CN" dirty="0" smtClean="0"/>
              <a:t>1 </a:t>
            </a:r>
            <a:r>
              <a:rPr lang="zh-CN" altLang="en-US" dirty="0" smtClean="0"/>
              <a:t>名词解释：知识产权</a:t>
            </a:r>
            <a:endParaRPr lang="en-US" altLang="zh-CN" dirty="0" smtClean="0"/>
          </a:p>
          <a:p>
            <a:endParaRPr lang="en-US" altLang="zh-CN" dirty="0"/>
          </a:p>
          <a:p>
            <a:r>
              <a:rPr lang="en-US" altLang="zh-CN" dirty="0" smtClean="0"/>
              <a:t>2 </a:t>
            </a:r>
            <a:r>
              <a:rPr lang="zh-CN" altLang="en-US" dirty="0" smtClean="0"/>
              <a:t>知识产权</a:t>
            </a:r>
            <a:r>
              <a:rPr lang="zh-CN" altLang="en-US" dirty="0"/>
              <a:t>有哪些法律特征</a:t>
            </a:r>
            <a:endParaRPr lang="zh-CN" altLang="en-US" dirty="0"/>
          </a:p>
          <a:p>
            <a:endParaRPr lang="en-US" altLang="zh-CN" dirty="0" smtClean="0"/>
          </a:p>
          <a:p>
            <a:r>
              <a:rPr lang="en-US" altLang="zh-CN" dirty="0" smtClean="0"/>
              <a:t>3 </a:t>
            </a:r>
            <a:r>
              <a:rPr lang="zh-CN" altLang="en-US" dirty="0" smtClean="0"/>
              <a:t>信息产权的核心是什么</a:t>
            </a:r>
            <a:endParaRPr lang="en-US" altLang="zh-CN" dirty="0" smtClean="0"/>
          </a:p>
          <a:p>
            <a:endParaRPr lang="en-US" altLang="zh-CN"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2" y="2788186"/>
            <a:ext cx="2880320" cy="1569660"/>
          </a:xfrm>
          <a:prstGeom prst="rect">
            <a:avLst/>
          </a:prstGeom>
          <a:noFill/>
        </p:spPr>
        <p:txBody>
          <a:bodyPr wrap="square" rtlCol="0">
            <a:spAutoFit/>
          </a:bodyPr>
          <a:lstStyle/>
          <a:p>
            <a:pPr algn="ctr"/>
            <a:r>
              <a:rPr lang="zh-CN" altLang="en-US" sz="9600" b="1" dirty="0" smtClean="0"/>
              <a:t>结束</a:t>
            </a:r>
            <a:endParaRPr lang="en-US" altLang="zh-CN" sz="9600" b="1"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03</a:t>
            </a:r>
            <a:endParaRPr lang="en-US" altLang="zh-CN" dirty="0" smtClean="0">
              <a:solidFill>
                <a:srgbClr val="2C91CE"/>
              </a:solidFill>
            </a:endParaRPr>
          </a:p>
        </p:txBody>
      </p:sp>
      <p:sp>
        <p:nvSpPr>
          <p:cNvPr id="3" name="标题 2"/>
          <p:cNvSpPr>
            <a:spLocks noGrp="1"/>
          </p:cNvSpPr>
          <p:nvPr>
            <p:ph type="title"/>
            <p:custDataLst>
              <p:tags r:id="rId2"/>
            </p:custDataLst>
          </p:nvPr>
        </p:nvSpPr>
        <p:spPr/>
        <p:txBody>
          <a:bodyPr/>
          <a:lstStyle/>
          <a:p>
            <a:r>
              <a:rPr lang="zh-CN" altLang="en-US" dirty="0" smtClean="0"/>
              <a:t>第三章 专利权法律制度</a:t>
            </a:r>
            <a:endParaRPr lang="en-US" altLang="zh-CN" dirty="0"/>
          </a:p>
        </p:txBody>
      </p:sp>
    </p:spTree>
    <p:custDataLst>
      <p:tags r:id="rId3"/>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772816"/>
            <a:ext cx="7920880" cy="2246769"/>
          </a:xfrm>
          <a:prstGeom prst="rect">
            <a:avLst/>
          </a:prstGeom>
        </p:spPr>
        <p:txBody>
          <a:bodyPr wrap="square">
            <a:spAutoFit/>
          </a:bodyPr>
          <a:lstStyle/>
          <a:p>
            <a:r>
              <a:rPr lang="zh-CN" altLang="en-US" sz="2800" dirty="0" smtClean="0"/>
              <a:t>         通过</a:t>
            </a:r>
            <a:r>
              <a:rPr lang="zh-CN" altLang="en-US" sz="2800" dirty="0"/>
              <a:t>本章学习，有助于我们对专利权客体的种类以及它们之间的特点有一个基本了解；理解各类专利权主体的基本内涵；初步掌握专利申请与审批的原则和程序；掌握专利权的权利内容与限制以及法律对其保护的相关问题。</a:t>
            </a:r>
            <a:endParaRPr lang="zh-CN" altLang="en-US" sz="2800" dirty="0"/>
          </a:p>
        </p:txBody>
      </p:sp>
      <p:sp>
        <p:nvSpPr>
          <p:cNvPr id="3" name="TextBox 2"/>
          <p:cNvSpPr txBox="1"/>
          <p:nvPr/>
        </p:nvSpPr>
        <p:spPr>
          <a:xfrm>
            <a:off x="28724" y="188640"/>
            <a:ext cx="2236510" cy="584775"/>
          </a:xfrm>
          <a:prstGeom prst="rect">
            <a:avLst/>
          </a:prstGeom>
          <a:noFill/>
        </p:spPr>
        <p:txBody>
          <a:bodyPr wrap="none" rtlCol="0">
            <a:spAutoFit/>
          </a:bodyPr>
          <a:lstStyle/>
          <a:p>
            <a:r>
              <a:rPr lang="zh-CN" altLang="en-US" sz="3200" dirty="0">
                <a:solidFill>
                  <a:schemeClr val="bg1"/>
                </a:solidFill>
              </a:rPr>
              <a:t>学习要求：</a:t>
            </a:r>
            <a:endParaRPr lang="zh-CN" altLang="en-US" sz="3200"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5768" y="0"/>
            <a:ext cx="8229600" cy="1066800"/>
          </a:xfrm>
        </p:spPr>
        <p:txBody>
          <a:bodyPr/>
          <a:lstStyle/>
          <a:p>
            <a:r>
              <a:rPr lang="zh-CN" altLang="en-US" dirty="0">
                <a:ea typeface="宋体" panose="02010600030101010101" pitchFamily="2" charset="-122"/>
              </a:rPr>
              <a:t>本章导语</a:t>
            </a:r>
            <a:endParaRPr lang="zh-CN" altLang="en-US" dirty="0">
              <a:ea typeface="宋体" panose="02010600030101010101" pitchFamily="2" charset="-122"/>
            </a:endParaRPr>
          </a:p>
        </p:txBody>
      </p:sp>
      <p:sp>
        <p:nvSpPr>
          <p:cNvPr id="7171" name="Rectangle 3"/>
          <p:cNvSpPr>
            <a:spLocks noGrp="1" noChangeArrowheads="1"/>
          </p:cNvSpPr>
          <p:nvPr>
            <p:ph idx="4294967295"/>
          </p:nvPr>
        </p:nvSpPr>
        <p:spPr>
          <a:xfrm>
            <a:off x="539552" y="1412776"/>
            <a:ext cx="7875587" cy="4967288"/>
          </a:xfrm>
        </p:spPr>
        <p:txBody>
          <a:bodyPr>
            <a:normAutofit/>
          </a:bodyPr>
          <a:lstStyle/>
          <a:p>
            <a:pPr algn="just">
              <a:lnSpc>
                <a:spcPct val="90000"/>
              </a:lnSpc>
            </a:pPr>
            <a:r>
              <a:rPr lang="zh-CN" altLang="zh-CN" sz="2200" b="0" dirty="0">
                <a:solidFill>
                  <a:schemeClr val="tx1"/>
                </a:solidFill>
              </a:rPr>
              <a:t>专利一词有广义与狭义之分。广义的专利可以指专利技术，也可以指刊载专利技术信息的专利文献，还可以指获得独占使用权的专利证书，最基本的含义是指法律授予的专利权，狭义的专利仅指专利权。专利权是专利法律制度的核心，它是指一项发明创造向国家专利主管部门提出专利申请，经依法审查合格后，向专利申请人授予的在规定的时间内对该项发明创造享有的专有权。它具有知识产权最基本的特征：专有性、地域性和时间性。所谓专有性是指权利人对其发明创造所享有的独占性的制造、使用、许诺销售、销售和进口的权利；地域性是指一个国家依照其本国专利法授予的专利权，仅在该国法律管辖的范围有效，对其他国家没有任何约束力，外国对其专利权并不承担保护的义务；时间性是指权利人对其发明创造所拥有法律赋予的专有权只在法律规定的时间内有效，期限届满后，专利权人对其发明创造就不再享有制造、使用、许诺销售、销售和进口的专有</a:t>
            </a:r>
            <a:r>
              <a:rPr lang="zh-CN" altLang="zh-CN" sz="2200" b="0" dirty="0" smtClean="0">
                <a:solidFill>
                  <a:schemeClr val="tx1"/>
                </a:solidFill>
              </a:rPr>
              <a:t>权利</a:t>
            </a:r>
            <a:r>
              <a:rPr lang="zh-CN" altLang="en-US" sz="2200" b="0" dirty="0" smtClean="0">
                <a:solidFill>
                  <a:schemeClr val="tx1"/>
                </a:solidFill>
              </a:rPr>
              <a:t>。</a:t>
            </a:r>
            <a:endParaRPr lang="zh-CN" altLang="en-US" sz="2200" b="0" dirty="0">
              <a:solidFill>
                <a:schemeClr val="tx1"/>
              </a:solidFill>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580"/>
            <a:ext cx="8229600" cy="1066800"/>
          </a:xfrm>
        </p:spPr>
        <p:txBody>
          <a:bodyPr/>
          <a:lstStyle/>
          <a:p>
            <a:r>
              <a:rPr lang="zh-CN" altLang="en-US" dirty="0">
                <a:ea typeface="宋体" panose="02010600030101010101" pitchFamily="2" charset="-122"/>
              </a:rPr>
              <a:t>本章导语</a:t>
            </a:r>
            <a:endParaRPr lang="zh-CN" altLang="en-US" dirty="0">
              <a:ea typeface="宋体" panose="02010600030101010101" pitchFamily="2" charset="-122"/>
            </a:endParaRPr>
          </a:p>
        </p:txBody>
      </p:sp>
      <p:sp>
        <p:nvSpPr>
          <p:cNvPr id="4" name="Rectangle 2"/>
          <p:cNvSpPr>
            <a:spLocks noChangeArrowheads="1"/>
          </p:cNvSpPr>
          <p:nvPr/>
        </p:nvSpPr>
        <p:spPr bwMode="auto">
          <a:xfrm>
            <a:off x="2743204" y="286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5"/>
          <p:cNvSpPr>
            <a:spLocks noChangeArrowheads="1"/>
          </p:cNvSpPr>
          <p:nvPr/>
        </p:nvSpPr>
        <p:spPr bwMode="auto">
          <a:xfrm>
            <a:off x="2743204" y="286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1" name="表格 10"/>
          <p:cNvGraphicFramePr>
            <a:graphicFrameLocks noGrp="1"/>
          </p:cNvGraphicFramePr>
          <p:nvPr/>
        </p:nvGraphicFramePr>
        <p:xfrm>
          <a:off x="1295635" y="1628800"/>
          <a:ext cx="6624737" cy="4679564"/>
        </p:xfrm>
        <a:graphic>
          <a:graphicData uri="http://schemas.openxmlformats.org/drawingml/2006/table">
            <a:tbl>
              <a:tblPr firstRow="1" firstCol="1" lastRow="1" lastCol="1" bandRow="1" bandCol="1">
                <a:tableStyleId>{5C22544A-7EE6-4342-B048-85BDC9FD1C3A}</a:tableStyleId>
              </a:tblPr>
              <a:tblGrid>
                <a:gridCol w="2706883"/>
                <a:gridCol w="2172187"/>
                <a:gridCol w="1745667"/>
              </a:tblGrid>
              <a:tr h="397775">
                <a:tc>
                  <a:txBody>
                    <a:bodyPr/>
                    <a:lstStyle/>
                    <a:p>
                      <a:pPr indent="57150" algn="ctr">
                        <a:spcAft>
                          <a:spcPts val="0"/>
                        </a:spcAft>
                      </a:pPr>
                      <a:r>
                        <a:rPr lang="zh-CN" sz="1800" b="0" kern="100" dirty="0">
                          <a:effectLst/>
                        </a:rPr>
                        <a:t>法律及法规</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zh-CN" sz="1800" b="0" kern="100" dirty="0">
                          <a:effectLst/>
                        </a:rPr>
                        <a:t>颁布时间</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zh-CN" sz="1800" b="0" kern="100">
                          <a:effectLst/>
                        </a:rPr>
                        <a:t>施行时间</a:t>
                      </a:r>
                      <a:endParaRPr lang="zh-CN" sz="1800" b="0" kern="100">
                        <a:effectLst/>
                        <a:latin typeface="Times New Roman" panose="02020603050405020304"/>
                        <a:ea typeface="宋体" panose="02010600030101010101" pitchFamily="2" charset="-122"/>
                      </a:endParaRPr>
                    </a:p>
                  </a:txBody>
                  <a:tcPr marL="68580" marR="68580" marT="0" marB="0"/>
                </a:tc>
              </a:tr>
              <a:tr h="397775">
                <a:tc>
                  <a:txBody>
                    <a:bodyPr/>
                    <a:lstStyle/>
                    <a:p>
                      <a:pPr algn="just">
                        <a:spcAft>
                          <a:spcPts val="0"/>
                        </a:spcAft>
                      </a:pPr>
                      <a:r>
                        <a:rPr lang="zh-CN" sz="1800" b="0" kern="100" dirty="0">
                          <a:effectLst/>
                        </a:rPr>
                        <a:t>专利法</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a:solidFill>
                            <a:schemeClr val="bg1"/>
                          </a:solidFill>
                          <a:effectLst/>
                        </a:rPr>
                        <a:t>1984</a:t>
                      </a:r>
                      <a:r>
                        <a:rPr lang="zh-CN" sz="1800" b="0" kern="100">
                          <a:solidFill>
                            <a:schemeClr val="bg1"/>
                          </a:solidFill>
                          <a:effectLst/>
                        </a:rPr>
                        <a:t>年</a:t>
                      </a:r>
                      <a:r>
                        <a:rPr lang="en-US" sz="1800" b="0" kern="100">
                          <a:solidFill>
                            <a:schemeClr val="bg1"/>
                          </a:solidFill>
                          <a:effectLst/>
                        </a:rPr>
                        <a:t>3</a:t>
                      </a:r>
                      <a:r>
                        <a:rPr lang="zh-CN" sz="1800" b="0" kern="100">
                          <a:solidFill>
                            <a:schemeClr val="bg1"/>
                          </a:solidFill>
                          <a:effectLst/>
                        </a:rPr>
                        <a:t>月</a:t>
                      </a:r>
                      <a:r>
                        <a:rPr lang="en-US" sz="1800" b="0" kern="100">
                          <a:solidFill>
                            <a:schemeClr val="bg1"/>
                          </a:solidFill>
                          <a:effectLst/>
                        </a:rPr>
                        <a:t>12</a:t>
                      </a:r>
                      <a:r>
                        <a:rPr lang="zh-CN" sz="1800" b="0" kern="100">
                          <a:solidFill>
                            <a:schemeClr val="bg1"/>
                          </a:solidFill>
                          <a:effectLst/>
                        </a:rPr>
                        <a:t>日</a:t>
                      </a:r>
                      <a:endParaRPr lang="zh-CN" sz="1800" b="0" kern="10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a:effectLst/>
                        </a:rPr>
                        <a:t>1985</a:t>
                      </a:r>
                      <a:r>
                        <a:rPr lang="zh-CN" sz="1800" b="0" kern="100">
                          <a:effectLst/>
                        </a:rPr>
                        <a:t>年</a:t>
                      </a:r>
                      <a:r>
                        <a:rPr lang="en-US" sz="1800" b="0" kern="100">
                          <a:effectLst/>
                        </a:rPr>
                        <a:t>4</a:t>
                      </a:r>
                      <a:r>
                        <a:rPr lang="zh-CN" sz="1800" b="0" kern="100">
                          <a:effectLst/>
                        </a:rPr>
                        <a:t>月</a:t>
                      </a:r>
                      <a:r>
                        <a:rPr lang="en-US" sz="1800" b="0" kern="100">
                          <a:effectLst/>
                        </a:rPr>
                        <a:t>1</a:t>
                      </a:r>
                      <a:r>
                        <a:rPr lang="zh-CN" sz="1800" b="0" kern="100">
                          <a:effectLst/>
                        </a:rPr>
                        <a:t>日</a:t>
                      </a:r>
                      <a:endParaRPr lang="zh-CN" sz="1800" b="0" kern="100">
                        <a:effectLst/>
                        <a:latin typeface="Times New Roman" panose="02020603050405020304"/>
                        <a:ea typeface="宋体" panose="02010600030101010101" pitchFamily="2" charset="-122"/>
                      </a:endParaRPr>
                    </a:p>
                  </a:txBody>
                  <a:tcPr marL="68580" marR="68580" marT="0" marB="0"/>
                </a:tc>
              </a:tr>
              <a:tr h="397775">
                <a:tc>
                  <a:txBody>
                    <a:bodyPr/>
                    <a:lstStyle/>
                    <a:p>
                      <a:pPr algn="just">
                        <a:spcAft>
                          <a:spcPts val="0"/>
                        </a:spcAft>
                      </a:pPr>
                      <a:r>
                        <a:rPr lang="zh-CN" sz="1800" b="0" kern="100" dirty="0">
                          <a:effectLst/>
                        </a:rPr>
                        <a:t>专利法实施细则</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a:solidFill>
                            <a:schemeClr val="bg1"/>
                          </a:solidFill>
                          <a:effectLst/>
                        </a:rPr>
                        <a:t>1985</a:t>
                      </a:r>
                      <a:r>
                        <a:rPr lang="zh-CN" sz="1800" b="0" kern="100">
                          <a:solidFill>
                            <a:schemeClr val="bg1"/>
                          </a:solidFill>
                          <a:effectLst/>
                        </a:rPr>
                        <a:t>年</a:t>
                      </a:r>
                      <a:r>
                        <a:rPr lang="en-US" sz="1800" b="0" kern="100">
                          <a:solidFill>
                            <a:schemeClr val="bg1"/>
                          </a:solidFill>
                          <a:effectLst/>
                        </a:rPr>
                        <a:t>1</a:t>
                      </a:r>
                      <a:r>
                        <a:rPr lang="zh-CN" sz="1800" b="0" kern="100">
                          <a:solidFill>
                            <a:schemeClr val="bg1"/>
                          </a:solidFill>
                          <a:effectLst/>
                        </a:rPr>
                        <a:t>月</a:t>
                      </a:r>
                      <a:r>
                        <a:rPr lang="en-US" sz="1800" b="0" kern="100">
                          <a:solidFill>
                            <a:schemeClr val="bg1"/>
                          </a:solidFill>
                          <a:effectLst/>
                        </a:rPr>
                        <a:t>19</a:t>
                      </a:r>
                      <a:r>
                        <a:rPr lang="zh-CN" sz="1800" b="0" kern="100">
                          <a:solidFill>
                            <a:schemeClr val="bg1"/>
                          </a:solidFill>
                          <a:effectLst/>
                        </a:rPr>
                        <a:t>日</a:t>
                      </a:r>
                      <a:endParaRPr lang="zh-CN" sz="1800" b="0" kern="10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a:effectLst/>
                        </a:rPr>
                        <a:t>1985</a:t>
                      </a:r>
                      <a:r>
                        <a:rPr lang="zh-CN" sz="1800" b="0" kern="100">
                          <a:effectLst/>
                        </a:rPr>
                        <a:t>年</a:t>
                      </a:r>
                      <a:r>
                        <a:rPr lang="en-US" sz="1800" b="0" kern="100">
                          <a:effectLst/>
                        </a:rPr>
                        <a:t>4</a:t>
                      </a:r>
                      <a:r>
                        <a:rPr lang="zh-CN" sz="1800" b="0" kern="100">
                          <a:effectLst/>
                        </a:rPr>
                        <a:t>月</a:t>
                      </a:r>
                      <a:r>
                        <a:rPr lang="en-US" sz="1800" b="0" kern="100">
                          <a:effectLst/>
                        </a:rPr>
                        <a:t>1</a:t>
                      </a:r>
                      <a:r>
                        <a:rPr lang="zh-CN" sz="1800" b="0" kern="100">
                          <a:effectLst/>
                        </a:rPr>
                        <a:t>日</a:t>
                      </a:r>
                      <a:endParaRPr lang="zh-CN" sz="1800" b="0" kern="100">
                        <a:effectLst/>
                        <a:latin typeface="Times New Roman" panose="02020603050405020304"/>
                        <a:ea typeface="宋体" panose="02010600030101010101" pitchFamily="2" charset="-122"/>
                      </a:endParaRPr>
                    </a:p>
                  </a:txBody>
                  <a:tcPr marL="68580" marR="68580" marT="0" marB="0"/>
                </a:tc>
              </a:tr>
              <a:tr h="397775">
                <a:tc>
                  <a:txBody>
                    <a:bodyPr/>
                    <a:lstStyle/>
                    <a:p>
                      <a:pPr algn="just">
                        <a:spcAft>
                          <a:spcPts val="0"/>
                        </a:spcAft>
                      </a:pPr>
                      <a:r>
                        <a:rPr lang="zh-CN" sz="1800" b="0" kern="100" dirty="0">
                          <a:effectLst/>
                        </a:rPr>
                        <a:t>专利法（</a:t>
                      </a:r>
                      <a:r>
                        <a:rPr lang="en-US" sz="1800" b="0" kern="100" dirty="0">
                          <a:effectLst/>
                        </a:rPr>
                        <a:t>1992</a:t>
                      </a:r>
                      <a:r>
                        <a:rPr lang="zh-CN" sz="1800" b="0" kern="100" dirty="0">
                          <a:effectLst/>
                        </a:rPr>
                        <a:t>年修正）</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dirty="0">
                          <a:solidFill>
                            <a:schemeClr val="bg1"/>
                          </a:solidFill>
                          <a:effectLst/>
                        </a:rPr>
                        <a:t>1992</a:t>
                      </a:r>
                      <a:r>
                        <a:rPr lang="zh-CN" sz="1800" b="0" kern="100" dirty="0">
                          <a:solidFill>
                            <a:schemeClr val="bg1"/>
                          </a:solidFill>
                          <a:effectLst/>
                        </a:rPr>
                        <a:t>年</a:t>
                      </a:r>
                      <a:r>
                        <a:rPr lang="en-US" sz="1800" b="0" kern="100" dirty="0">
                          <a:solidFill>
                            <a:schemeClr val="bg1"/>
                          </a:solidFill>
                          <a:effectLst/>
                        </a:rPr>
                        <a:t>9</a:t>
                      </a:r>
                      <a:r>
                        <a:rPr lang="zh-CN" sz="1800" b="0" kern="100" dirty="0">
                          <a:solidFill>
                            <a:schemeClr val="bg1"/>
                          </a:solidFill>
                          <a:effectLst/>
                        </a:rPr>
                        <a:t>月</a:t>
                      </a:r>
                      <a:r>
                        <a:rPr lang="en-US" sz="1800" b="0" kern="100" dirty="0">
                          <a:solidFill>
                            <a:schemeClr val="bg1"/>
                          </a:solidFill>
                          <a:effectLst/>
                        </a:rPr>
                        <a:t>4</a:t>
                      </a:r>
                      <a:r>
                        <a:rPr lang="zh-CN" sz="1800" b="0" kern="100" dirty="0">
                          <a:solidFill>
                            <a:schemeClr val="bg1"/>
                          </a:solidFill>
                          <a:effectLst/>
                        </a:rPr>
                        <a:t>日</a:t>
                      </a:r>
                      <a:endParaRPr lang="zh-CN" sz="1800" b="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dirty="0">
                          <a:effectLst/>
                        </a:rPr>
                        <a:t>1993</a:t>
                      </a:r>
                      <a:r>
                        <a:rPr lang="zh-CN" sz="1800" b="0" kern="100" dirty="0">
                          <a:effectLst/>
                        </a:rPr>
                        <a:t>年</a:t>
                      </a:r>
                      <a:r>
                        <a:rPr lang="en-US" sz="1800" b="0" kern="100" dirty="0">
                          <a:effectLst/>
                        </a:rPr>
                        <a:t>1</a:t>
                      </a:r>
                      <a:r>
                        <a:rPr lang="zh-CN" sz="1800" b="0" kern="100" dirty="0">
                          <a:effectLst/>
                        </a:rPr>
                        <a:t>月</a:t>
                      </a:r>
                      <a:r>
                        <a:rPr lang="en-US" sz="1800" b="0" kern="100" dirty="0">
                          <a:effectLst/>
                        </a:rPr>
                        <a:t>1</a:t>
                      </a:r>
                      <a:r>
                        <a:rPr lang="zh-CN" sz="1800" b="0" kern="100" dirty="0">
                          <a:effectLst/>
                        </a:rPr>
                        <a:t>日</a:t>
                      </a:r>
                      <a:endParaRPr lang="zh-CN" sz="1800" b="0" kern="100" dirty="0">
                        <a:effectLst/>
                        <a:latin typeface="Times New Roman" panose="02020603050405020304"/>
                        <a:ea typeface="宋体" panose="02010600030101010101" pitchFamily="2" charset="-122"/>
                      </a:endParaRPr>
                    </a:p>
                  </a:txBody>
                  <a:tcPr marL="68580" marR="68580" marT="0" marB="0"/>
                </a:tc>
              </a:tr>
              <a:tr h="515969">
                <a:tc>
                  <a:txBody>
                    <a:bodyPr/>
                    <a:lstStyle/>
                    <a:p>
                      <a:pPr algn="just">
                        <a:spcAft>
                          <a:spcPts val="0"/>
                        </a:spcAft>
                      </a:pPr>
                      <a:r>
                        <a:rPr lang="zh-CN" sz="1800" b="0" kern="100" dirty="0">
                          <a:effectLst/>
                        </a:rPr>
                        <a:t>专利法实施细则（</a:t>
                      </a:r>
                      <a:r>
                        <a:rPr lang="en-US" sz="1800" b="0" kern="100" dirty="0">
                          <a:effectLst/>
                        </a:rPr>
                        <a:t>1992</a:t>
                      </a:r>
                      <a:r>
                        <a:rPr lang="zh-CN" sz="1800" b="0" kern="100" dirty="0">
                          <a:effectLst/>
                        </a:rPr>
                        <a:t>年修正）</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dirty="0">
                          <a:solidFill>
                            <a:schemeClr val="bg1"/>
                          </a:solidFill>
                          <a:effectLst/>
                        </a:rPr>
                        <a:t>1992</a:t>
                      </a:r>
                      <a:r>
                        <a:rPr lang="zh-CN" sz="1800" b="0" kern="100" dirty="0">
                          <a:solidFill>
                            <a:schemeClr val="bg1"/>
                          </a:solidFill>
                          <a:effectLst/>
                        </a:rPr>
                        <a:t>年</a:t>
                      </a:r>
                      <a:r>
                        <a:rPr lang="en-US" sz="1800" b="0" kern="100" dirty="0">
                          <a:solidFill>
                            <a:schemeClr val="bg1"/>
                          </a:solidFill>
                          <a:effectLst/>
                        </a:rPr>
                        <a:t>12</a:t>
                      </a:r>
                      <a:r>
                        <a:rPr lang="zh-CN" sz="1800" b="0" kern="100" dirty="0">
                          <a:solidFill>
                            <a:schemeClr val="bg1"/>
                          </a:solidFill>
                          <a:effectLst/>
                        </a:rPr>
                        <a:t>月</a:t>
                      </a:r>
                      <a:r>
                        <a:rPr lang="en-US" sz="1800" b="0" kern="100" dirty="0">
                          <a:solidFill>
                            <a:schemeClr val="bg1"/>
                          </a:solidFill>
                          <a:effectLst/>
                        </a:rPr>
                        <a:t>21</a:t>
                      </a:r>
                      <a:r>
                        <a:rPr lang="zh-CN" sz="1800" b="0" kern="100" dirty="0">
                          <a:solidFill>
                            <a:schemeClr val="bg1"/>
                          </a:solidFill>
                          <a:effectLst/>
                        </a:rPr>
                        <a:t>日</a:t>
                      </a:r>
                      <a:endParaRPr lang="zh-CN" sz="1800" b="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a:effectLst/>
                        </a:rPr>
                        <a:t>1993</a:t>
                      </a:r>
                      <a:r>
                        <a:rPr lang="zh-CN" sz="1800" b="0" kern="100">
                          <a:effectLst/>
                        </a:rPr>
                        <a:t>年</a:t>
                      </a:r>
                      <a:r>
                        <a:rPr lang="en-US" sz="1800" b="0" kern="100">
                          <a:effectLst/>
                        </a:rPr>
                        <a:t>1</a:t>
                      </a:r>
                      <a:r>
                        <a:rPr lang="zh-CN" sz="1800" b="0" kern="100">
                          <a:effectLst/>
                        </a:rPr>
                        <a:t>月</a:t>
                      </a:r>
                      <a:r>
                        <a:rPr lang="en-US" sz="1800" b="0" kern="100">
                          <a:effectLst/>
                        </a:rPr>
                        <a:t>1</a:t>
                      </a:r>
                      <a:r>
                        <a:rPr lang="zh-CN" sz="1800" b="0" kern="100">
                          <a:effectLst/>
                        </a:rPr>
                        <a:t>日</a:t>
                      </a:r>
                      <a:endParaRPr lang="zh-CN" sz="1800" b="0" kern="100">
                        <a:effectLst/>
                        <a:latin typeface="Times New Roman" panose="02020603050405020304"/>
                        <a:ea typeface="宋体" panose="02010600030101010101" pitchFamily="2" charset="-122"/>
                      </a:endParaRPr>
                    </a:p>
                  </a:txBody>
                  <a:tcPr marL="68580" marR="68580" marT="0" marB="0"/>
                </a:tc>
              </a:tr>
              <a:tr h="397775">
                <a:tc>
                  <a:txBody>
                    <a:bodyPr/>
                    <a:lstStyle/>
                    <a:p>
                      <a:pPr algn="just">
                        <a:spcAft>
                          <a:spcPts val="0"/>
                        </a:spcAft>
                      </a:pPr>
                      <a:r>
                        <a:rPr lang="zh-CN" sz="1800" b="0" kern="100">
                          <a:effectLst/>
                        </a:rPr>
                        <a:t>专利法（</a:t>
                      </a:r>
                      <a:r>
                        <a:rPr lang="en-US" sz="1800" b="0" kern="100">
                          <a:effectLst/>
                        </a:rPr>
                        <a:t>2000</a:t>
                      </a:r>
                      <a:r>
                        <a:rPr lang="zh-CN" sz="1800" b="0" kern="100">
                          <a:effectLst/>
                        </a:rPr>
                        <a:t>年修正）</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dirty="0">
                          <a:solidFill>
                            <a:schemeClr val="bg1"/>
                          </a:solidFill>
                          <a:effectLst/>
                        </a:rPr>
                        <a:t>2000</a:t>
                      </a:r>
                      <a:r>
                        <a:rPr lang="zh-CN" sz="1800" b="0" kern="100" dirty="0">
                          <a:solidFill>
                            <a:schemeClr val="bg1"/>
                          </a:solidFill>
                          <a:effectLst/>
                        </a:rPr>
                        <a:t>年</a:t>
                      </a:r>
                      <a:r>
                        <a:rPr lang="en-US" sz="1800" b="0" kern="100" dirty="0">
                          <a:solidFill>
                            <a:schemeClr val="bg1"/>
                          </a:solidFill>
                          <a:effectLst/>
                        </a:rPr>
                        <a:t>8</a:t>
                      </a:r>
                      <a:r>
                        <a:rPr lang="zh-CN" sz="1800" b="0" kern="100" dirty="0">
                          <a:solidFill>
                            <a:schemeClr val="bg1"/>
                          </a:solidFill>
                          <a:effectLst/>
                        </a:rPr>
                        <a:t>月</a:t>
                      </a:r>
                      <a:r>
                        <a:rPr lang="en-US" sz="1800" b="0" kern="100" dirty="0">
                          <a:solidFill>
                            <a:schemeClr val="bg1"/>
                          </a:solidFill>
                          <a:effectLst/>
                        </a:rPr>
                        <a:t>25</a:t>
                      </a:r>
                      <a:r>
                        <a:rPr lang="zh-CN" sz="1800" b="0" kern="100" dirty="0">
                          <a:solidFill>
                            <a:schemeClr val="bg1"/>
                          </a:solidFill>
                          <a:effectLst/>
                        </a:rPr>
                        <a:t>日</a:t>
                      </a:r>
                      <a:endParaRPr lang="zh-CN" sz="1800" b="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a:effectLst/>
                        </a:rPr>
                        <a:t>2001</a:t>
                      </a:r>
                      <a:r>
                        <a:rPr lang="zh-CN" sz="1800" b="0" kern="100">
                          <a:effectLst/>
                        </a:rPr>
                        <a:t>年</a:t>
                      </a:r>
                      <a:r>
                        <a:rPr lang="en-US" sz="1800" b="0" kern="100">
                          <a:effectLst/>
                        </a:rPr>
                        <a:t>7</a:t>
                      </a:r>
                      <a:r>
                        <a:rPr lang="zh-CN" sz="1800" b="0" kern="100">
                          <a:effectLst/>
                        </a:rPr>
                        <a:t>月</a:t>
                      </a:r>
                      <a:r>
                        <a:rPr lang="en-US" sz="1800" b="0" kern="100">
                          <a:effectLst/>
                        </a:rPr>
                        <a:t>1</a:t>
                      </a:r>
                      <a:r>
                        <a:rPr lang="zh-CN" sz="1800" b="0" kern="100">
                          <a:effectLst/>
                        </a:rPr>
                        <a:t>日</a:t>
                      </a:r>
                      <a:endParaRPr lang="zh-CN" sz="1800" b="0" kern="100">
                        <a:effectLst/>
                        <a:latin typeface="Times New Roman" panose="02020603050405020304"/>
                        <a:ea typeface="宋体" panose="02010600030101010101" pitchFamily="2" charset="-122"/>
                      </a:endParaRPr>
                    </a:p>
                  </a:txBody>
                  <a:tcPr marL="68580" marR="68580" marT="0" marB="0"/>
                </a:tc>
              </a:tr>
              <a:tr h="515969">
                <a:tc>
                  <a:txBody>
                    <a:bodyPr/>
                    <a:lstStyle/>
                    <a:p>
                      <a:pPr algn="just">
                        <a:spcAft>
                          <a:spcPts val="0"/>
                        </a:spcAft>
                      </a:pPr>
                      <a:r>
                        <a:rPr lang="zh-CN" sz="1800" b="0" kern="100" dirty="0">
                          <a:effectLst/>
                        </a:rPr>
                        <a:t>专利法实施细则（</a:t>
                      </a:r>
                      <a:r>
                        <a:rPr lang="en-US" sz="1800" b="0" kern="100" dirty="0">
                          <a:effectLst/>
                        </a:rPr>
                        <a:t>2001</a:t>
                      </a:r>
                      <a:r>
                        <a:rPr lang="zh-CN" sz="1800" b="0" kern="100" dirty="0">
                          <a:effectLst/>
                        </a:rPr>
                        <a:t>年修正）</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dirty="0">
                          <a:solidFill>
                            <a:schemeClr val="bg1"/>
                          </a:solidFill>
                          <a:effectLst/>
                        </a:rPr>
                        <a:t>2001</a:t>
                      </a:r>
                      <a:r>
                        <a:rPr lang="zh-CN" sz="1800" b="0" kern="100" dirty="0">
                          <a:solidFill>
                            <a:schemeClr val="bg1"/>
                          </a:solidFill>
                          <a:effectLst/>
                        </a:rPr>
                        <a:t>年</a:t>
                      </a:r>
                      <a:r>
                        <a:rPr lang="en-US" sz="1800" b="0" kern="100" dirty="0">
                          <a:solidFill>
                            <a:schemeClr val="bg1"/>
                          </a:solidFill>
                          <a:effectLst/>
                        </a:rPr>
                        <a:t>6</a:t>
                      </a:r>
                      <a:r>
                        <a:rPr lang="zh-CN" sz="1800" b="0" kern="100" dirty="0">
                          <a:solidFill>
                            <a:schemeClr val="bg1"/>
                          </a:solidFill>
                          <a:effectLst/>
                        </a:rPr>
                        <a:t>月</a:t>
                      </a:r>
                      <a:r>
                        <a:rPr lang="en-US" sz="1800" b="0" kern="100" dirty="0">
                          <a:solidFill>
                            <a:schemeClr val="bg1"/>
                          </a:solidFill>
                          <a:effectLst/>
                        </a:rPr>
                        <a:t>15</a:t>
                      </a:r>
                      <a:r>
                        <a:rPr lang="zh-CN" sz="1800" b="0" kern="100" dirty="0">
                          <a:solidFill>
                            <a:schemeClr val="bg1"/>
                          </a:solidFill>
                          <a:effectLst/>
                        </a:rPr>
                        <a:t>日</a:t>
                      </a:r>
                      <a:endParaRPr lang="zh-CN" sz="1800" b="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a:effectLst/>
                        </a:rPr>
                        <a:t>2001</a:t>
                      </a:r>
                      <a:r>
                        <a:rPr lang="zh-CN" sz="1800" b="0" kern="100">
                          <a:effectLst/>
                        </a:rPr>
                        <a:t>年</a:t>
                      </a:r>
                      <a:r>
                        <a:rPr lang="en-US" sz="1800" b="0" kern="100">
                          <a:effectLst/>
                        </a:rPr>
                        <a:t>7</a:t>
                      </a:r>
                      <a:r>
                        <a:rPr lang="zh-CN" sz="1800" b="0" kern="100">
                          <a:effectLst/>
                        </a:rPr>
                        <a:t>月</a:t>
                      </a:r>
                      <a:r>
                        <a:rPr lang="en-US" sz="1800" b="0" kern="100">
                          <a:effectLst/>
                        </a:rPr>
                        <a:t>1</a:t>
                      </a:r>
                      <a:r>
                        <a:rPr lang="zh-CN" sz="1800" b="0" kern="100">
                          <a:effectLst/>
                        </a:rPr>
                        <a:t>日</a:t>
                      </a:r>
                      <a:endParaRPr lang="zh-CN" sz="1800" b="0" kern="100">
                        <a:effectLst/>
                        <a:latin typeface="Times New Roman" panose="02020603050405020304"/>
                        <a:ea typeface="宋体" panose="02010600030101010101" pitchFamily="2" charset="-122"/>
                      </a:endParaRPr>
                    </a:p>
                  </a:txBody>
                  <a:tcPr marL="68580" marR="68580" marT="0" marB="0"/>
                </a:tc>
              </a:tr>
              <a:tr h="515969">
                <a:tc>
                  <a:txBody>
                    <a:bodyPr/>
                    <a:lstStyle/>
                    <a:p>
                      <a:pPr algn="just">
                        <a:spcAft>
                          <a:spcPts val="0"/>
                        </a:spcAft>
                      </a:pPr>
                      <a:r>
                        <a:rPr lang="zh-CN" sz="1800" b="0" kern="100">
                          <a:effectLst/>
                        </a:rPr>
                        <a:t>专利法实施细则（</a:t>
                      </a:r>
                      <a:r>
                        <a:rPr lang="en-US" sz="1800" b="0" kern="100">
                          <a:effectLst/>
                        </a:rPr>
                        <a:t>2002</a:t>
                      </a:r>
                      <a:r>
                        <a:rPr lang="zh-CN" sz="1800" b="0" kern="100">
                          <a:effectLst/>
                        </a:rPr>
                        <a:t>年修正）</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a:solidFill>
                            <a:schemeClr val="bg1"/>
                          </a:solidFill>
                          <a:effectLst/>
                        </a:rPr>
                        <a:t>2002</a:t>
                      </a:r>
                      <a:r>
                        <a:rPr lang="zh-CN" sz="1800" b="0" kern="100">
                          <a:solidFill>
                            <a:schemeClr val="bg1"/>
                          </a:solidFill>
                          <a:effectLst/>
                        </a:rPr>
                        <a:t>年</a:t>
                      </a:r>
                      <a:r>
                        <a:rPr lang="en-US" sz="1800" b="0" kern="100">
                          <a:solidFill>
                            <a:schemeClr val="bg1"/>
                          </a:solidFill>
                          <a:effectLst/>
                        </a:rPr>
                        <a:t>12</a:t>
                      </a:r>
                      <a:r>
                        <a:rPr lang="zh-CN" sz="1800" b="0" kern="100">
                          <a:solidFill>
                            <a:schemeClr val="bg1"/>
                          </a:solidFill>
                          <a:effectLst/>
                        </a:rPr>
                        <a:t>月</a:t>
                      </a:r>
                      <a:r>
                        <a:rPr lang="en-US" sz="1800" b="0" kern="100">
                          <a:solidFill>
                            <a:schemeClr val="bg1"/>
                          </a:solidFill>
                          <a:effectLst/>
                        </a:rPr>
                        <a:t>28</a:t>
                      </a:r>
                      <a:r>
                        <a:rPr lang="zh-CN" sz="1800" b="0" kern="100">
                          <a:solidFill>
                            <a:schemeClr val="bg1"/>
                          </a:solidFill>
                          <a:effectLst/>
                        </a:rPr>
                        <a:t>日</a:t>
                      </a:r>
                      <a:endParaRPr lang="zh-CN" sz="1800" b="0" kern="10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dirty="0">
                          <a:effectLst/>
                        </a:rPr>
                        <a:t>2003</a:t>
                      </a:r>
                      <a:r>
                        <a:rPr lang="zh-CN" sz="1800" b="0" kern="100" dirty="0">
                          <a:effectLst/>
                        </a:rPr>
                        <a:t>年</a:t>
                      </a:r>
                      <a:r>
                        <a:rPr lang="en-US" sz="1800" b="0" kern="100" dirty="0">
                          <a:effectLst/>
                        </a:rPr>
                        <a:t>2</a:t>
                      </a:r>
                      <a:r>
                        <a:rPr lang="zh-CN" sz="1800" b="0" kern="100" dirty="0">
                          <a:effectLst/>
                        </a:rPr>
                        <a:t>月</a:t>
                      </a:r>
                      <a:r>
                        <a:rPr lang="en-US" sz="1800" b="0" kern="100" dirty="0">
                          <a:effectLst/>
                        </a:rPr>
                        <a:t>1</a:t>
                      </a:r>
                      <a:r>
                        <a:rPr lang="zh-CN" sz="1800" b="0" kern="100" dirty="0">
                          <a:effectLst/>
                        </a:rPr>
                        <a:t>日</a:t>
                      </a:r>
                      <a:endParaRPr lang="zh-CN" sz="1800" b="0" kern="100" dirty="0">
                        <a:effectLst/>
                        <a:latin typeface="Times New Roman" panose="02020603050405020304"/>
                        <a:ea typeface="宋体" panose="02010600030101010101" pitchFamily="2" charset="-122"/>
                      </a:endParaRPr>
                    </a:p>
                  </a:txBody>
                  <a:tcPr marL="68580" marR="68580" marT="0" marB="0"/>
                </a:tc>
              </a:tr>
              <a:tr h="496129">
                <a:tc>
                  <a:txBody>
                    <a:bodyPr/>
                    <a:lstStyle/>
                    <a:p>
                      <a:pPr algn="just">
                        <a:spcAft>
                          <a:spcPts val="0"/>
                        </a:spcAft>
                      </a:pPr>
                      <a:r>
                        <a:rPr lang="zh-CN" sz="1800" b="0" kern="100">
                          <a:effectLst/>
                        </a:rPr>
                        <a:t>专利法（</a:t>
                      </a:r>
                      <a:r>
                        <a:rPr lang="en-US" sz="1800" b="0" kern="100">
                          <a:effectLst/>
                        </a:rPr>
                        <a:t>2008</a:t>
                      </a:r>
                      <a:r>
                        <a:rPr lang="zh-CN" sz="1800" b="0" kern="100">
                          <a:effectLst/>
                        </a:rPr>
                        <a:t>年修正）</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dirty="0">
                          <a:solidFill>
                            <a:schemeClr val="bg1"/>
                          </a:solidFill>
                          <a:effectLst/>
                        </a:rPr>
                        <a:t>2008</a:t>
                      </a:r>
                      <a:r>
                        <a:rPr lang="zh-CN" sz="1800" b="0" kern="100" dirty="0">
                          <a:solidFill>
                            <a:schemeClr val="bg1"/>
                          </a:solidFill>
                          <a:effectLst/>
                        </a:rPr>
                        <a:t>年</a:t>
                      </a:r>
                      <a:r>
                        <a:rPr lang="en-US" sz="1800" b="0" kern="100" dirty="0">
                          <a:solidFill>
                            <a:schemeClr val="bg1"/>
                          </a:solidFill>
                          <a:effectLst/>
                        </a:rPr>
                        <a:t>12</a:t>
                      </a:r>
                      <a:r>
                        <a:rPr lang="zh-CN" sz="1800" b="0" kern="100" dirty="0">
                          <a:solidFill>
                            <a:schemeClr val="bg1"/>
                          </a:solidFill>
                          <a:effectLst/>
                        </a:rPr>
                        <a:t>月</a:t>
                      </a:r>
                      <a:r>
                        <a:rPr lang="en-US" sz="1800" b="0" kern="100" dirty="0">
                          <a:solidFill>
                            <a:schemeClr val="bg1"/>
                          </a:solidFill>
                          <a:effectLst/>
                        </a:rPr>
                        <a:t>27</a:t>
                      </a:r>
                      <a:r>
                        <a:rPr lang="zh-CN" sz="1800" b="0" kern="100" dirty="0">
                          <a:solidFill>
                            <a:schemeClr val="bg1"/>
                          </a:solidFill>
                          <a:effectLst/>
                        </a:rPr>
                        <a:t>日</a:t>
                      </a:r>
                      <a:endParaRPr lang="zh-CN" sz="1800" b="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just">
                        <a:spcAft>
                          <a:spcPts val="0"/>
                        </a:spcAft>
                      </a:pPr>
                      <a:r>
                        <a:rPr lang="en-US" sz="1800" b="0" kern="100" dirty="0">
                          <a:effectLst/>
                        </a:rPr>
                        <a:t>2009</a:t>
                      </a:r>
                      <a:r>
                        <a:rPr lang="zh-CN" sz="1800" b="0" kern="100" dirty="0">
                          <a:effectLst/>
                        </a:rPr>
                        <a:t>年</a:t>
                      </a:r>
                      <a:r>
                        <a:rPr lang="en-US" sz="1800" b="0" kern="100" dirty="0">
                          <a:effectLst/>
                        </a:rPr>
                        <a:t>10</a:t>
                      </a:r>
                      <a:r>
                        <a:rPr lang="zh-CN" sz="1800" b="0" kern="100" dirty="0">
                          <a:effectLst/>
                        </a:rPr>
                        <a:t>月</a:t>
                      </a:r>
                      <a:r>
                        <a:rPr lang="en-US" sz="1800" b="0" kern="100" dirty="0">
                          <a:effectLst/>
                        </a:rPr>
                        <a:t>1</a:t>
                      </a:r>
                      <a:r>
                        <a:rPr lang="zh-CN" sz="1800" b="0" kern="100" dirty="0">
                          <a:effectLst/>
                        </a:rPr>
                        <a:t>日</a:t>
                      </a:r>
                      <a:endParaRPr lang="zh-CN" sz="1800" b="0" kern="100" dirty="0">
                        <a:effectLst/>
                        <a:latin typeface="Times New Roman" panose="02020603050405020304"/>
                        <a:ea typeface="宋体" panose="02010600030101010101" pitchFamily="2" charset="-122"/>
                      </a:endParaRPr>
                    </a:p>
                  </a:txBody>
                  <a:tcPr marL="68580" marR="68580" marT="0" marB="0"/>
                </a:tc>
              </a:tr>
              <a:tr h="515969">
                <a:tc>
                  <a:txBody>
                    <a:bodyPr/>
                    <a:lstStyle/>
                    <a:p>
                      <a:pPr algn="just">
                        <a:spcAft>
                          <a:spcPts val="0"/>
                        </a:spcAft>
                      </a:pPr>
                      <a:r>
                        <a:rPr lang="zh-CN" sz="1800" b="0" kern="100">
                          <a:effectLst/>
                        </a:rPr>
                        <a:t>专利法实施细则（</a:t>
                      </a:r>
                      <a:r>
                        <a:rPr lang="en-US" sz="1800" b="0" kern="100">
                          <a:effectLst/>
                        </a:rPr>
                        <a:t>2010</a:t>
                      </a:r>
                      <a:r>
                        <a:rPr lang="zh-CN" sz="1800" b="0" kern="100">
                          <a:effectLst/>
                        </a:rPr>
                        <a:t>年修正）</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a:effectLst/>
                        </a:rPr>
                        <a:t>2010</a:t>
                      </a:r>
                      <a:r>
                        <a:rPr lang="zh-CN" sz="1800" b="0" kern="100">
                          <a:effectLst/>
                        </a:rPr>
                        <a:t>年</a:t>
                      </a:r>
                      <a:r>
                        <a:rPr lang="en-US" sz="1800" b="0" kern="100">
                          <a:effectLst/>
                        </a:rPr>
                        <a:t>1</a:t>
                      </a:r>
                      <a:r>
                        <a:rPr lang="zh-CN" sz="1800" b="0" kern="100">
                          <a:effectLst/>
                        </a:rPr>
                        <a:t>月</a:t>
                      </a:r>
                      <a:r>
                        <a:rPr lang="en-US" sz="1800" b="0" kern="100">
                          <a:effectLst/>
                        </a:rPr>
                        <a:t>9</a:t>
                      </a:r>
                      <a:r>
                        <a:rPr lang="zh-CN" sz="1800" b="0" kern="100">
                          <a:effectLst/>
                        </a:rPr>
                        <a:t>日</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en-US" sz="1800" b="0" kern="100" dirty="0">
                          <a:effectLst/>
                        </a:rPr>
                        <a:t>2010</a:t>
                      </a:r>
                      <a:r>
                        <a:rPr lang="zh-CN" sz="1800" b="0" kern="100" dirty="0">
                          <a:effectLst/>
                        </a:rPr>
                        <a:t>年</a:t>
                      </a:r>
                      <a:r>
                        <a:rPr lang="en-US" sz="1800" b="0" kern="100" dirty="0">
                          <a:effectLst/>
                        </a:rPr>
                        <a:t>2</a:t>
                      </a:r>
                      <a:r>
                        <a:rPr lang="zh-CN" sz="1800" b="0" kern="100" dirty="0">
                          <a:effectLst/>
                        </a:rPr>
                        <a:t>月</a:t>
                      </a:r>
                      <a:r>
                        <a:rPr lang="en-US" sz="1800" b="0" kern="100" dirty="0">
                          <a:effectLst/>
                        </a:rPr>
                        <a:t>1</a:t>
                      </a:r>
                      <a:r>
                        <a:rPr lang="zh-CN" sz="1800" b="0" kern="100" dirty="0">
                          <a:effectLst/>
                        </a:rPr>
                        <a:t>日</a:t>
                      </a:r>
                      <a:endParaRPr lang="zh-CN" sz="1800" b="0" kern="100" dirty="0">
                        <a:effectLst/>
                        <a:latin typeface="Times New Roman" panose="02020603050405020304"/>
                        <a:ea typeface="宋体" panose="02010600030101010101" pitchFamily="2" charset="-122"/>
                      </a:endParaRPr>
                    </a:p>
                  </a:txBody>
                  <a:tcPr marL="68580" marR="68580" marT="0" marB="0"/>
                </a:tc>
              </a:tr>
            </a:tbl>
          </a:graphicData>
        </a:graphic>
      </p:graphicFrame>
      <p:sp>
        <p:nvSpPr>
          <p:cNvPr id="9" name="TextBox 8"/>
          <p:cNvSpPr txBox="1"/>
          <p:nvPr/>
        </p:nvSpPr>
        <p:spPr>
          <a:xfrm>
            <a:off x="1259632" y="1090897"/>
            <a:ext cx="6696744" cy="430887"/>
          </a:xfrm>
          <a:prstGeom prst="rect">
            <a:avLst/>
          </a:prstGeom>
          <a:noFill/>
        </p:spPr>
        <p:txBody>
          <a:bodyPr wrap="square" rtlCol="0">
            <a:spAutoFit/>
          </a:bodyPr>
          <a:lstStyle/>
          <a:p>
            <a:r>
              <a:rPr lang="zh-CN" altLang="zh-CN" sz="2200" b="1" dirty="0"/>
              <a:t>知识背景： 我国专利制度建立与完善的简要</a:t>
            </a:r>
            <a:r>
              <a:rPr lang="zh-CN" altLang="zh-CN" sz="2200" b="1" dirty="0" smtClean="0"/>
              <a:t>历程</a:t>
            </a:r>
            <a:endParaRPr lang="zh-CN" altLang="zh-CN" sz="22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3540" y="31617"/>
            <a:ext cx="8229600" cy="1066800"/>
          </a:xfrm>
        </p:spPr>
        <p:txBody>
          <a:bodyPr/>
          <a:lstStyle/>
          <a:p>
            <a:r>
              <a:rPr lang="zh-CN" altLang="en-US" dirty="0">
                <a:ea typeface="宋体" panose="02010600030101010101" pitchFamily="2" charset="-122"/>
              </a:rPr>
              <a:t>本章概要</a:t>
            </a:r>
            <a:endParaRPr lang="zh-CN" altLang="en-US" dirty="0">
              <a:solidFill>
                <a:schemeClr val="accent1"/>
              </a:solidFill>
              <a:ea typeface="宋体" panose="02010600030101010101" pitchFamily="2" charset="-122"/>
            </a:endParaRPr>
          </a:p>
        </p:txBody>
      </p:sp>
      <p:sp>
        <p:nvSpPr>
          <p:cNvPr id="10243" name="Text Box 3"/>
          <p:cNvSpPr txBox="1">
            <a:spLocks noChangeArrowheads="1"/>
          </p:cNvSpPr>
          <p:nvPr/>
        </p:nvSpPr>
        <p:spPr bwMode="auto">
          <a:xfrm>
            <a:off x="1660529"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panose="020B0604020202020204" pitchFamily="34" charset="0"/>
              <a:ea typeface="宋体" panose="02010600030101010101" pitchFamily="2" charset="-122"/>
            </a:endParaRPr>
          </a:p>
        </p:txBody>
      </p:sp>
      <p:grpSp>
        <p:nvGrpSpPr>
          <p:cNvPr id="10244" name="Group 4"/>
          <p:cNvGrpSpPr/>
          <p:nvPr/>
        </p:nvGrpSpPr>
        <p:grpSpPr bwMode="auto">
          <a:xfrm>
            <a:off x="2295872" y="151906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panose="020B0604020202020204" pitchFamily="34" charset="0"/>
                  <a:ea typeface="宋体" panose="02010600030101010101" pitchFamily="2" charset="-122"/>
                </a:rPr>
                <a:t>第一节  专利权的客体</a:t>
              </a:r>
              <a:endParaRPr lang="zh-CN" altLang="en-US" sz="2400" b="1" dirty="0" smtClean="0">
                <a:solidFill>
                  <a:srgbClr val="000000"/>
                </a:solidFill>
                <a:latin typeface="Arial" panose="020B0604020202020204" pitchFamily="34" charset="0"/>
                <a:ea typeface="宋体" panose="02010600030101010101" pitchFamily="2" charset="-122"/>
              </a:endParaRPr>
            </a:p>
          </p:txBody>
        </p:sp>
        <p:sp>
          <p:nvSpPr>
            <p:cNvPr id="10248" name="Text Box 8"/>
            <p:cNvSpPr txBox="1">
              <a:spLocks noChangeArrowheads="1"/>
            </p:cNvSpPr>
            <p:nvPr/>
          </p:nvSpPr>
          <p:spPr bwMode="gray">
            <a:xfrm>
              <a:off x="1393"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panose="020B0604020202020204" pitchFamily="34" charset="0"/>
                  <a:ea typeface="宋体" panose="02010600030101010101" pitchFamily="2" charset="-122"/>
                </a:rPr>
                <a:t>1</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grpSp>
        <p:nvGrpSpPr>
          <p:cNvPr id="10249" name="Group 9"/>
          <p:cNvGrpSpPr/>
          <p:nvPr/>
        </p:nvGrpSpPr>
        <p:grpSpPr bwMode="auto">
          <a:xfrm>
            <a:off x="2295872" y="26837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panose="020B0604020202020204" pitchFamily="34" charset="0"/>
                  <a:ea typeface="宋体" panose="02010600030101010101" pitchFamily="2" charset="-122"/>
                </a:rPr>
                <a:t>第二节  专利权的主体</a:t>
              </a:r>
              <a:endParaRPr lang="zh-CN" altLang="en-US" sz="2400" b="1" dirty="0" smtClean="0">
                <a:solidFill>
                  <a:srgbClr val="000000"/>
                </a:solidFill>
                <a:latin typeface="Arial" panose="020B0604020202020204" pitchFamily="34" charset="0"/>
                <a:ea typeface="宋体" panose="02010600030101010101" pitchFamily="2" charset="-122"/>
              </a:endParaRPr>
            </a:p>
          </p:txBody>
        </p:sp>
        <p:sp>
          <p:nvSpPr>
            <p:cNvPr id="10253" name="Text Box 13"/>
            <p:cNvSpPr txBox="1">
              <a:spLocks noChangeArrowheads="1"/>
            </p:cNvSpPr>
            <p:nvPr/>
          </p:nvSpPr>
          <p:spPr bwMode="gray">
            <a:xfrm>
              <a:off x="1393"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panose="020B0604020202020204" pitchFamily="34" charset="0"/>
                  <a:ea typeface="宋体" panose="02010600030101010101" pitchFamily="2" charset="-122"/>
                </a:rPr>
                <a:t>2</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grpSp>
        <p:nvGrpSpPr>
          <p:cNvPr id="26" name="Group 4"/>
          <p:cNvGrpSpPr/>
          <p:nvPr/>
        </p:nvGrpSpPr>
        <p:grpSpPr bwMode="auto">
          <a:xfrm>
            <a:off x="2295872" y="3848472"/>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panose="020B0604020202020204" pitchFamily="34" charset="0"/>
                  <a:ea typeface="宋体" panose="02010600030101010101" pitchFamily="2" charset="-122"/>
                </a:rPr>
                <a:t>第三节 专利的申请和审批</a:t>
              </a:r>
              <a:endParaRPr lang="zh-CN" altLang="en-US" sz="2400" b="1" dirty="0" smtClean="0">
                <a:solidFill>
                  <a:srgbClr val="000000"/>
                </a:solidFill>
                <a:latin typeface="Arial" panose="020B0604020202020204" pitchFamily="34" charset="0"/>
                <a:ea typeface="宋体" panose="02010600030101010101" pitchFamily="2" charset="-122"/>
              </a:endParaRP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panose="020B0604020202020204" pitchFamily="34" charset="0"/>
                  <a:ea typeface="宋体" panose="02010600030101010101" pitchFamily="2" charset="-122"/>
                </a:rPr>
                <a:t>3</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grpSp>
        <p:nvGrpSpPr>
          <p:cNvPr id="31" name="Group 9"/>
          <p:cNvGrpSpPr/>
          <p:nvPr/>
        </p:nvGrpSpPr>
        <p:grpSpPr bwMode="auto">
          <a:xfrm>
            <a:off x="2295872" y="5013176"/>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panose="020B0604020202020204" pitchFamily="34" charset="0"/>
                  <a:ea typeface="宋体" panose="02010600030101010101" pitchFamily="2" charset="-122"/>
                </a:rPr>
                <a:t>第四节  专利权的法律保护</a:t>
              </a:r>
              <a:endParaRPr lang="zh-CN" altLang="en-US" sz="2400" b="1" dirty="0" smtClean="0">
                <a:solidFill>
                  <a:srgbClr val="000000"/>
                </a:solidFill>
                <a:latin typeface="Arial" panose="020B0604020202020204" pitchFamily="34" charset="0"/>
                <a:ea typeface="宋体" panose="02010600030101010101" pitchFamily="2" charset="-122"/>
              </a:endParaRP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panose="020B0604020202020204" pitchFamily="34" charset="0"/>
                  <a:ea typeface="宋体" panose="02010600030101010101" pitchFamily="2" charset="-122"/>
                </a:rPr>
                <a:t>4</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8520" y="19472"/>
            <a:ext cx="8229600" cy="1066800"/>
          </a:xfrm>
        </p:spPr>
        <p:txBody>
          <a:bodyPr/>
          <a:lstStyle/>
          <a:p>
            <a:r>
              <a:rPr lang="zh-CN" altLang="en-US" dirty="0">
                <a:solidFill>
                  <a:srgbClr val="FF0000"/>
                </a:solidFill>
                <a:ea typeface="宋体" panose="02010600030101010101" pitchFamily="2" charset="-122"/>
              </a:rPr>
              <a:t>第一节 </a:t>
            </a:r>
            <a:r>
              <a:rPr lang="zh-CN" altLang="en-US" dirty="0" smtClean="0">
                <a:solidFill>
                  <a:srgbClr val="FF0000"/>
                </a:solidFill>
                <a:ea typeface="宋体" panose="02010600030101010101" pitchFamily="2" charset="-122"/>
              </a:rPr>
              <a:t>专利权的客体</a:t>
            </a:r>
            <a:endParaRPr lang="zh-CN" altLang="en-US" dirty="0">
              <a:solidFill>
                <a:srgbClr val="FF0000"/>
              </a:solidFill>
              <a:ea typeface="宋体" panose="02010600030101010101" pitchFamily="2" charset="-122"/>
            </a:endParaRPr>
          </a:p>
        </p:txBody>
      </p:sp>
      <p:sp>
        <p:nvSpPr>
          <p:cNvPr id="2" name="TextBox 1"/>
          <p:cNvSpPr txBox="1"/>
          <p:nvPr/>
        </p:nvSpPr>
        <p:spPr>
          <a:xfrm>
            <a:off x="467548" y="1844824"/>
            <a:ext cx="8208911" cy="3785652"/>
          </a:xfrm>
          <a:prstGeom prst="rect">
            <a:avLst/>
          </a:prstGeom>
          <a:noFill/>
        </p:spPr>
        <p:txBody>
          <a:bodyPr wrap="square" rtlCol="0">
            <a:spAutoFit/>
          </a:bodyPr>
          <a:lstStyle/>
          <a:p>
            <a:r>
              <a:rPr lang="en-US" altLang="zh-CN" sz="2400" dirty="0" smtClean="0"/>
              <a:t>    </a:t>
            </a:r>
            <a:r>
              <a:rPr lang="zh-CN" altLang="zh-CN" sz="2400" dirty="0" smtClean="0"/>
              <a:t>所谓</a:t>
            </a:r>
            <a:r>
              <a:rPr lang="zh-CN" altLang="zh-CN" sz="2400" dirty="0"/>
              <a:t>专利权的客体是指专利权人的权利和义务所指向的对象，就是指依法取得专利权的发明创造。我国《专利法》第</a:t>
            </a:r>
            <a:r>
              <a:rPr lang="en-US" altLang="zh-CN" sz="2400" dirty="0"/>
              <a:t>2</a:t>
            </a:r>
            <a:r>
              <a:rPr lang="zh-CN" altLang="zh-CN" sz="2400" dirty="0"/>
              <a:t>条第</a:t>
            </a:r>
            <a:r>
              <a:rPr lang="en-US" altLang="zh-CN" sz="2400" dirty="0"/>
              <a:t>1</a:t>
            </a:r>
            <a:r>
              <a:rPr lang="zh-CN" altLang="zh-CN" sz="2400" dirty="0"/>
              <a:t>款规定：“本法所称的发明创造是指</a:t>
            </a:r>
            <a:r>
              <a:rPr lang="zh-CN" altLang="zh-CN" sz="2400" b="1" dirty="0"/>
              <a:t>发明</a:t>
            </a:r>
            <a:r>
              <a:rPr lang="zh-CN" altLang="zh-CN" sz="2400" dirty="0"/>
              <a:t>、</a:t>
            </a:r>
            <a:r>
              <a:rPr lang="zh-CN" altLang="zh-CN" sz="2400" b="1" dirty="0"/>
              <a:t>实用新型</a:t>
            </a:r>
            <a:r>
              <a:rPr lang="zh-CN" altLang="zh-CN" sz="2400" dirty="0"/>
              <a:t>和</a:t>
            </a:r>
            <a:r>
              <a:rPr lang="zh-CN" altLang="zh-CN" sz="2400" b="1" dirty="0"/>
              <a:t>外观设计</a:t>
            </a:r>
            <a:r>
              <a:rPr lang="zh-CN" altLang="zh-CN" sz="2400" dirty="0"/>
              <a:t>。”因此，我国专利权客体的种类有三种：发明、实用新型和外观设计。需要指出的是，以专利形式保护发明是世界上所有实行专利制度国家的通常做法，而对实用新型和外观设计并不都是以专利形式给以保护，以什么形式保护，各国又都有自己的规定。《保护工业产权巴黎公约》第</a:t>
            </a:r>
            <a:r>
              <a:rPr lang="en-US" altLang="zh-CN" sz="2400" dirty="0"/>
              <a:t>1</a:t>
            </a:r>
            <a:r>
              <a:rPr lang="zh-CN" altLang="zh-CN" sz="2400" dirty="0"/>
              <a:t>条第</a:t>
            </a:r>
            <a:r>
              <a:rPr lang="en-US" altLang="zh-CN" sz="2400" dirty="0"/>
              <a:t>2</a:t>
            </a:r>
            <a:r>
              <a:rPr lang="zh-CN" altLang="zh-CN" sz="2400" dirty="0"/>
              <a:t>款所讲的作为工业产权保护对象的“专利”，仅指发明专利而言，不包括实用新型和外观</a:t>
            </a:r>
            <a:r>
              <a:rPr lang="zh-CN" altLang="zh-CN" sz="2400" dirty="0" smtClean="0"/>
              <a:t>设计</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736" y="1556792"/>
            <a:ext cx="8136904" cy="4585871"/>
          </a:xfrm>
          <a:prstGeom prst="rect">
            <a:avLst/>
          </a:prstGeom>
          <a:noFill/>
        </p:spPr>
        <p:txBody>
          <a:bodyPr wrap="square" rtlCol="0">
            <a:spAutoFit/>
          </a:bodyPr>
          <a:lstStyle/>
          <a:p>
            <a:r>
              <a:rPr lang="zh-CN" altLang="zh-CN" sz="2800" b="1" dirty="0"/>
              <a:t>一、发明专利</a:t>
            </a:r>
            <a:endParaRPr lang="zh-CN" altLang="zh-CN" sz="2800" b="1" dirty="0"/>
          </a:p>
          <a:p>
            <a:r>
              <a:rPr lang="en-US" altLang="zh-CN" sz="2200" dirty="0" smtClean="0"/>
              <a:t>    </a:t>
            </a:r>
            <a:r>
              <a:rPr lang="zh-CN" altLang="zh-CN" sz="2400" dirty="0" smtClean="0"/>
              <a:t>我国</a:t>
            </a:r>
            <a:r>
              <a:rPr lang="zh-CN" altLang="zh-CN" sz="2400" dirty="0"/>
              <a:t>《专利法》第</a:t>
            </a:r>
            <a:r>
              <a:rPr lang="en-US" altLang="zh-CN" sz="2400" dirty="0"/>
              <a:t>2</a:t>
            </a:r>
            <a:r>
              <a:rPr lang="zh-CN" altLang="zh-CN" sz="2400" dirty="0"/>
              <a:t>条第</a:t>
            </a:r>
            <a:r>
              <a:rPr lang="en-US" altLang="zh-CN" sz="2400" dirty="0"/>
              <a:t>2</a:t>
            </a:r>
            <a:r>
              <a:rPr lang="zh-CN" altLang="zh-CN" sz="2400" dirty="0"/>
              <a:t>款规定：“发明，是指对产品、方法或者其改进所提出的新的技术方案。”作为专利权客体的发明必须具有技术属性，必须是一种新的技术方案。它不同于科学发现。科学发现是揭示自然界</a:t>
            </a:r>
            <a:r>
              <a:rPr lang="zh-CN" altLang="zh-CN" sz="2400" dirty="0">
                <a:solidFill>
                  <a:srgbClr val="FF0000"/>
                </a:solidFill>
              </a:rPr>
              <a:t>原本</a:t>
            </a:r>
            <a:r>
              <a:rPr lang="zh-CN" altLang="zh-CN" sz="2400" dirty="0"/>
              <a:t>存在的现象、规律，是对自然界的认识。而新的技术方案是指利用自然规律创造出或提出解决技术问题的方案。</a:t>
            </a:r>
            <a:endParaRPr lang="zh-CN" altLang="zh-CN" sz="2400" dirty="0"/>
          </a:p>
          <a:p>
            <a:r>
              <a:rPr lang="en-US" altLang="zh-CN" sz="2400" dirty="0"/>
              <a:t>    </a:t>
            </a:r>
            <a:r>
              <a:rPr lang="zh-CN" altLang="zh-CN" sz="2400" dirty="0"/>
              <a:t>根据发明的定义，可将发明分为两大类：产品发明和方法发明。产品发明可以是成品</a:t>
            </a:r>
            <a:r>
              <a:rPr lang="en-US" altLang="zh-CN" sz="2400" dirty="0"/>
              <a:t>,</a:t>
            </a:r>
            <a:r>
              <a:rPr lang="zh-CN" altLang="zh-CN" sz="2400" dirty="0"/>
              <a:t>如机器、仪器、设备、用具等独立的产品或一个产品的独立部件</a:t>
            </a:r>
            <a:r>
              <a:rPr lang="en-US" altLang="zh-CN" sz="2400" dirty="0"/>
              <a:t>,</a:t>
            </a:r>
            <a:r>
              <a:rPr lang="zh-CN" altLang="zh-CN" sz="2400" dirty="0"/>
              <a:t>也可以是材料</a:t>
            </a:r>
            <a:r>
              <a:rPr lang="en-US" altLang="zh-CN" sz="2400" dirty="0"/>
              <a:t>,</a:t>
            </a:r>
            <a:r>
              <a:rPr lang="zh-CN" altLang="zh-CN" sz="2400" dirty="0"/>
              <a:t>如化学材料、合成物等，而未经人的加工、属于自然状态的物质不能作为产品</a:t>
            </a:r>
            <a:r>
              <a:rPr lang="zh-CN" altLang="zh-CN" sz="2400" dirty="0" smtClean="0"/>
              <a:t>发明</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74" y="1690067"/>
            <a:ext cx="7704856" cy="3477875"/>
          </a:xfrm>
          <a:prstGeom prst="rect">
            <a:avLst/>
          </a:prstGeom>
          <a:noFill/>
        </p:spPr>
        <p:txBody>
          <a:bodyPr wrap="square" rtlCol="0">
            <a:spAutoFit/>
          </a:bodyPr>
          <a:lstStyle/>
          <a:p>
            <a:r>
              <a:rPr lang="zh-CN" altLang="en-US" sz="2800" b="1" dirty="0"/>
              <a:t>二</a:t>
            </a:r>
            <a:r>
              <a:rPr lang="zh-CN" altLang="zh-CN" sz="2800" b="1" dirty="0" smtClean="0"/>
              <a:t>、</a:t>
            </a:r>
            <a:r>
              <a:rPr lang="zh-CN" altLang="en-US" sz="2800" b="1" dirty="0" smtClean="0"/>
              <a:t>实用新型</a:t>
            </a:r>
            <a:endParaRPr lang="zh-CN" altLang="zh-CN" sz="2800" b="1" dirty="0"/>
          </a:p>
          <a:p>
            <a:r>
              <a:rPr lang="en-US" altLang="zh-CN" sz="2400" dirty="0" smtClean="0"/>
              <a:t>    </a:t>
            </a:r>
            <a:r>
              <a:rPr lang="zh-CN" altLang="zh-CN" sz="2400" dirty="0" smtClean="0"/>
              <a:t>我国</a:t>
            </a:r>
            <a:r>
              <a:rPr lang="zh-CN" altLang="zh-CN" sz="2400" dirty="0"/>
              <a:t>《专利法》第</a:t>
            </a:r>
            <a:r>
              <a:rPr lang="en-US" altLang="zh-CN" sz="2400" dirty="0"/>
              <a:t>2</a:t>
            </a:r>
            <a:r>
              <a:rPr lang="zh-CN" altLang="zh-CN" sz="2400" dirty="0"/>
              <a:t>条第</a:t>
            </a:r>
            <a:r>
              <a:rPr lang="en-US" altLang="zh-CN" sz="2400" dirty="0"/>
              <a:t>3</a:t>
            </a:r>
            <a:r>
              <a:rPr lang="zh-CN" altLang="zh-CN" sz="2400" dirty="0"/>
              <a:t>款规定：“实用新型，是指对产品的形状、构造或者其结合所提出的适于实用的新的技术方案。”所谓形状是指能观察到的造型，结构则指部件或零件的有机结合。</a:t>
            </a:r>
            <a:endParaRPr lang="zh-CN" altLang="zh-CN" sz="2400" dirty="0"/>
          </a:p>
          <a:p>
            <a:r>
              <a:rPr lang="zh-CN" altLang="zh-CN" sz="2400" dirty="0"/>
              <a:t>作为专利权保护客体的实用新型与发明在权利内容、保护范围以及权利限制等方面也基本相同，但它们在法律地位、取得方式和保护期限等方面存在一定的差异。主要区别见表</a:t>
            </a:r>
            <a:r>
              <a:rPr lang="en-US" altLang="zh-CN" sz="2400" dirty="0"/>
              <a:t>3-1</a:t>
            </a:r>
            <a:r>
              <a:rPr lang="zh-CN" altLang="zh-CN" sz="2400" dirty="0"/>
              <a:t>所示。</a:t>
            </a:r>
            <a:endParaRPr lang="zh-CN" altLang="zh-C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179512" y="0"/>
            <a:ext cx="7024688" cy="1143000"/>
          </a:xfrm>
        </p:spPr>
        <p:txBody>
          <a:bodyPr/>
          <a:lstStyle/>
          <a:p>
            <a:pPr eaLnBrk="1" hangingPunct="1"/>
            <a:r>
              <a:rPr lang="zh-CN" altLang="en-US" dirty="0" smtClean="0">
                <a:ea typeface="宋体" panose="02010600030101010101" pitchFamily="2" charset="-122"/>
              </a:rPr>
              <a:t>本章导语</a:t>
            </a:r>
            <a:endParaRPr lang="zh-CN" altLang="en-US" dirty="0" smtClean="0">
              <a:ea typeface="宋体" panose="02010600030101010101" pitchFamily="2" charset="-122"/>
            </a:endParaRPr>
          </a:p>
        </p:txBody>
      </p:sp>
      <p:sp>
        <p:nvSpPr>
          <p:cNvPr id="7171" name="Rectangle 3"/>
          <p:cNvSpPr>
            <a:spLocks noGrp="1" noChangeArrowheads="1"/>
          </p:cNvSpPr>
          <p:nvPr>
            <p:ph idx="4294967295"/>
          </p:nvPr>
        </p:nvSpPr>
        <p:spPr>
          <a:xfrm>
            <a:off x="611560" y="1124744"/>
            <a:ext cx="6335712" cy="5181600"/>
          </a:xfrm>
        </p:spPr>
        <p:txBody>
          <a:bodyPr/>
          <a:lstStyle/>
          <a:p>
            <a:pPr eaLnBrk="1" hangingPunct="1">
              <a:lnSpc>
                <a:spcPct val="90000"/>
              </a:lnSpc>
            </a:pPr>
            <a:r>
              <a:rPr lang="zh-CN" altLang="zh-CN" sz="2400" dirty="0" smtClean="0">
                <a:ea typeface="宋体" panose="02010600030101010101" pitchFamily="2" charset="-122"/>
              </a:rPr>
              <a:t>为什么需要信息法制的建设？</a:t>
            </a:r>
            <a:endParaRPr lang="en-US" altLang="zh-CN" sz="2400" dirty="0" smtClean="0">
              <a:ea typeface="宋体" panose="02010600030101010101" pitchFamily="2" charset="-122"/>
            </a:endParaRPr>
          </a:p>
          <a:p>
            <a:pPr eaLnBrk="1" hangingPunct="1">
              <a:lnSpc>
                <a:spcPct val="90000"/>
              </a:lnSpc>
            </a:pPr>
            <a:r>
              <a:rPr lang="zh-CN" altLang="zh-CN" sz="2400" dirty="0" smtClean="0">
                <a:ea typeface="宋体" panose="02010600030101010101" pitchFamily="2" charset="-122"/>
              </a:rPr>
              <a:t>什么是信息法？</a:t>
            </a:r>
            <a:endParaRPr lang="en-US" altLang="zh-CN" sz="2400" dirty="0" smtClean="0">
              <a:ea typeface="宋体" panose="02010600030101010101" pitchFamily="2" charset="-122"/>
            </a:endParaRPr>
          </a:p>
          <a:p>
            <a:pPr eaLnBrk="1" hangingPunct="1">
              <a:lnSpc>
                <a:spcPct val="90000"/>
              </a:lnSpc>
            </a:pPr>
            <a:r>
              <a:rPr lang="zh-CN" altLang="zh-CN" sz="2400" dirty="0" smtClean="0">
                <a:ea typeface="宋体" panose="02010600030101010101" pitchFamily="2" charset="-122"/>
              </a:rPr>
              <a:t>信息法的地位如何？</a:t>
            </a:r>
            <a:endParaRPr lang="en-US" altLang="zh-CN" sz="2400" dirty="0" smtClean="0">
              <a:ea typeface="宋体" panose="02010600030101010101" pitchFamily="2" charset="-122"/>
            </a:endParaRPr>
          </a:p>
          <a:p>
            <a:pPr eaLnBrk="1" hangingPunct="1">
              <a:lnSpc>
                <a:spcPct val="90000"/>
              </a:lnSpc>
            </a:pPr>
            <a:r>
              <a:rPr lang="zh-CN" altLang="zh-CN" sz="2400" dirty="0" smtClean="0">
                <a:ea typeface="宋体" panose="02010600030101010101" pitchFamily="2" charset="-122"/>
              </a:rPr>
              <a:t>信息法律关系怎样？</a:t>
            </a:r>
            <a:endParaRPr lang="en-US" altLang="zh-CN" sz="2400" dirty="0" smtClean="0">
              <a:ea typeface="宋体" panose="02010600030101010101" pitchFamily="2" charset="-122"/>
            </a:endParaRPr>
          </a:p>
          <a:p>
            <a:pPr eaLnBrk="1" hangingPunct="1">
              <a:lnSpc>
                <a:spcPct val="90000"/>
              </a:lnSpc>
            </a:pPr>
            <a:r>
              <a:rPr lang="zh-CN" altLang="zh-CN" sz="2400" dirty="0" smtClean="0">
                <a:ea typeface="宋体" panose="02010600030101010101" pitchFamily="2" charset="-122"/>
              </a:rPr>
              <a:t>信息立法的原则有哪些？</a:t>
            </a:r>
            <a:endParaRPr lang="en-US" altLang="zh-CN" sz="2400" dirty="0" smtClean="0">
              <a:ea typeface="宋体" panose="02010600030101010101" pitchFamily="2" charset="-122"/>
            </a:endParaRPr>
          </a:p>
          <a:p>
            <a:pPr eaLnBrk="1" hangingPunct="1">
              <a:lnSpc>
                <a:spcPct val="90000"/>
              </a:lnSpc>
              <a:buFont typeface="Wingdings" panose="05000000000000000000" pitchFamily="2" charset="2"/>
              <a:buNone/>
            </a:pPr>
            <a:r>
              <a:rPr lang="en-US" altLang="zh-CN" sz="2400" dirty="0" smtClean="0">
                <a:ea typeface="宋体" panose="02010600030101010101" pitchFamily="2" charset="-122"/>
              </a:rPr>
              <a:t>  </a:t>
            </a:r>
            <a:endParaRPr lang="en-US" altLang="zh-CN" sz="2400" dirty="0" smtClean="0">
              <a:ea typeface="宋体" panose="02010600030101010101" pitchFamily="2" charset="-122"/>
            </a:endParaRPr>
          </a:p>
          <a:p>
            <a:pPr eaLnBrk="1" hangingPunct="1">
              <a:lnSpc>
                <a:spcPct val="90000"/>
              </a:lnSpc>
              <a:buFont typeface="Wingdings" panose="05000000000000000000" pitchFamily="2" charset="2"/>
              <a:buNone/>
            </a:pPr>
            <a:endParaRPr lang="en-US" altLang="zh-CN" sz="2400" dirty="0" smtClean="0">
              <a:ea typeface="宋体" panose="02010600030101010101" pitchFamily="2" charset="-122"/>
            </a:endParaRPr>
          </a:p>
          <a:p>
            <a:pPr eaLnBrk="1" hangingPunct="1">
              <a:lnSpc>
                <a:spcPct val="90000"/>
              </a:lnSpc>
              <a:buFont typeface="Wingdings" panose="05000000000000000000" pitchFamily="2" charset="2"/>
              <a:buNone/>
            </a:pPr>
            <a:r>
              <a:rPr lang="zh-CN" altLang="zh-CN" sz="2400" dirty="0" smtClean="0">
                <a:ea typeface="宋体" panose="02010600030101010101" pitchFamily="2" charset="-122"/>
              </a:rPr>
              <a:t>这些问题都是我们必须回答的基本问题，也是进行信息法课程学习必备的基础知识。</a:t>
            </a:r>
            <a:endParaRPr lang="zh-CN" altLang="en-US" sz="2400" dirty="0" smtClean="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1">
                                            <p:txEl>
                                              <p:pRg st="1" end="1"/>
                                            </p:txEl>
                                          </p:spTgt>
                                        </p:tgtEl>
                                        <p:attrNameLst>
                                          <p:attrName>style.visibility</p:attrName>
                                        </p:attrNameLst>
                                      </p:cBhvr>
                                      <p:to>
                                        <p:strVal val="visible"/>
                                      </p:to>
                                    </p:set>
                                    <p:anim calcmode="discrete" valueType="clr">
                                      <p:cBhvr override="childStyle">
                                        <p:cTn id="14" dur="500"/>
                                        <p:tgtEl>
                                          <p:spTgt spid="71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7171">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717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21" dur="50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7171">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171">
                                            <p:txEl>
                                              <p:pRg st="3" end="3"/>
                                            </p:txEl>
                                          </p:spTgt>
                                        </p:tgtEl>
                                        <p:attrNameLst>
                                          <p:attrName>style.visibility</p:attrName>
                                        </p:attrNameLst>
                                      </p:cBhvr>
                                      <p:to>
                                        <p:strVal val="visible"/>
                                      </p:to>
                                    </p:set>
                                    <p:anim calcmode="discrete" valueType="clr">
                                      <p:cBhvr override="childStyle">
                                        <p:cTn id="28" dur="500"/>
                                        <p:tgtEl>
                                          <p:spTgt spid="71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7171">
                                            <p:txEl>
                                              <p:pRg st="3" end="3"/>
                                            </p:txEl>
                                          </p:spTgt>
                                        </p:tgtEl>
                                        <p:attrNameLst>
                                          <p:attrName>fillcolor</p:attrName>
                                        </p:attrNameLst>
                                      </p:cBhvr>
                                      <p:tavLst>
                                        <p:tav tm="0">
                                          <p:val>
                                            <p:clrVal>
                                              <a:schemeClr val="accent2"/>
                                            </p:clrVal>
                                          </p:val>
                                        </p:tav>
                                        <p:tav tm="50000">
                                          <p:val>
                                            <p:clrVal>
                                              <a:schemeClr val="hlink"/>
                                            </p:clrVal>
                                          </p:val>
                                        </p:tav>
                                      </p:tavLst>
                                    </p:anim>
                                    <p:set>
                                      <p:cBhvr>
                                        <p:cTn id="30" dur="500"/>
                                        <p:tgtEl>
                                          <p:spTgt spid="7171">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171">
                                            <p:txEl>
                                              <p:pRg st="4" end="4"/>
                                            </p:txEl>
                                          </p:spTgt>
                                        </p:tgtEl>
                                        <p:attrNameLst>
                                          <p:attrName>style.visibility</p:attrName>
                                        </p:attrNameLst>
                                      </p:cBhvr>
                                      <p:to>
                                        <p:strVal val="visible"/>
                                      </p:to>
                                    </p:set>
                                    <p:anim calcmode="discrete" valueType="clr">
                                      <p:cBhvr override="childStyle">
                                        <p:cTn id="35" dur="500"/>
                                        <p:tgtEl>
                                          <p:spTgt spid="717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7171">
                                            <p:txEl>
                                              <p:pRg st="4" end="4"/>
                                            </p:txEl>
                                          </p:spTgt>
                                        </p:tgtEl>
                                        <p:attrNameLst>
                                          <p:attrName>fillcolor</p:attrName>
                                        </p:attrNameLst>
                                      </p:cBhvr>
                                      <p:tavLst>
                                        <p:tav tm="0">
                                          <p:val>
                                            <p:clrVal>
                                              <a:schemeClr val="accent2"/>
                                            </p:clrVal>
                                          </p:val>
                                        </p:tav>
                                        <p:tav tm="50000">
                                          <p:val>
                                            <p:clrVal>
                                              <a:schemeClr val="hlink"/>
                                            </p:clrVal>
                                          </p:val>
                                        </p:tav>
                                      </p:tavLst>
                                    </p:anim>
                                    <p:set>
                                      <p:cBhvr>
                                        <p:cTn id="37" dur="500"/>
                                        <p:tgtEl>
                                          <p:spTgt spid="7171">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7171">
                                            <p:txEl>
                                              <p:pRg st="5" end="5"/>
                                            </p:txEl>
                                          </p:spTgt>
                                        </p:tgtEl>
                                        <p:attrNameLst>
                                          <p:attrName>style.visibility</p:attrName>
                                        </p:attrNameLst>
                                      </p:cBhvr>
                                      <p:to>
                                        <p:strVal val="visible"/>
                                      </p:to>
                                    </p:set>
                                    <p:anim calcmode="discrete" valueType="clr">
                                      <p:cBhvr override="childStyle">
                                        <p:cTn id="42" dur="500"/>
                                        <p:tgtEl>
                                          <p:spTgt spid="717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7171">
                                            <p:txEl>
                                              <p:pRg st="5" end="5"/>
                                            </p:txEl>
                                          </p:spTgt>
                                        </p:tgtEl>
                                        <p:attrNameLst>
                                          <p:attrName>fillcolor</p:attrName>
                                        </p:attrNameLst>
                                      </p:cBhvr>
                                      <p:tavLst>
                                        <p:tav tm="0">
                                          <p:val>
                                            <p:clrVal>
                                              <a:schemeClr val="accent2"/>
                                            </p:clrVal>
                                          </p:val>
                                        </p:tav>
                                        <p:tav tm="50000">
                                          <p:val>
                                            <p:clrVal>
                                              <a:schemeClr val="hlink"/>
                                            </p:clrVal>
                                          </p:val>
                                        </p:tav>
                                      </p:tavLst>
                                    </p:anim>
                                    <p:set>
                                      <p:cBhvr>
                                        <p:cTn id="44" dur="500"/>
                                        <p:tgtEl>
                                          <p:spTgt spid="7171">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7171">
                                            <p:txEl>
                                              <p:pRg st="7" end="7"/>
                                            </p:txEl>
                                          </p:spTgt>
                                        </p:tgtEl>
                                        <p:attrNameLst>
                                          <p:attrName>style.visibility</p:attrName>
                                        </p:attrNameLst>
                                      </p:cBhvr>
                                      <p:to>
                                        <p:strVal val="visible"/>
                                      </p:to>
                                    </p:set>
                                    <p:anim calcmode="discrete" valueType="clr">
                                      <p:cBhvr override="childStyle">
                                        <p:cTn id="49" dur="500"/>
                                        <p:tgtEl>
                                          <p:spTgt spid="717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500"/>
                                        <p:tgtEl>
                                          <p:spTgt spid="7171">
                                            <p:txEl>
                                              <p:pRg st="7" end="7"/>
                                            </p:txEl>
                                          </p:spTgt>
                                        </p:tgtEl>
                                        <p:attrNameLst>
                                          <p:attrName>fillcolor</p:attrName>
                                        </p:attrNameLst>
                                      </p:cBhvr>
                                      <p:tavLst>
                                        <p:tav tm="0">
                                          <p:val>
                                            <p:clrVal>
                                              <a:schemeClr val="accent2"/>
                                            </p:clrVal>
                                          </p:val>
                                        </p:tav>
                                        <p:tav tm="50000">
                                          <p:val>
                                            <p:clrVal>
                                              <a:schemeClr val="hlink"/>
                                            </p:clrVal>
                                          </p:val>
                                        </p:tav>
                                      </p:tavLst>
                                    </p:anim>
                                    <p:set>
                                      <p:cBhvr>
                                        <p:cTn id="51" dur="500"/>
                                        <p:tgtEl>
                                          <p:spTgt spid="7171">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728" y="1268187"/>
            <a:ext cx="6840760" cy="430887"/>
          </a:xfrm>
          <a:prstGeom prst="rect">
            <a:avLst/>
          </a:prstGeom>
          <a:noFill/>
        </p:spPr>
        <p:txBody>
          <a:bodyPr wrap="square" rtlCol="0">
            <a:spAutoFit/>
          </a:bodyPr>
          <a:lstStyle/>
          <a:p>
            <a:r>
              <a:rPr lang="zh-CN" altLang="zh-CN" sz="2200" dirty="0"/>
              <a:t>表</a:t>
            </a:r>
            <a:r>
              <a:rPr lang="en-US" altLang="zh-CN" sz="2200" dirty="0"/>
              <a:t>3-1 </a:t>
            </a:r>
            <a:r>
              <a:rPr lang="zh-CN" altLang="zh-CN" sz="2200" dirty="0"/>
              <a:t>发明专利与实用新型专利的主要</a:t>
            </a:r>
            <a:r>
              <a:rPr lang="zh-CN" altLang="zh-CN" sz="2200" dirty="0" smtClean="0"/>
              <a:t>区别</a:t>
            </a:r>
            <a:endParaRPr lang="zh-CN" altLang="zh-CN" sz="2200" dirty="0"/>
          </a:p>
        </p:txBody>
      </p:sp>
      <p:graphicFrame>
        <p:nvGraphicFramePr>
          <p:cNvPr id="3" name="表格 2"/>
          <p:cNvGraphicFramePr>
            <a:graphicFrameLocks noGrp="1"/>
          </p:cNvGraphicFramePr>
          <p:nvPr/>
        </p:nvGraphicFramePr>
        <p:xfrm>
          <a:off x="1007604" y="1777499"/>
          <a:ext cx="7128792" cy="4657637"/>
        </p:xfrm>
        <a:graphic>
          <a:graphicData uri="http://schemas.openxmlformats.org/drawingml/2006/table">
            <a:tbl>
              <a:tblPr firstRow="1" firstCol="1" lastRow="1" lastCol="1" bandRow="1" bandCol="1">
                <a:tableStyleId>{5C22544A-7EE6-4342-B048-85BDC9FD1C3A}</a:tableStyleId>
              </a:tblPr>
              <a:tblGrid>
                <a:gridCol w="1136001"/>
                <a:gridCol w="2629472"/>
                <a:gridCol w="3363319"/>
              </a:tblGrid>
              <a:tr h="453121">
                <a:tc>
                  <a:txBody>
                    <a:bodyPr/>
                    <a:lstStyle/>
                    <a:p>
                      <a:pPr marR="16510" indent="276225" algn="just">
                        <a:spcAft>
                          <a:spcPts val="0"/>
                        </a:spcAft>
                        <a:tabLst>
                          <a:tab pos="5105400" algn="l"/>
                        </a:tabLst>
                      </a:pPr>
                      <a:r>
                        <a:rPr lang="en-US" sz="1800" kern="0" dirty="0">
                          <a:effectLst/>
                        </a:rPr>
                        <a:t> </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marR="16510" indent="561340" algn="just">
                        <a:spcAft>
                          <a:spcPts val="0"/>
                        </a:spcAft>
                        <a:tabLst>
                          <a:tab pos="5105400" algn="l"/>
                        </a:tabLst>
                      </a:pPr>
                      <a:r>
                        <a:rPr lang="zh-CN" sz="1800" kern="0">
                          <a:effectLst/>
                        </a:rPr>
                        <a:t>发明</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marR="16510" indent="789940" algn="just">
                        <a:spcAft>
                          <a:spcPts val="0"/>
                        </a:spcAft>
                        <a:tabLst>
                          <a:tab pos="5105400" algn="l"/>
                        </a:tabLst>
                      </a:pPr>
                      <a:r>
                        <a:rPr lang="zh-CN" sz="1800" kern="0">
                          <a:effectLst/>
                        </a:rPr>
                        <a:t>实用新型</a:t>
                      </a:r>
                      <a:endParaRPr lang="zh-CN" sz="1800" kern="100">
                        <a:effectLst/>
                        <a:latin typeface="Times New Roman" panose="02020603050405020304"/>
                        <a:ea typeface="宋体" panose="02010600030101010101" pitchFamily="2" charset="-122"/>
                      </a:endParaRPr>
                    </a:p>
                  </a:txBody>
                  <a:tcPr marL="68580" marR="68580" marT="0" marB="0"/>
                </a:tc>
              </a:tr>
              <a:tr h="755331">
                <a:tc>
                  <a:txBody>
                    <a:bodyPr/>
                    <a:lstStyle/>
                    <a:p>
                      <a:pPr marR="16510" algn="just">
                        <a:spcAft>
                          <a:spcPts val="0"/>
                        </a:spcAft>
                        <a:tabLst>
                          <a:tab pos="5105400" algn="l"/>
                        </a:tabLst>
                      </a:pPr>
                      <a:r>
                        <a:rPr lang="zh-CN" sz="1800" kern="0" dirty="0">
                          <a:effectLst/>
                        </a:rPr>
                        <a:t>创造性水平</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marR="16510" algn="just">
                        <a:spcAft>
                          <a:spcPts val="0"/>
                        </a:spcAft>
                        <a:tabLst>
                          <a:tab pos="5105400" algn="l"/>
                        </a:tabLst>
                      </a:pPr>
                      <a:r>
                        <a:rPr lang="zh-CN" sz="1800" b="1" kern="0" dirty="0">
                          <a:solidFill>
                            <a:schemeClr val="bg1"/>
                          </a:solidFill>
                          <a:effectLst/>
                        </a:rPr>
                        <a:t>与现有技术比有突出的实质性特点和显著进步</a:t>
                      </a:r>
                      <a:endParaRPr lang="zh-CN" sz="1800" b="1"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marR="16510" algn="just">
                        <a:spcAft>
                          <a:spcPts val="0"/>
                        </a:spcAft>
                        <a:tabLst>
                          <a:tab pos="5105400" algn="l"/>
                        </a:tabLst>
                      </a:pPr>
                      <a:r>
                        <a:rPr lang="zh-CN" sz="1800" kern="0" dirty="0">
                          <a:effectLst/>
                        </a:rPr>
                        <a:t>与现有技术比有实质性特点和进步，是一种“小发明”</a:t>
                      </a:r>
                      <a:endParaRPr lang="zh-CN" sz="1800" kern="100" dirty="0">
                        <a:effectLst/>
                        <a:latin typeface="Times New Roman" panose="02020603050405020304"/>
                        <a:ea typeface="宋体" panose="02010600030101010101" pitchFamily="2" charset="-122"/>
                      </a:endParaRPr>
                    </a:p>
                  </a:txBody>
                  <a:tcPr marL="68580" marR="68580" marT="0" marB="0"/>
                </a:tc>
              </a:tr>
              <a:tr h="906243">
                <a:tc>
                  <a:txBody>
                    <a:bodyPr/>
                    <a:lstStyle/>
                    <a:p>
                      <a:pPr marR="16510" algn="just">
                        <a:spcAft>
                          <a:spcPts val="0"/>
                        </a:spcAft>
                        <a:tabLst>
                          <a:tab pos="5105400" algn="l"/>
                        </a:tabLst>
                      </a:pPr>
                      <a:r>
                        <a:rPr lang="zh-CN" sz="1800" kern="0">
                          <a:effectLst/>
                        </a:rPr>
                        <a:t>保护范围</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marR="16510" algn="just">
                        <a:spcAft>
                          <a:spcPts val="0"/>
                        </a:spcAft>
                        <a:tabLst>
                          <a:tab pos="5105400" algn="l"/>
                        </a:tabLst>
                      </a:pPr>
                      <a:r>
                        <a:rPr lang="zh-CN" sz="1800" b="1" kern="0" dirty="0">
                          <a:solidFill>
                            <a:schemeClr val="bg1"/>
                          </a:solidFill>
                          <a:effectLst/>
                        </a:rPr>
                        <a:t>产品和方法发明；产品可以是定型和不定型</a:t>
                      </a:r>
                      <a:endParaRPr lang="zh-CN" sz="1800" b="1"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marR="16510" algn="just">
                        <a:spcAft>
                          <a:spcPts val="0"/>
                        </a:spcAft>
                        <a:tabLst>
                          <a:tab pos="5105400" algn="l"/>
                        </a:tabLst>
                      </a:pPr>
                      <a:r>
                        <a:rPr lang="zh-CN" sz="1800" kern="0">
                          <a:effectLst/>
                        </a:rPr>
                        <a:t>只能是产品</a:t>
                      </a:r>
                      <a:r>
                        <a:rPr lang="en-US" sz="1800" kern="0">
                          <a:effectLst/>
                        </a:rPr>
                        <a:t>(</a:t>
                      </a:r>
                      <a:r>
                        <a:rPr lang="zh-CN" sz="1800" kern="0">
                          <a:effectLst/>
                        </a:rPr>
                        <a:t>不包括方法</a:t>
                      </a:r>
                      <a:r>
                        <a:rPr lang="en-US" sz="1800" kern="0">
                          <a:effectLst/>
                        </a:rPr>
                        <a:t>)</a:t>
                      </a:r>
                      <a:r>
                        <a:rPr lang="zh-CN" sz="1800" kern="0">
                          <a:effectLst/>
                        </a:rPr>
                        <a:t>，且保护的产品必须具有一定形状、结构或形状结构结合的产品</a:t>
                      </a:r>
                      <a:endParaRPr lang="zh-CN" sz="1800" kern="100">
                        <a:effectLst/>
                        <a:latin typeface="Times New Roman" panose="02020603050405020304"/>
                        <a:ea typeface="宋体" panose="02010600030101010101" pitchFamily="2" charset="-122"/>
                      </a:endParaRPr>
                    </a:p>
                  </a:txBody>
                  <a:tcPr marL="68580" marR="68580" marT="0" marB="0"/>
                </a:tc>
              </a:tr>
              <a:tr h="906243">
                <a:tc>
                  <a:txBody>
                    <a:bodyPr/>
                    <a:lstStyle/>
                    <a:p>
                      <a:pPr marR="16510" algn="just">
                        <a:spcAft>
                          <a:spcPts val="0"/>
                        </a:spcAft>
                        <a:tabLst>
                          <a:tab pos="5105400" algn="l"/>
                        </a:tabLst>
                      </a:pPr>
                      <a:r>
                        <a:rPr lang="zh-CN" sz="1800" kern="0">
                          <a:effectLst/>
                        </a:rPr>
                        <a:t>申请与审批</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marR="16510" algn="just">
                        <a:spcAft>
                          <a:spcPts val="0"/>
                        </a:spcAft>
                        <a:tabLst>
                          <a:tab pos="5105400" algn="l"/>
                        </a:tabLst>
                      </a:pPr>
                      <a:r>
                        <a:rPr lang="zh-CN" sz="1800" b="1" kern="0" dirty="0">
                          <a:solidFill>
                            <a:schemeClr val="bg1"/>
                          </a:solidFill>
                          <a:effectLst/>
                        </a:rPr>
                        <a:t>经过国务院专利行政部门形式审查和严格的实质审查，程序复杂</a:t>
                      </a:r>
                      <a:endParaRPr lang="zh-CN" sz="1800" b="1"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marR="16510" algn="just">
                        <a:spcAft>
                          <a:spcPts val="0"/>
                        </a:spcAft>
                        <a:tabLst>
                          <a:tab pos="5105400" algn="l"/>
                        </a:tabLst>
                      </a:pPr>
                      <a:r>
                        <a:rPr lang="zh-CN" sz="1800" kern="0" dirty="0">
                          <a:effectLst/>
                        </a:rPr>
                        <a:t>只经过国务院专利行政部门形式审查，不进行实质审查，可靠性和质量难以保证</a:t>
                      </a:r>
                      <a:endParaRPr lang="zh-CN" sz="1800" kern="100" dirty="0">
                        <a:effectLst/>
                        <a:latin typeface="Times New Roman" panose="02020603050405020304"/>
                        <a:ea typeface="宋体" panose="02010600030101010101" pitchFamily="2" charset="-122"/>
                      </a:endParaRPr>
                    </a:p>
                  </a:txBody>
                  <a:tcPr marL="68580" marR="68580" marT="0" marB="0"/>
                </a:tc>
              </a:tr>
              <a:tr h="730456">
                <a:tc>
                  <a:txBody>
                    <a:bodyPr/>
                    <a:lstStyle/>
                    <a:p>
                      <a:pPr marR="16510" algn="just">
                        <a:spcAft>
                          <a:spcPts val="0"/>
                        </a:spcAft>
                        <a:tabLst>
                          <a:tab pos="5105400" algn="l"/>
                        </a:tabLst>
                      </a:pPr>
                      <a:r>
                        <a:rPr lang="zh-CN" sz="1800" kern="0" dirty="0">
                          <a:effectLst/>
                        </a:rPr>
                        <a:t>保护期限</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marR="16510" algn="just">
                        <a:spcAft>
                          <a:spcPts val="0"/>
                        </a:spcAft>
                        <a:tabLst>
                          <a:tab pos="5105400" algn="l"/>
                        </a:tabLst>
                      </a:pPr>
                      <a:r>
                        <a:rPr lang="zh-CN" sz="1800" b="1" kern="0" dirty="0">
                          <a:solidFill>
                            <a:schemeClr val="bg1"/>
                          </a:solidFill>
                          <a:effectLst/>
                        </a:rPr>
                        <a:t>自申请日起，发明专利权的期限为</a:t>
                      </a:r>
                      <a:r>
                        <a:rPr lang="en-US" sz="1800" b="1" kern="0" dirty="0">
                          <a:solidFill>
                            <a:schemeClr val="bg1"/>
                          </a:solidFill>
                          <a:effectLst/>
                        </a:rPr>
                        <a:t>20</a:t>
                      </a:r>
                      <a:r>
                        <a:rPr lang="zh-CN" sz="1800" b="1" kern="0" dirty="0">
                          <a:solidFill>
                            <a:schemeClr val="bg1"/>
                          </a:solidFill>
                          <a:effectLst/>
                        </a:rPr>
                        <a:t>年</a:t>
                      </a:r>
                      <a:endParaRPr lang="zh-CN" sz="1800" b="1"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marR="16510" algn="just">
                        <a:spcAft>
                          <a:spcPts val="0"/>
                        </a:spcAft>
                        <a:tabLst>
                          <a:tab pos="5105400" algn="l"/>
                        </a:tabLst>
                      </a:pPr>
                      <a:r>
                        <a:rPr lang="zh-CN" sz="1800" kern="0" dirty="0">
                          <a:effectLst/>
                        </a:rPr>
                        <a:t>自申请日起，实用新型为</a:t>
                      </a:r>
                      <a:r>
                        <a:rPr lang="en-US" sz="1800" kern="0" dirty="0">
                          <a:effectLst/>
                        </a:rPr>
                        <a:t>10</a:t>
                      </a:r>
                      <a:r>
                        <a:rPr lang="zh-CN" sz="1800" kern="0" dirty="0">
                          <a:effectLst/>
                        </a:rPr>
                        <a:t>年</a:t>
                      </a:r>
                      <a:endParaRPr lang="zh-CN" sz="1800" kern="100" dirty="0">
                        <a:effectLst/>
                        <a:latin typeface="Times New Roman" panose="02020603050405020304"/>
                        <a:ea typeface="宋体" panose="02010600030101010101" pitchFamily="2" charset="-122"/>
                      </a:endParaRPr>
                    </a:p>
                  </a:txBody>
                  <a:tcPr marL="68580" marR="68580" marT="0" marB="0"/>
                </a:tc>
              </a:tr>
              <a:tr h="906243">
                <a:tc>
                  <a:txBody>
                    <a:bodyPr/>
                    <a:lstStyle/>
                    <a:p>
                      <a:pPr marR="16510" algn="just">
                        <a:spcAft>
                          <a:spcPts val="0"/>
                        </a:spcAft>
                        <a:tabLst>
                          <a:tab pos="5105400" algn="l"/>
                        </a:tabLst>
                      </a:pPr>
                      <a:r>
                        <a:rPr lang="zh-CN" sz="1800" kern="0">
                          <a:effectLst/>
                        </a:rPr>
                        <a:t>申请文件</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marR="16510" algn="just">
                        <a:spcAft>
                          <a:spcPts val="0"/>
                        </a:spcAft>
                        <a:tabLst>
                          <a:tab pos="5105400" algn="l"/>
                        </a:tabLst>
                      </a:pPr>
                      <a:r>
                        <a:rPr lang="zh-CN" sz="1800" kern="0">
                          <a:effectLst/>
                        </a:rPr>
                        <a:t>可以有附图，也可以没有附图，视具体情况而定</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marR="16510" algn="just">
                        <a:spcAft>
                          <a:spcPts val="0"/>
                        </a:spcAft>
                        <a:tabLst>
                          <a:tab pos="5105400" algn="l"/>
                        </a:tabLst>
                      </a:pPr>
                      <a:r>
                        <a:rPr lang="zh-CN" sz="1800" kern="0" dirty="0">
                          <a:effectLst/>
                        </a:rPr>
                        <a:t>必须有附图</a:t>
                      </a:r>
                      <a:endParaRPr lang="zh-CN" sz="1800" kern="100" dirty="0">
                        <a:effectLst/>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88" y="1412782"/>
            <a:ext cx="8568952" cy="4555093"/>
          </a:xfrm>
          <a:prstGeom prst="rect">
            <a:avLst/>
          </a:prstGeom>
          <a:noFill/>
        </p:spPr>
        <p:txBody>
          <a:bodyPr wrap="square" rtlCol="0">
            <a:spAutoFit/>
          </a:bodyPr>
          <a:lstStyle/>
          <a:p>
            <a:r>
              <a:rPr lang="zh-CN" altLang="zh-CN" sz="2600" b="1" dirty="0"/>
              <a:t>三、外观设计专利</a:t>
            </a:r>
            <a:endParaRPr lang="zh-CN" altLang="zh-CN" sz="2600" b="1" dirty="0"/>
          </a:p>
          <a:p>
            <a:r>
              <a:rPr lang="zh-CN" altLang="zh-CN" sz="2200" dirty="0"/>
              <a:t>我国《专利法》第</a:t>
            </a:r>
            <a:r>
              <a:rPr lang="en-US" altLang="zh-CN" sz="2200" dirty="0"/>
              <a:t>2</a:t>
            </a:r>
            <a:r>
              <a:rPr lang="zh-CN" altLang="zh-CN" sz="2200" dirty="0"/>
              <a:t>条第</a:t>
            </a:r>
            <a:r>
              <a:rPr lang="en-US" altLang="zh-CN" sz="2200" dirty="0"/>
              <a:t>4</a:t>
            </a:r>
            <a:r>
              <a:rPr lang="zh-CN" altLang="zh-CN" sz="2200" dirty="0"/>
              <a:t>款规定：“外观设计，是指对产品的形状、图案或者其结合以及色彩与形状、图案的结合所作出的富有美感并适于工业应用的新设计。”根据定义，外观设计专利应具备下列条件：</a:t>
            </a:r>
            <a:endParaRPr lang="zh-CN" altLang="zh-CN" sz="2200" dirty="0"/>
          </a:p>
          <a:p>
            <a:r>
              <a:rPr lang="zh-CN" altLang="zh-CN" sz="2200" dirty="0"/>
              <a:t>（</a:t>
            </a:r>
            <a:r>
              <a:rPr lang="en-US" altLang="zh-CN" sz="2200" dirty="0"/>
              <a:t>1</a:t>
            </a:r>
            <a:r>
              <a:rPr lang="zh-CN" altLang="zh-CN" sz="2200" dirty="0"/>
              <a:t>）与产品相结合。产品是指任何用工业方法生产出来的物，不能重复生产的手工艺品、农畜产品、自然物不能作为外观设计的载体，外观设计应是对产品外表所作的设汁，它不是单纯的美术作品。</a:t>
            </a:r>
            <a:endParaRPr lang="zh-CN" altLang="zh-CN" sz="2200" dirty="0"/>
          </a:p>
          <a:p>
            <a:r>
              <a:rPr lang="zh-CN" altLang="zh-CN" sz="2200" dirty="0"/>
              <a:t>（</a:t>
            </a:r>
            <a:r>
              <a:rPr lang="en-US" altLang="zh-CN" sz="2200" dirty="0"/>
              <a:t>2</a:t>
            </a:r>
            <a:r>
              <a:rPr lang="zh-CN" altLang="zh-CN" sz="2200" dirty="0"/>
              <a:t>）是关于产品形状、图案和色彩或其结合的设计。形状是指立体或平面产品外部的点、线、面的转移、变化、组合而呈现的外表轮廓；图案是指将设计构思所产生的线条、变形文字的排列或组合并通过绘图或其他手段绘制的图形；色彩是指用于产品上的颜色或者颜色的组合，产品的色彩不能独立构成外观设计，而必须是与产品结构和图案的</a:t>
            </a:r>
            <a:r>
              <a:rPr lang="zh-CN" altLang="zh-CN" sz="2200" dirty="0" smtClean="0"/>
              <a:t>组合</a:t>
            </a:r>
            <a:r>
              <a:rPr lang="zh-CN" altLang="en-US" sz="2200" dirty="0" smtClean="0"/>
              <a:t>。</a:t>
            </a:r>
            <a:endParaRPr lang="zh-CN" altLang="zh-CN" sz="22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50" y="1754936"/>
            <a:ext cx="8136904" cy="3816429"/>
          </a:xfrm>
          <a:prstGeom prst="rect">
            <a:avLst/>
          </a:prstGeom>
          <a:noFill/>
        </p:spPr>
        <p:txBody>
          <a:bodyPr wrap="square" rtlCol="0">
            <a:spAutoFit/>
          </a:bodyPr>
          <a:lstStyle/>
          <a:p>
            <a:r>
              <a:rPr lang="zh-CN" altLang="zh-CN" sz="2600" b="1" dirty="0"/>
              <a:t>三、外观设计专利</a:t>
            </a:r>
            <a:endParaRPr lang="zh-CN" altLang="zh-CN" sz="2600" b="1" dirty="0"/>
          </a:p>
          <a:p>
            <a:endParaRPr lang="en-US" altLang="zh-CN" sz="2400" dirty="0" smtClean="0"/>
          </a:p>
          <a:p>
            <a:r>
              <a:rPr lang="zh-CN" altLang="zh-CN" sz="2400" dirty="0" smtClean="0"/>
              <a:t>（</a:t>
            </a:r>
            <a:r>
              <a:rPr lang="en-US" altLang="zh-CN" sz="2400" dirty="0"/>
              <a:t>3</a:t>
            </a:r>
            <a:r>
              <a:rPr lang="zh-CN" altLang="zh-CN" sz="2400" dirty="0"/>
              <a:t>）富有美感。这首先意味着具有视觉可见性。至于美感，由于不同人的生活观念或修养的不同，其审美观也不同，所以一般只要不伤风败俗，能为大家所接受即认为其具有美感。</a:t>
            </a:r>
            <a:endParaRPr lang="zh-CN" altLang="zh-CN" sz="2400" dirty="0"/>
          </a:p>
          <a:p>
            <a:endParaRPr lang="en-US" altLang="zh-CN" sz="2400" dirty="0" smtClean="0"/>
          </a:p>
          <a:p>
            <a:r>
              <a:rPr lang="zh-CN" altLang="zh-CN" sz="2400" dirty="0" smtClean="0"/>
              <a:t>（</a:t>
            </a:r>
            <a:r>
              <a:rPr lang="en-US" altLang="zh-CN" sz="2400" dirty="0"/>
              <a:t>4</a:t>
            </a:r>
            <a:r>
              <a:rPr lang="zh-CN" altLang="zh-CN" sz="2400" dirty="0"/>
              <a:t>）适于工业上应用的新设计。外观设计是对工业产品的设计，不是艺术品，因此要求能够进行工业化批量生产，新设计是指该外观设计在现有技术中找不到与之相同或相近似的外观设计。</a:t>
            </a:r>
            <a:endParaRPr lang="zh-CN" altLang="zh-CN"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50" y="2348032"/>
            <a:ext cx="8136904" cy="2000548"/>
          </a:xfrm>
          <a:prstGeom prst="rect">
            <a:avLst/>
          </a:prstGeom>
          <a:noFill/>
        </p:spPr>
        <p:txBody>
          <a:bodyPr wrap="square" rtlCol="0">
            <a:spAutoFit/>
          </a:bodyPr>
          <a:lstStyle/>
          <a:p>
            <a:pPr algn="just"/>
            <a:r>
              <a:rPr lang="zh-CN" altLang="zh-CN" sz="2800" b="1" dirty="0"/>
              <a:t>四、专利法排除的客体对象</a:t>
            </a:r>
            <a:endParaRPr lang="zh-CN" altLang="zh-CN" sz="2800" b="1" dirty="0"/>
          </a:p>
          <a:p>
            <a:pPr algn="just"/>
            <a:endParaRPr lang="en-US" altLang="zh-CN" sz="2400" dirty="0" smtClean="0"/>
          </a:p>
          <a:p>
            <a:pPr algn="just"/>
            <a:r>
              <a:rPr lang="en-US" altLang="zh-CN" sz="2400" dirty="0"/>
              <a:t> </a:t>
            </a:r>
            <a:r>
              <a:rPr lang="en-US" altLang="zh-CN" sz="2400" dirty="0" smtClean="0"/>
              <a:t>   </a:t>
            </a:r>
            <a:r>
              <a:rPr lang="zh-CN" altLang="zh-CN" sz="2400" dirty="0" smtClean="0"/>
              <a:t>从</a:t>
            </a:r>
            <a:r>
              <a:rPr lang="zh-CN" altLang="zh-CN" sz="2400" dirty="0"/>
              <a:t>我国的国情出发</a:t>
            </a:r>
            <a:r>
              <a:rPr lang="en-US" altLang="zh-CN" sz="2400" dirty="0"/>
              <a:t>,</a:t>
            </a:r>
            <a:r>
              <a:rPr lang="zh-CN" altLang="zh-CN" sz="2400" dirty="0"/>
              <a:t>参照国际惯例</a:t>
            </a:r>
            <a:r>
              <a:rPr lang="en-US" altLang="zh-CN" sz="2400" dirty="0"/>
              <a:t>,</a:t>
            </a:r>
            <a:r>
              <a:rPr lang="zh-CN" altLang="zh-CN" sz="2400" dirty="0"/>
              <a:t>我国《专利法》第</a:t>
            </a:r>
            <a:r>
              <a:rPr lang="en-US" altLang="zh-CN" sz="2400" dirty="0"/>
              <a:t>5</a:t>
            </a:r>
            <a:r>
              <a:rPr lang="zh-CN" altLang="zh-CN" sz="2400" dirty="0"/>
              <a:t>条、第</a:t>
            </a:r>
            <a:r>
              <a:rPr lang="en-US" altLang="zh-CN" sz="2400" dirty="0"/>
              <a:t>25</a:t>
            </a:r>
            <a:r>
              <a:rPr lang="zh-CN" altLang="zh-CN" sz="2400" dirty="0"/>
              <a:t>条对排除在专利权之外的客体做出了明确规定（见图</a:t>
            </a:r>
            <a:r>
              <a:rPr lang="en-US" altLang="zh-CN" sz="2400" dirty="0"/>
              <a:t>3-1</a:t>
            </a:r>
            <a:r>
              <a:rPr lang="zh-CN" altLang="zh-CN" sz="2400" dirty="0" smtClean="0"/>
              <a:t>）</a:t>
            </a:r>
            <a:r>
              <a:rPr lang="zh-CN" altLang="en-US" sz="2400" dirty="0" smtClean="0"/>
              <a:t>。</a:t>
            </a:r>
            <a:endParaRPr lang="zh-CN" altLang="zh-CN"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cc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604" y="1484784"/>
            <a:ext cx="760404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29307" y="5980360"/>
            <a:ext cx="5688632" cy="369332"/>
          </a:xfrm>
          <a:prstGeom prst="rect">
            <a:avLst/>
          </a:prstGeom>
          <a:noFill/>
        </p:spPr>
        <p:txBody>
          <a:bodyPr wrap="square" rtlCol="0">
            <a:spAutoFit/>
          </a:bodyPr>
          <a:lstStyle/>
          <a:p>
            <a:pPr algn="ctr"/>
            <a:r>
              <a:rPr lang="zh-CN" altLang="zh-CN" dirty="0"/>
              <a:t>图</a:t>
            </a:r>
            <a:r>
              <a:rPr lang="en-US" altLang="zh-CN" dirty="0"/>
              <a:t>3-1 </a:t>
            </a:r>
            <a:r>
              <a:rPr lang="zh-CN" altLang="zh-CN" dirty="0"/>
              <a:t>不授予专利权的客体</a:t>
            </a:r>
            <a:endParaRPr lang="zh-CN"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628804"/>
            <a:ext cx="8280920" cy="4216539"/>
          </a:xfrm>
          <a:prstGeom prst="rect">
            <a:avLst/>
          </a:prstGeom>
          <a:noFill/>
        </p:spPr>
        <p:txBody>
          <a:bodyPr wrap="square" rtlCol="0">
            <a:spAutoFit/>
          </a:bodyPr>
          <a:lstStyle/>
          <a:p>
            <a:pPr algn="just"/>
            <a:r>
              <a:rPr lang="zh-CN" altLang="zh-CN" sz="2800" b="1" dirty="0"/>
              <a:t>四、专利法排除的客体对象</a:t>
            </a:r>
            <a:endParaRPr lang="zh-CN" altLang="zh-CN" sz="2800" b="1" dirty="0"/>
          </a:p>
          <a:p>
            <a:pPr algn="just"/>
            <a:endParaRPr lang="en-US" altLang="zh-CN" sz="2400" dirty="0" smtClean="0"/>
          </a:p>
          <a:p>
            <a:pPr algn="just"/>
            <a:r>
              <a:rPr lang="zh-CN" altLang="zh-CN" sz="2400" dirty="0"/>
              <a:t>这些客体大体上可以划分三类：</a:t>
            </a:r>
            <a:endParaRPr lang="zh-CN" altLang="zh-CN" sz="2400" dirty="0"/>
          </a:p>
          <a:p>
            <a:pPr algn="just"/>
            <a:r>
              <a:rPr lang="zh-CN" altLang="zh-CN" sz="2400" b="1" dirty="0"/>
              <a:t>（一）违反国家法律、社会公德或者妨害公共利益的</a:t>
            </a:r>
            <a:r>
              <a:rPr lang="zh-CN" altLang="zh-CN" sz="2400" b="1" dirty="0" smtClean="0"/>
              <a:t>发明创造</a:t>
            </a:r>
            <a:endParaRPr lang="en-US" altLang="zh-CN" sz="2400" b="1" dirty="0" smtClean="0"/>
          </a:p>
          <a:p>
            <a:pPr algn="just"/>
            <a:r>
              <a:rPr lang="en-US" altLang="zh-CN" sz="2400" dirty="0" smtClean="0"/>
              <a:t>    </a:t>
            </a:r>
            <a:r>
              <a:rPr lang="zh-CN" altLang="zh-CN" sz="2400" dirty="0" smtClean="0"/>
              <a:t>这</a:t>
            </a:r>
            <a:r>
              <a:rPr lang="zh-CN" altLang="zh-CN" sz="2400" dirty="0"/>
              <a:t>一规定符合国际惯例，因为这些发明创造对社会有害无益，违背专利法的宗旨。如有人设计了伪造货币的工具，而我国法律明令禁止伪造货币，因此即使该发明创造的水平再高，也不能授予专利。又如那些带有淫秽内容或图案的物品或者严重污染环境的技术，由于它们违反了社会公共道德或者妨害了公共利益，因此也都不能授予</a:t>
            </a:r>
            <a:r>
              <a:rPr lang="zh-CN" altLang="zh-CN" sz="2400" dirty="0" smtClean="0"/>
              <a:t>专利</a:t>
            </a:r>
            <a:r>
              <a:rPr lang="zh-CN" altLang="en-US" sz="2400" dirty="0" smtClean="0"/>
              <a:t>。</a:t>
            </a:r>
            <a:endParaRPr lang="zh-CN" altLang="zh-CN" sz="24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556792"/>
            <a:ext cx="7344816" cy="3416320"/>
          </a:xfrm>
          <a:prstGeom prst="rect">
            <a:avLst/>
          </a:prstGeom>
          <a:noFill/>
        </p:spPr>
        <p:txBody>
          <a:bodyPr wrap="square" rtlCol="0">
            <a:spAutoFit/>
          </a:bodyPr>
          <a:lstStyle/>
          <a:p>
            <a:pPr algn="just"/>
            <a:r>
              <a:rPr lang="zh-CN" altLang="zh-CN" sz="2400" b="1" dirty="0"/>
              <a:t>（二）不属于发明创造的智力成果</a:t>
            </a:r>
            <a:endParaRPr lang="zh-CN" altLang="zh-CN" sz="2400" dirty="0"/>
          </a:p>
          <a:p>
            <a:pPr algn="just"/>
            <a:r>
              <a:rPr lang="en-US" altLang="zh-CN" sz="2400" dirty="0"/>
              <a:t>   </a:t>
            </a:r>
            <a:endParaRPr lang="en-US" altLang="zh-CN" sz="2400" dirty="0" smtClean="0"/>
          </a:p>
          <a:p>
            <a:pPr algn="just"/>
            <a:r>
              <a:rPr lang="zh-CN" altLang="zh-CN" sz="2400" dirty="0" smtClean="0"/>
              <a:t>（</a:t>
            </a:r>
            <a:r>
              <a:rPr lang="en-US" altLang="zh-CN" sz="2400" dirty="0"/>
              <a:t>1</a:t>
            </a:r>
            <a:r>
              <a:rPr lang="zh-CN" altLang="zh-CN" sz="2400" dirty="0"/>
              <a:t>）科学发现</a:t>
            </a:r>
            <a:r>
              <a:rPr lang="zh-CN" altLang="zh-CN" sz="2400" dirty="0" smtClean="0"/>
              <a:t>。</a:t>
            </a:r>
            <a:endParaRPr lang="en-US" altLang="zh-CN" sz="2400" dirty="0" smtClean="0"/>
          </a:p>
          <a:p>
            <a:pPr algn="just"/>
            <a:r>
              <a:rPr lang="en-US" altLang="zh-CN" sz="2400" dirty="0"/>
              <a:t> </a:t>
            </a:r>
            <a:r>
              <a:rPr lang="en-US" altLang="zh-CN" sz="2400" dirty="0" smtClean="0"/>
              <a:t>   </a:t>
            </a:r>
            <a:r>
              <a:rPr lang="zh-CN" altLang="zh-CN" sz="2400" dirty="0" smtClean="0"/>
              <a:t>科学发现是指人对自然界中客观存在的未知物质、现象变化过程以及特点和规律的认识。虽然它也是一种智力成果，但它不是对客观世界的改造所提出的技术方案，所以不是专利意义上的发明创造，如</a:t>
            </a:r>
            <a:r>
              <a:rPr lang="zh-CN" altLang="zh-CN" sz="2400" dirty="0"/>
              <a:t>牛顿发现的万有引力规律等。</a:t>
            </a:r>
            <a:endParaRPr lang="zh-CN" altLang="zh-CN" sz="2400" dirty="0"/>
          </a:p>
          <a:p>
            <a:pPr algn="just"/>
            <a:r>
              <a:rPr lang="en-US" altLang="zh-CN" sz="2400" dirty="0"/>
              <a:t>   </a:t>
            </a:r>
            <a:endParaRPr lang="zh-CN" altLang="zh-CN"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23529" y="6488668"/>
            <a:ext cx="2520280" cy="369332"/>
          </a:xfrm>
          <a:prstGeom prst="rect">
            <a:avLst/>
          </a:prstGeom>
          <a:noFill/>
        </p:spPr>
        <p:txBody>
          <a:bodyPr wrap="square" rtlCol="0">
            <a:spAutoFit/>
          </a:bodyPr>
          <a:lstStyle/>
          <a:p>
            <a:r>
              <a:rPr lang="zh-CN" altLang="en-US" dirty="0" smtClean="0"/>
              <a:t>信息法教程 第</a:t>
            </a:r>
            <a:r>
              <a:rPr lang="en-US" altLang="zh-CN" dirty="0" smtClean="0"/>
              <a:t>3</a:t>
            </a:r>
            <a:r>
              <a:rPr lang="zh-CN" altLang="en-US" dirty="0" smtClean="0"/>
              <a:t>章</a:t>
            </a:r>
            <a:endParaRPr lang="zh-CN" altLang="en-US" dirty="0"/>
          </a:p>
        </p:txBody>
      </p:sp>
      <p:sp>
        <p:nvSpPr>
          <p:cNvPr id="2" name="TextBox 1"/>
          <p:cNvSpPr txBox="1"/>
          <p:nvPr/>
        </p:nvSpPr>
        <p:spPr>
          <a:xfrm>
            <a:off x="611562" y="1844824"/>
            <a:ext cx="7920880" cy="3416320"/>
          </a:xfrm>
          <a:prstGeom prst="rect">
            <a:avLst/>
          </a:prstGeom>
          <a:noFill/>
        </p:spPr>
        <p:txBody>
          <a:bodyPr wrap="square" rtlCol="0">
            <a:spAutoFit/>
          </a:bodyPr>
          <a:lstStyle/>
          <a:p>
            <a:pPr algn="just"/>
            <a:r>
              <a:rPr lang="zh-CN" altLang="zh-CN" sz="2400" b="1" dirty="0"/>
              <a:t>（二）不属于发明创造的智力成果</a:t>
            </a:r>
            <a:endParaRPr lang="zh-CN" altLang="zh-CN" sz="2400" dirty="0"/>
          </a:p>
          <a:p>
            <a:pPr algn="just"/>
            <a:r>
              <a:rPr lang="en-US" altLang="zh-CN" sz="2400" dirty="0"/>
              <a:t>   </a:t>
            </a:r>
            <a:endParaRPr lang="zh-CN" altLang="zh-CN" sz="2400" dirty="0"/>
          </a:p>
          <a:p>
            <a:pPr algn="just"/>
            <a:r>
              <a:rPr lang="zh-CN" altLang="zh-CN" sz="2400" dirty="0" smtClean="0"/>
              <a:t>（</a:t>
            </a:r>
            <a:r>
              <a:rPr lang="en-US" altLang="zh-CN" sz="2400" dirty="0"/>
              <a:t>2</a:t>
            </a:r>
            <a:r>
              <a:rPr lang="zh-CN" altLang="zh-CN" sz="2400" dirty="0"/>
              <a:t>）智力活动的规则和方法</a:t>
            </a:r>
            <a:r>
              <a:rPr lang="zh-CN" altLang="zh-CN" sz="2400" dirty="0" smtClean="0"/>
              <a:t>。</a:t>
            </a:r>
            <a:endParaRPr lang="en-US" altLang="zh-CN" sz="2400" dirty="0" smtClean="0"/>
          </a:p>
          <a:p>
            <a:pPr algn="just"/>
            <a:r>
              <a:rPr lang="en-US" altLang="zh-CN" sz="2400" dirty="0"/>
              <a:t> </a:t>
            </a:r>
            <a:r>
              <a:rPr lang="en-US" altLang="zh-CN" sz="2400" dirty="0" smtClean="0"/>
              <a:t>   </a:t>
            </a:r>
            <a:r>
              <a:rPr lang="zh-CN" altLang="zh-CN" sz="2400" dirty="0" smtClean="0"/>
              <a:t>智力活动的规则和方法是指导人们思维、推理、分析、判断的，它不是自然规律的利用过程，因此也不是技术方案，如速算法、生产管理方法、情报检索方法、比赛或游戏规则等。但进行这类活动的新设备、新工具等，如果</a:t>
            </a:r>
            <a:r>
              <a:rPr lang="zh-CN" altLang="zh-CN" sz="2400" dirty="0"/>
              <a:t>符合专利性，是可以授予专利权的。</a:t>
            </a:r>
            <a:endParaRPr lang="zh-CN" altLang="zh-CN" sz="2400" dirty="0"/>
          </a:p>
          <a:p>
            <a:pPr algn="just"/>
            <a:r>
              <a:rPr lang="en-US" altLang="zh-CN" sz="2400" dirty="0"/>
              <a:t>   </a:t>
            </a:r>
            <a:endParaRPr lang="zh-CN" altLang="zh-CN" sz="24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877" y="1873548"/>
            <a:ext cx="8136904" cy="3416320"/>
          </a:xfrm>
          <a:prstGeom prst="rect">
            <a:avLst/>
          </a:prstGeom>
          <a:noFill/>
        </p:spPr>
        <p:txBody>
          <a:bodyPr wrap="square" rtlCol="0">
            <a:spAutoFit/>
          </a:bodyPr>
          <a:lstStyle/>
          <a:p>
            <a:pPr algn="just"/>
            <a:r>
              <a:rPr lang="zh-CN" altLang="zh-CN" sz="2400" b="1" dirty="0"/>
              <a:t>（二）不属于发明创造的智力成果</a:t>
            </a:r>
            <a:endParaRPr lang="zh-CN" altLang="zh-CN" sz="2400" dirty="0"/>
          </a:p>
          <a:p>
            <a:pPr algn="just"/>
            <a:endParaRPr lang="en-US" altLang="zh-CN" sz="2400" dirty="0" smtClean="0"/>
          </a:p>
          <a:p>
            <a:pPr algn="just"/>
            <a:r>
              <a:rPr lang="zh-CN" altLang="zh-CN" sz="2400" dirty="0" smtClean="0"/>
              <a:t>（</a:t>
            </a:r>
            <a:r>
              <a:rPr lang="en-US" altLang="zh-CN" sz="2400" dirty="0"/>
              <a:t>3</a:t>
            </a:r>
            <a:r>
              <a:rPr lang="zh-CN" altLang="zh-CN" sz="2400" dirty="0"/>
              <a:t>）疾病的诊断和治疗方法</a:t>
            </a:r>
            <a:r>
              <a:rPr lang="zh-CN" altLang="zh-CN" sz="2400" dirty="0" smtClean="0"/>
              <a:t>。</a:t>
            </a:r>
            <a:endParaRPr lang="en-US" altLang="zh-CN" sz="2400" dirty="0" smtClean="0"/>
          </a:p>
          <a:p>
            <a:pPr algn="just"/>
            <a:r>
              <a:rPr lang="en-US" altLang="zh-CN" sz="2400" dirty="0"/>
              <a:t> </a:t>
            </a:r>
            <a:r>
              <a:rPr lang="en-US" altLang="zh-CN" sz="2400" dirty="0" smtClean="0"/>
              <a:t>   </a:t>
            </a:r>
            <a:r>
              <a:rPr lang="zh-CN" altLang="zh-CN" sz="2400" dirty="0" smtClean="0"/>
              <a:t>疾病的诊断和治疗方法包括以有生命的人和动物作为直接实施对象的疾病诊治方法，如西医的外科手术方法、中医的搭脉和针灸方法等。这些方法不能在工业上应用，不具备专利法所说的实用性。但在诊断和治疗中所用的仪器、装置等医疗设备可以在工业上制造，可以获得专利权，如</a:t>
            </a:r>
            <a:r>
              <a:rPr lang="en-US" altLang="zh-CN" sz="2400" dirty="0"/>
              <a:t>B</a:t>
            </a:r>
            <a:r>
              <a:rPr lang="zh-CN" altLang="zh-CN" sz="2400" dirty="0"/>
              <a:t>超机、</a:t>
            </a:r>
            <a:r>
              <a:rPr lang="en-US" altLang="zh-CN" sz="2400" dirty="0"/>
              <a:t>X</a:t>
            </a:r>
            <a:r>
              <a:rPr lang="zh-CN" altLang="zh-CN" sz="2400" dirty="0"/>
              <a:t>光机</a:t>
            </a:r>
            <a:r>
              <a:rPr lang="zh-CN" altLang="zh-CN" sz="2400" dirty="0" smtClean="0"/>
              <a:t>等</a:t>
            </a:r>
            <a:r>
              <a:rPr lang="zh-CN" altLang="en-US" sz="2400" dirty="0" smtClean="0"/>
              <a:t>。</a:t>
            </a:r>
            <a:endParaRPr lang="zh-CN" altLang="zh-CN"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1628800"/>
            <a:ext cx="8892480" cy="3985706"/>
          </a:xfrm>
          <a:prstGeom prst="rect">
            <a:avLst/>
          </a:prstGeom>
          <a:noFill/>
        </p:spPr>
        <p:txBody>
          <a:bodyPr wrap="square" rtlCol="0">
            <a:spAutoFit/>
          </a:bodyPr>
          <a:lstStyle/>
          <a:p>
            <a:pPr algn="just"/>
            <a:r>
              <a:rPr lang="zh-CN" altLang="zh-CN" sz="2300" b="1" dirty="0"/>
              <a:t>（三）某些特定领域的发明创造</a:t>
            </a:r>
            <a:endParaRPr lang="zh-CN" altLang="zh-CN" sz="2300" dirty="0"/>
          </a:p>
          <a:p>
            <a:pPr algn="just"/>
            <a:r>
              <a:rPr lang="en-US" altLang="zh-CN" sz="2300" dirty="0"/>
              <a:t>   </a:t>
            </a:r>
            <a:r>
              <a:rPr lang="zh-CN" altLang="zh-CN" sz="2300" dirty="0"/>
              <a:t>（</a:t>
            </a:r>
            <a:r>
              <a:rPr lang="en-US" altLang="zh-CN" sz="2300" dirty="0"/>
              <a:t>1</a:t>
            </a:r>
            <a:r>
              <a:rPr lang="zh-CN" altLang="zh-CN" sz="2300" dirty="0"/>
              <a:t>）动物和植物品种。动物和植物品种的发明创造是指人工饲养动物和人工培育的植物中新品种本身而言的。目前，英国、法国、德国、日本、意大利、丹麦、瑞典等可授予植物新品种专利权，美国等授予动物新品种专利权。传统的专利法都不把这两项作为专利保护的客体。和世界上大多数发展中国家一样，我国暂不给动植物新品种专利保护，但对培育动植物新品种的方法可授予专利权。</a:t>
            </a:r>
            <a:endParaRPr lang="zh-CN" altLang="zh-CN" sz="2300" dirty="0"/>
          </a:p>
          <a:p>
            <a:pPr algn="just"/>
            <a:r>
              <a:rPr lang="en-US" altLang="zh-CN" sz="2300" dirty="0"/>
              <a:t>   </a:t>
            </a:r>
            <a:r>
              <a:rPr lang="zh-CN" altLang="zh-CN" sz="2300" dirty="0"/>
              <a:t>（</a:t>
            </a:r>
            <a:r>
              <a:rPr lang="en-US" altLang="zh-CN" sz="2300" dirty="0"/>
              <a:t>2</a:t>
            </a:r>
            <a:r>
              <a:rPr lang="zh-CN" altLang="zh-CN" sz="2300" dirty="0"/>
              <a:t>）用原予核变换方法获得的物质。这种物质发明除美国等极少数国家以外，绝大多数国家均不授予专利权。我国不授予专利是因为考虑到这些物质可以用于军事目的，而且我国核工业水平也较低，不授予专利权可以保护本国核工业。</a:t>
            </a:r>
            <a:endParaRPr lang="zh-CN" altLang="zh-CN"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346952" y="-25258"/>
            <a:ext cx="7024688" cy="1143000"/>
          </a:xfrm>
        </p:spPr>
        <p:txBody>
          <a:bodyPr/>
          <a:lstStyle/>
          <a:p>
            <a:pPr eaLnBrk="1" hangingPunct="1"/>
            <a:r>
              <a:rPr lang="zh-CN" altLang="en-US" dirty="0" smtClean="0">
                <a:ea typeface="宋体" panose="02010600030101010101" pitchFamily="2" charset="-122"/>
              </a:rPr>
              <a:t>本章概要</a:t>
            </a:r>
            <a:endParaRPr lang="zh-CN" altLang="en-US" dirty="0" smtClean="0">
              <a:solidFill>
                <a:schemeClr val="accent1"/>
              </a:solidFill>
              <a:ea typeface="宋体" panose="02010600030101010101" pitchFamily="2" charset="-122"/>
            </a:endParaRPr>
          </a:p>
        </p:txBody>
      </p:sp>
      <p:sp>
        <p:nvSpPr>
          <p:cNvPr id="31746" name="Text Box 3"/>
          <p:cNvSpPr txBox="1">
            <a:spLocks noChangeArrowheads="1"/>
          </p:cNvSpPr>
          <p:nvPr/>
        </p:nvSpPr>
        <p:spPr bwMode="auto">
          <a:xfrm>
            <a:off x="1660527" y="722313"/>
            <a:ext cx="184731" cy="369332"/>
          </a:xfrm>
          <a:prstGeom prst="rect">
            <a:avLst/>
          </a:prstGeom>
          <a:noFill/>
          <a:ln w="9525">
            <a:noFill/>
            <a:miter lim="800000"/>
          </a:ln>
        </p:spPr>
        <p:txBody>
          <a:bodyPr wrap="none">
            <a:spAutoFit/>
          </a:bodyPr>
          <a:lstStyle/>
          <a:p>
            <a:endParaRPr lang="zh-CN" altLang="zh-CN">
              <a:solidFill>
                <a:srgbClr val="2B166E"/>
              </a:solidFill>
            </a:endParaRPr>
          </a:p>
        </p:txBody>
      </p:sp>
      <p:grpSp>
        <p:nvGrpSpPr>
          <p:cNvPr id="10244" name="Group 4"/>
          <p:cNvGrpSpPr/>
          <p:nvPr/>
        </p:nvGrpSpPr>
        <p:grpSpPr bwMode="auto">
          <a:xfrm>
            <a:off x="2151063" y="1905000"/>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31766" name="Text Box 7"/>
            <p:cNvSpPr txBox="1">
              <a:spLocks noChangeArrowheads="1"/>
            </p:cNvSpPr>
            <p:nvPr/>
          </p:nvSpPr>
          <p:spPr bwMode="gray">
            <a:xfrm>
              <a:off x="1680" y="1934"/>
              <a:ext cx="2592" cy="291"/>
            </a:xfrm>
            <a:prstGeom prst="rect">
              <a:avLst/>
            </a:prstGeom>
            <a:noFill/>
            <a:ln w="9525">
              <a:noFill/>
              <a:miter lim="800000"/>
            </a:ln>
          </p:spPr>
          <p:txBody>
            <a:bodyPr>
              <a:spAutoFit/>
            </a:bodyPr>
            <a:lstStyle/>
            <a:p>
              <a:pPr eaLnBrk="0" hangingPunct="0"/>
              <a:r>
                <a:rPr lang="zh-CN" altLang="en-US" sz="2400" b="1" dirty="0"/>
                <a:t>第一节 信息法制建设的意义</a:t>
              </a:r>
              <a:endParaRPr lang="zh-CN" altLang="en-US" sz="2400" b="1" dirty="0"/>
            </a:p>
          </p:txBody>
        </p:sp>
        <p:sp>
          <p:nvSpPr>
            <p:cNvPr id="31767" name="Text Box 8"/>
            <p:cNvSpPr txBox="1">
              <a:spLocks noChangeArrowheads="1"/>
            </p:cNvSpPr>
            <p:nvPr/>
          </p:nvSpPr>
          <p:spPr bwMode="gray">
            <a:xfrm>
              <a:off x="1392" y="1886"/>
              <a:ext cx="224" cy="291"/>
            </a:xfrm>
            <a:prstGeom prst="rect">
              <a:avLst/>
            </a:prstGeom>
            <a:noFill/>
            <a:ln w="9525">
              <a:noFill/>
              <a:miter lim="800000"/>
            </a:ln>
          </p:spPr>
          <p:txBody>
            <a:bodyPr wrap="none">
              <a:spAutoFit/>
            </a:bodyPr>
            <a:lstStyle/>
            <a:p>
              <a:pPr algn="ctr" eaLnBrk="0" hangingPunct="0"/>
              <a:r>
                <a:rPr lang="en-US" altLang="zh-CN" sz="2400">
                  <a:solidFill>
                    <a:srgbClr val="FFFFFF"/>
                  </a:solidFill>
                </a:rPr>
                <a:t>1</a:t>
              </a:r>
              <a:endParaRPr lang="en-US" altLang="zh-CN" sz="2400">
                <a:solidFill>
                  <a:srgbClr val="FFFFFF"/>
                </a:solidFill>
              </a:endParaRPr>
            </a:p>
          </p:txBody>
        </p:sp>
      </p:grpSp>
      <p:grpSp>
        <p:nvGrpSpPr>
          <p:cNvPr id="10249" name="Group 9"/>
          <p:cNvGrpSpPr/>
          <p:nvPr/>
        </p:nvGrpSpPr>
        <p:grpSpPr bwMode="auto">
          <a:xfrm>
            <a:off x="2151063" y="2787650"/>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31762" name="Text Box 12"/>
            <p:cNvSpPr txBox="1">
              <a:spLocks noChangeArrowheads="1"/>
            </p:cNvSpPr>
            <p:nvPr/>
          </p:nvSpPr>
          <p:spPr bwMode="gray">
            <a:xfrm>
              <a:off x="1680" y="1934"/>
              <a:ext cx="2160" cy="291"/>
            </a:xfrm>
            <a:prstGeom prst="rect">
              <a:avLst/>
            </a:prstGeom>
            <a:noFill/>
            <a:ln w="9525">
              <a:noFill/>
              <a:miter lim="800000"/>
            </a:ln>
          </p:spPr>
          <p:txBody>
            <a:bodyPr>
              <a:spAutoFit/>
            </a:bodyPr>
            <a:lstStyle/>
            <a:p>
              <a:pPr eaLnBrk="0" hangingPunct="0"/>
              <a:r>
                <a:rPr lang="zh-CN" altLang="en-US" sz="2400" b="1">
                  <a:solidFill>
                    <a:srgbClr val="000000"/>
                  </a:solidFill>
                </a:rPr>
                <a:t>第二节 信息法概述</a:t>
              </a:r>
              <a:endParaRPr lang="zh-CN" altLang="en-US" sz="2400" b="1">
                <a:solidFill>
                  <a:srgbClr val="000000"/>
                </a:solidFill>
              </a:endParaRPr>
            </a:p>
          </p:txBody>
        </p:sp>
        <p:sp>
          <p:nvSpPr>
            <p:cNvPr id="31763" name="Text Box 13"/>
            <p:cNvSpPr txBox="1">
              <a:spLocks noChangeArrowheads="1"/>
            </p:cNvSpPr>
            <p:nvPr/>
          </p:nvSpPr>
          <p:spPr bwMode="gray">
            <a:xfrm>
              <a:off x="1392" y="1886"/>
              <a:ext cx="224" cy="291"/>
            </a:xfrm>
            <a:prstGeom prst="rect">
              <a:avLst/>
            </a:prstGeom>
            <a:noFill/>
            <a:ln w="9525">
              <a:noFill/>
              <a:miter lim="800000"/>
            </a:ln>
          </p:spPr>
          <p:txBody>
            <a:bodyPr wrap="none">
              <a:spAutoFit/>
            </a:bodyPr>
            <a:lstStyle/>
            <a:p>
              <a:pPr algn="ctr" eaLnBrk="0" hangingPunct="0"/>
              <a:r>
                <a:rPr lang="en-US" altLang="zh-CN" sz="2400">
                  <a:solidFill>
                    <a:srgbClr val="FFFFFF"/>
                  </a:solidFill>
                </a:rPr>
                <a:t>2</a:t>
              </a:r>
              <a:endParaRPr lang="en-US" altLang="zh-CN" sz="2400">
                <a:solidFill>
                  <a:srgbClr val="FFFFFF"/>
                </a:solidFill>
              </a:endParaRPr>
            </a:p>
          </p:txBody>
        </p:sp>
      </p:grpSp>
      <p:grpSp>
        <p:nvGrpSpPr>
          <p:cNvPr id="26" name="Group 4"/>
          <p:cNvGrpSpPr/>
          <p:nvPr/>
        </p:nvGrpSpPr>
        <p:grpSpPr bwMode="auto">
          <a:xfrm>
            <a:off x="2151063" y="3671888"/>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bg1"/>
                </a:gs>
                <a:gs pos="100000">
                  <a:schemeClr val="tx2">
                    <a:lumMod val="75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31758" name="Text Box 7"/>
            <p:cNvSpPr txBox="1">
              <a:spLocks noChangeArrowheads="1"/>
            </p:cNvSpPr>
            <p:nvPr/>
          </p:nvSpPr>
          <p:spPr bwMode="gray">
            <a:xfrm>
              <a:off x="1680" y="1934"/>
              <a:ext cx="2160" cy="291"/>
            </a:xfrm>
            <a:prstGeom prst="rect">
              <a:avLst/>
            </a:prstGeom>
            <a:noFill/>
            <a:ln w="9525">
              <a:noFill/>
              <a:miter lim="800000"/>
            </a:ln>
          </p:spPr>
          <p:txBody>
            <a:bodyPr>
              <a:spAutoFit/>
            </a:bodyPr>
            <a:lstStyle/>
            <a:p>
              <a:pPr eaLnBrk="0" hangingPunct="0"/>
              <a:r>
                <a:rPr lang="zh-CN" altLang="en-US" sz="2400" b="1" dirty="0"/>
                <a:t>第三节 信息法律关系</a:t>
              </a:r>
              <a:endParaRPr lang="zh-CN" altLang="en-US" sz="2400" b="1" dirty="0"/>
            </a:p>
          </p:txBody>
        </p:sp>
        <p:sp>
          <p:nvSpPr>
            <p:cNvPr id="31759" name="Text Box 8"/>
            <p:cNvSpPr txBox="1">
              <a:spLocks noChangeArrowheads="1"/>
            </p:cNvSpPr>
            <p:nvPr/>
          </p:nvSpPr>
          <p:spPr bwMode="gray">
            <a:xfrm>
              <a:off x="1392" y="1886"/>
              <a:ext cx="224" cy="291"/>
            </a:xfrm>
            <a:prstGeom prst="rect">
              <a:avLst/>
            </a:prstGeom>
            <a:noFill/>
            <a:ln w="9525">
              <a:noFill/>
              <a:miter lim="800000"/>
            </a:ln>
          </p:spPr>
          <p:txBody>
            <a:bodyPr wrap="none">
              <a:spAutoFit/>
            </a:bodyPr>
            <a:lstStyle/>
            <a:p>
              <a:pPr algn="ctr" eaLnBrk="0" hangingPunct="0"/>
              <a:r>
                <a:rPr lang="en-US" altLang="zh-CN" sz="2400">
                  <a:solidFill>
                    <a:srgbClr val="FFFFFF"/>
                  </a:solidFill>
                </a:rPr>
                <a:t>3</a:t>
              </a:r>
              <a:endParaRPr lang="en-US" altLang="zh-CN" sz="2400">
                <a:solidFill>
                  <a:srgbClr val="FFFFFF"/>
                </a:solidFill>
              </a:endParaRPr>
            </a:p>
          </p:txBody>
        </p:sp>
      </p:grpSp>
      <p:grpSp>
        <p:nvGrpSpPr>
          <p:cNvPr id="31" name="Group 9"/>
          <p:cNvGrpSpPr/>
          <p:nvPr/>
        </p:nvGrpSpPr>
        <p:grpSpPr bwMode="auto">
          <a:xfrm>
            <a:off x="2151063" y="4554538"/>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anose="02010600030101010101" pitchFamily="2" charset="-122"/>
              </a:endParaRPr>
            </a:p>
          </p:txBody>
        </p:sp>
        <p:sp>
          <p:nvSpPr>
            <p:cNvPr id="31754" name="Text Box 12"/>
            <p:cNvSpPr txBox="1">
              <a:spLocks noChangeArrowheads="1"/>
            </p:cNvSpPr>
            <p:nvPr/>
          </p:nvSpPr>
          <p:spPr bwMode="gray">
            <a:xfrm>
              <a:off x="1680" y="1934"/>
              <a:ext cx="2160" cy="291"/>
            </a:xfrm>
            <a:prstGeom prst="rect">
              <a:avLst/>
            </a:prstGeom>
            <a:noFill/>
            <a:ln w="9525">
              <a:noFill/>
              <a:miter lim="800000"/>
            </a:ln>
          </p:spPr>
          <p:txBody>
            <a:bodyPr>
              <a:spAutoFit/>
            </a:bodyPr>
            <a:lstStyle/>
            <a:p>
              <a:pPr eaLnBrk="0" hangingPunct="0"/>
              <a:r>
                <a:rPr lang="zh-CN" altLang="en-US" sz="2400" b="1">
                  <a:solidFill>
                    <a:srgbClr val="000000"/>
                  </a:solidFill>
                </a:rPr>
                <a:t>第四节 信息立法</a:t>
              </a:r>
              <a:endParaRPr lang="zh-CN" altLang="en-US" sz="2400" b="1">
                <a:solidFill>
                  <a:srgbClr val="000000"/>
                </a:solidFill>
              </a:endParaRPr>
            </a:p>
          </p:txBody>
        </p:sp>
        <p:sp>
          <p:nvSpPr>
            <p:cNvPr id="31755" name="Text Box 13"/>
            <p:cNvSpPr txBox="1">
              <a:spLocks noChangeArrowheads="1"/>
            </p:cNvSpPr>
            <p:nvPr/>
          </p:nvSpPr>
          <p:spPr bwMode="gray">
            <a:xfrm>
              <a:off x="1392" y="1886"/>
              <a:ext cx="224" cy="291"/>
            </a:xfrm>
            <a:prstGeom prst="rect">
              <a:avLst/>
            </a:prstGeom>
            <a:noFill/>
            <a:ln w="9525">
              <a:noFill/>
              <a:miter lim="800000"/>
            </a:ln>
          </p:spPr>
          <p:txBody>
            <a:bodyPr wrap="none">
              <a:spAutoFit/>
            </a:bodyPr>
            <a:lstStyle/>
            <a:p>
              <a:pPr algn="ctr" eaLnBrk="0" hangingPunct="0"/>
              <a:r>
                <a:rPr lang="en-US" altLang="zh-CN" sz="2400">
                  <a:solidFill>
                    <a:srgbClr val="FFFFFF"/>
                  </a:solidFill>
                </a:rPr>
                <a:t>4</a:t>
              </a:r>
              <a:endParaRPr lang="en-US" altLang="zh-CN" sz="240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279" y="1754936"/>
            <a:ext cx="7673162" cy="4139595"/>
          </a:xfrm>
          <a:prstGeom prst="rect">
            <a:avLst/>
          </a:prstGeom>
          <a:noFill/>
        </p:spPr>
        <p:txBody>
          <a:bodyPr wrap="square" rtlCol="0">
            <a:spAutoFit/>
          </a:bodyPr>
          <a:lstStyle/>
          <a:p>
            <a:pPr algn="just"/>
            <a:r>
              <a:rPr lang="zh-CN" altLang="zh-CN" sz="2300" b="1" dirty="0"/>
              <a:t>（三）某些特定领域的发明创造</a:t>
            </a:r>
            <a:endParaRPr lang="zh-CN" altLang="zh-CN" sz="2300" dirty="0"/>
          </a:p>
          <a:p>
            <a:pPr algn="just"/>
            <a:endParaRPr lang="en-US" altLang="zh-CN" sz="2400" dirty="0" smtClean="0"/>
          </a:p>
          <a:p>
            <a:pPr algn="just"/>
            <a:r>
              <a:rPr lang="zh-CN" altLang="zh-CN" sz="2400" dirty="0" smtClean="0"/>
              <a:t>（</a:t>
            </a:r>
            <a:r>
              <a:rPr lang="en-US" altLang="zh-CN" sz="2400" dirty="0"/>
              <a:t>3</a:t>
            </a:r>
            <a:r>
              <a:rPr lang="zh-CN" altLang="zh-CN" sz="2400" dirty="0"/>
              <a:t>）对平面印刷品的图案、色彩或者二者的结合作出的主要起标识作用的设计。“平面印刷品”主要指平面包装袋、瓶贴、标贴等用于装入被销售的商品或者用于附着于其他产品之上、不单独向消费者出售的二维印刷品；“主要起标识作用”是指二维印刷品的图案、色彩或者二者的结合主要是用于让消费者识别被装入的商品或者被附着的产品的来源或者生产者，而不是用于使被装入的商品外观或者被附着的产品外观本身“富有美感”而吸引消费者。</a:t>
            </a:r>
            <a:endParaRPr lang="zh-CN" altLang="zh-CN" sz="23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8229600" cy="1066800"/>
          </a:xfrm>
        </p:spPr>
        <p:txBody>
          <a:bodyPr/>
          <a:lstStyle/>
          <a:p>
            <a:r>
              <a:rPr lang="zh-CN" altLang="en-US" dirty="0" smtClean="0">
                <a:ea typeface="宋体" panose="02010600030101010101" pitchFamily="2" charset="-122"/>
              </a:rPr>
              <a:t>第二节 专利权的主体</a:t>
            </a:r>
            <a:endParaRPr lang="zh-CN" altLang="en-US" dirty="0">
              <a:ea typeface="宋体" panose="02010600030101010101" pitchFamily="2" charset="-122"/>
            </a:endParaRPr>
          </a:p>
        </p:txBody>
      </p:sp>
      <p:sp>
        <p:nvSpPr>
          <p:cNvPr id="2" name="TextBox 1"/>
          <p:cNvSpPr txBox="1"/>
          <p:nvPr/>
        </p:nvSpPr>
        <p:spPr>
          <a:xfrm>
            <a:off x="1043608" y="2132856"/>
            <a:ext cx="7632848" cy="2677656"/>
          </a:xfrm>
          <a:prstGeom prst="rect">
            <a:avLst/>
          </a:prstGeom>
          <a:noFill/>
        </p:spPr>
        <p:txBody>
          <a:bodyPr wrap="square" rtlCol="0">
            <a:spAutoFit/>
          </a:bodyPr>
          <a:lstStyle/>
          <a:p>
            <a:pPr algn="just"/>
            <a:r>
              <a:rPr lang="en-US" altLang="zh-CN" sz="2400" dirty="0" smtClean="0"/>
              <a:t>    </a:t>
            </a:r>
            <a:r>
              <a:rPr lang="zh-CN" altLang="zh-CN" sz="2400" dirty="0" smtClean="0"/>
              <a:t>专利权</a:t>
            </a:r>
            <a:r>
              <a:rPr lang="zh-CN" altLang="zh-CN" sz="2400" dirty="0"/>
              <a:t>的主体是指依法能够申请并获得专利权的人，既可以是自然人，也可以是法人。我国《专利法》根据发明创造的性质，规定专利的主体有非职务发明创造的发明人或设计人、职务发明创造的所在单位、符合《专利法》规定的外国人或外国企业等。同时，《专利法》还针对共同发明创造和委托发明创造的权利归属进行相应规定。</a:t>
            </a:r>
            <a:endParaRPr lang="en-US" altLang="zh-CN" sz="240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143000"/>
            <a:ext cx="8229600" cy="1066800"/>
          </a:xfrm>
        </p:spPr>
        <p:txBody>
          <a:bodyPr/>
          <a:lstStyle/>
          <a:p>
            <a:r>
              <a:rPr lang="zh-CN" altLang="en-US" dirty="0" smtClean="0">
                <a:ea typeface="宋体" panose="02010600030101010101" pitchFamily="2" charset="-122"/>
              </a:rPr>
              <a:t>第二节 专利权的主体</a:t>
            </a:r>
            <a:endParaRPr lang="zh-CN" altLang="en-US" dirty="0">
              <a:ea typeface="宋体" panose="02010600030101010101" pitchFamily="2" charset="-122"/>
            </a:endParaRPr>
          </a:p>
        </p:txBody>
      </p:sp>
      <p:sp>
        <p:nvSpPr>
          <p:cNvPr id="2" name="TextBox 1"/>
          <p:cNvSpPr txBox="1"/>
          <p:nvPr/>
        </p:nvSpPr>
        <p:spPr>
          <a:xfrm>
            <a:off x="971600" y="1193569"/>
            <a:ext cx="7164288" cy="5047536"/>
          </a:xfrm>
          <a:prstGeom prst="rect">
            <a:avLst/>
          </a:prstGeom>
          <a:noFill/>
        </p:spPr>
        <p:txBody>
          <a:bodyPr wrap="square" rtlCol="0">
            <a:spAutoFit/>
          </a:bodyPr>
          <a:lstStyle/>
          <a:p>
            <a:r>
              <a:rPr lang="zh-CN" altLang="zh-CN" sz="2300" b="1" dirty="0"/>
              <a:t>一、发明人、设计人</a:t>
            </a:r>
            <a:endParaRPr lang="zh-CN" altLang="zh-CN" sz="2300" b="1" dirty="0"/>
          </a:p>
          <a:p>
            <a:r>
              <a:rPr lang="en-US" altLang="zh-CN" sz="2300" dirty="0" smtClean="0"/>
              <a:t>    </a:t>
            </a:r>
            <a:endParaRPr lang="en-US" altLang="zh-CN" sz="2300" dirty="0" smtClean="0"/>
          </a:p>
          <a:p>
            <a:r>
              <a:rPr lang="en-US" altLang="zh-CN" sz="2300" dirty="0"/>
              <a:t> </a:t>
            </a:r>
            <a:r>
              <a:rPr lang="en-US" altLang="zh-CN" sz="2300" dirty="0" smtClean="0"/>
              <a:t>   </a:t>
            </a:r>
            <a:r>
              <a:rPr lang="zh-CN" altLang="zh-CN" sz="2300" dirty="0" smtClean="0"/>
              <a:t>发明创造</a:t>
            </a:r>
            <a:r>
              <a:rPr lang="zh-CN" altLang="zh-CN" sz="2300" dirty="0"/>
              <a:t>是由发明人、设计人的劳动创造出来的。依据我国《专利法实施细则》第</a:t>
            </a:r>
            <a:r>
              <a:rPr lang="en-US" altLang="zh-CN" sz="2300" dirty="0"/>
              <a:t>13</a:t>
            </a:r>
            <a:r>
              <a:rPr lang="zh-CN" altLang="zh-CN" sz="2300" dirty="0"/>
              <a:t>条规定：“发明人或者设计人，是指对发明创造的实质性特点作出创造性贡献的人。在完成发明创造过程中，只负责组织工作的人、为物质技术条件的利用提供方便的人或者从事其他辅助工作的人，不是发明人或者设计人。”发明人或设计人只能是自然人，不能是法人或其他单位。</a:t>
            </a:r>
            <a:endParaRPr lang="zh-CN" altLang="zh-CN" sz="2300" dirty="0"/>
          </a:p>
          <a:p>
            <a:r>
              <a:rPr lang="en-US" altLang="zh-CN" sz="2300" dirty="0" smtClean="0"/>
              <a:t>    </a:t>
            </a:r>
            <a:r>
              <a:rPr lang="zh-CN" altLang="zh-CN" sz="2300" dirty="0" smtClean="0"/>
              <a:t>在</a:t>
            </a:r>
            <a:r>
              <a:rPr lang="zh-CN" altLang="zh-CN" sz="2300" dirty="0"/>
              <a:t>一项发明创造的过程中，如果是两个或两个以上的人对该项发明创造的实质性特点都做出创造性贡献，那么这些人统称为共同发明人或共同设计人。共同发明人或共同设计人也应当是自然人，且他们的权利和义务是相等的，排名前后次序上没有本质上的</a:t>
            </a:r>
            <a:r>
              <a:rPr lang="zh-CN" altLang="zh-CN" sz="2300" dirty="0" smtClean="0"/>
              <a:t>区别</a:t>
            </a:r>
            <a:r>
              <a:rPr lang="zh-CN" altLang="en-US" sz="2300" dirty="0" smtClean="0"/>
              <a:t>。</a:t>
            </a:r>
            <a:endParaRPr lang="en-US" altLang="zh-CN" sz="2300"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143000"/>
            <a:ext cx="8229600" cy="1066800"/>
          </a:xfrm>
        </p:spPr>
        <p:txBody>
          <a:bodyPr/>
          <a:lstStyle/>
          <a:p>
            <a:r>
              <a:rPr lang="zh-CN" altLang="en-US" dirty="0" smtClean="0">
                <a:ea typeface="宋体" panose="02010600030101010101" pitchFamily="2" charset="-122"/>
              </a:rPr>
              <a:t>第二节 专利权的主体</a:t>
            </a:r>
            <a:endParaRPr lang="zh-CN" altLang="en-US" dirty="0">
              <a:ea typeface="宋体" panose="02010600030101010101" pitchFamily="2" charset="-122"/>
            </a:endParaRPr>
          </a:p>
        </p:txBody>
      </p:sp>
      <p:sp>
        <p:nvSpPr>
          <p:cNvPr id="2" name="TextBox 1"/>
          <p:cNvSpPr txBox="1"/>
          <p:nvPr/>
        </p:nvSpPr>
        <p:spPr>
          <a:xfrm>
            <a:off x="971600" y="1052736"/>
            <a:ext cx="7164288" cy="5293757"/>
          </a:xfrm>
          <a:prstGeom prst="rect">
            <a:avLst/>
          </a:prstGeom>
          <a:noFill/>
        </p:spPr>
        <p:txBody>
          <a:bodyPr wrap="square" rtlCol="0">
            <a:spAutoFit/>
          </a:bodyPr>
          <a:lstStyle/>
          <a:p>
            <a:r>
              <a:rPr lang="zh-CN" altLang="zh-CN" sz="2600" b="1" dirty="0"/>
              <a:t>二、职务发明创造所属单位</a:t>
            </a:r>
            <a:endParaRPr lang="zh-CN" altLang="zh-CN" sz="2600" b="1" dirty="0"/>
          </a:p>
          <a:p>
            <a:r>
              <a:rPr lang="en-US" altLang="zh-CN" sz="2400" dirty="0" smtClean="0"/>
              <a:t>    </a:t>
            </a:r>
            <a:r>
              <a:rPr lang="zh-CN" altLang="zh-CN" sz="2400" dirty="0" smtClean="0"/>
              <a:t>我国</a:t>
            </a:r>
            <a:r>
              <a:rPr lang="zh-CN" altLang="zh-CN" sz="2400" dirty="0"/>
              <a:t>《专利法》第</a:t>
            </a:r>
            <a:r>
              <a:rPr lang="en-US" altLang="zh-CN" sz="2400" dirty="0"/>
              <a:t>6</a:t>
            </a:r>
            <a:r>
              <a:rPr lang="zh-CN" altLang="zh-CN" sz="2400" dirty="0"/>
              <a:t>条指出：“执行本单位任务或主要利用本单位物质条件完成的职务发明创造，申请专利的权利属于该单位”。这里首先对职务发明创造的含义进行解释。根据《专利法实施细则》第</a:t>
            </a:r>
            <a:r>
              <a:rPr lang="en-US" altLang="zh-CN" sz="2400" dirty="0"/>
              <a:t>12</a:t>
            </a:r>
            <a:r>
              <a:rPr lang="zh-CN" altLang="zh-CN" sz="2400" dirty="0"/>
              <a:t>条的规定，执行本单位的任务可以分成三种情况：在本职工作中作出的发明创造；履行本单位交付的本职工作之外的任务所作出的发明创造；退休、调离原单位后或者劳动、人事关系终止后</a:t>
            </a:r>
            <a:r>
              <a:rPr lang="en-US" altLang="zh-CN" sz="2400" dirty="0"/>
              <a:t>1</a:t>
            </a:r>
            <a:r>
              <a:rPr lang="zh-CN" altLang="zh-CN" sz="2400" dirty="0"/>
              <a:t>年内作出的，与其在原单位承担的本职工作或者原单位分配的任务有关的发明创造。《专利法》第</a:t>
            </a:r>
            <a:r>
              <a:rPr lang="en-US" altLang="zh-CN" sz="2400" dirty="0"/>
              <a:t>6</a:t>
            </a:r>
            <a:r>
              <a:rPr lang="zh-CN" altLang="zh-CN" sz="2400" dirty="0"/>
              <a:t>条所称本单位，包括临时工作单位；所称本单位的物质技术条件，是指本单位的资金、设备、零部件、原材料或者不对外公开的技术资料</a:t>
            </a:r>
            <a:r>
              <a:rPr lang="zh-CN" altLang="zh-CN" sz="2400" dirty="0" smtClean="0"/>
              <a:t>等</a:t>
            </a:r>
            <a:r>
              <a:rPr lang="zh-CN" altLang="en-US" sz="2400" dirty="0" smtClean="0"/>
              <a:t>。</a:t>
            </a:r>
            <a:endParaRPr lang="en-US" altLang="zh-CN" sz="2300"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772822"/>
            <a:ext cx="7776864" cy="3847207"/>
          </a:xfrm>
          <a:prstGeom prst="rect">
            <a:avLst/>
          </a:prstGeom>
          <a:noFill/>
        </p:spPr>
        <p:txBody>
          <a:bodyPr wrap="square" rtlCol="0">
            <a:spAutoFit/>
          </a:bodyPr>
          <a:lstStyle/>
          <a:p>
            <a:pPr algn="just"/>
            <a:r>
              <a:rPr lang="zh-CN" altLang="zh-CN" sz="2800" b="1" dirty="0"/>
              <a:t>三、非职务发明创造的发明人或设计人</a:t>
            </a:r>
            <a:endParaRPr lang="zh-CN" altLang="zh-CN" sz="2800" b="1" dirty="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400" dirty="0" smtClean="0"/>
              <a:t>所谓</a:t>
            </a:r>
            <a:r>
              <a:rPr lang="zh-CN" altLang="zh-CN" sz="2400" dirty="0"/>
              <a:t>非职务发明创造是相对于职务发明创造而言的，简单说就是职务发明创造以外的发明创造。对于非职务发明创造，只有发明人或设计人有</a:t>
            </a:r>
            <a:r>
              <a:rPr lang="zh-CN" altLang="zh-CN" sz="2400" strike="sngStrike" dirty="0"/>
              <a:t>权力</a:t>
            </a:r>
            <a:r>
              <a:rPr lang="zh-CN" altLang="zh-CN" sz="2400" u="sng" dirty="0"/>
              <a:t>权利</a:t>
            </a:r>
            <a:r>
              <a:rPr lang="zh-CN" altLang="zh-CN" sz="2400" dirty="0"/>
              <a:t>申请和获得专利权。我国《专利法》第</a:t>
            </a:r>
            <a:r>
              <a:rPr lang="en-US" altLang="zh-CN" sz="2400" dirty="0"/>
              <a:t>6</a:t>
            </a:r>
            <a:r>
              <a:rPr lang="zh-CN" altLang="zh-CN" sz="2400" dirty="0"/>
              <a:t>条规定了非职务发明创造申请专利的</a:t>
            </a:r>
            <a:r>
              <a:rPr lang="zh-CN" altLang="zh-CN" sz="2400" strike="sngStrike" dirty="0"/>
              <a:t>权力</a:t>
            </a:r>
            <a:r>
              <a:rPr lang="zh-CN" altLang="zh-CN" sz="2400" u="sng" dirty="0"/>
              <a:t>权利</a:t>
            </a:r>
            <a:r>
              <a:rPr lang="zh-CN" altLang="zh-CN" sz="2400" dirty="0"/>
              <a:t>属于发明人或设计人。专利申请被批准授权后，专利权归发明人或设计人。不仅如此</a:t>
            </a:r>
            <a:r>
              <a:rPr lang="en-US" altLang="zh-CN" sz="2400" dirty="0"/>
              <a:t>, </a:t>
            </a:r>
            <a:r>
              <a:rPr lang="zh-CN" altLang="zh-CN" sz="2400" dirty="0"/>
              <a:t>《专利法》第</a:t>
            </a:r>
            <a:r>
              <a:rPr lang="en-US" altLang="zh-CN" sz="2400" dirty="0"/>
              <a:t>7</a:t>
            </a:r>
            <a:r>
              <a:rPr lang="zh-CN" altLang="zh-CN" sz="2400" dirty="0"/>
              <a:t>条又规定：“对发明人或设计人的非职务发明创造专利申请，任何单位或者个人不得压制。”</a:t>
            </a:r>
            <a:endParaRPr lang="zh-CN" altLang="zh-CN" sz="24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556798"/>
            <a:ext cx="8352928" cy="4585871"/>
          </a:xfrm>
          <a:prstGeom prst="rect">
            <a:avLst/>
          </a:prstGeom>
          <a:noFill/>
        </p:spPr>
        <p:txBody>
          <a:bodyPr wrap="square" rtlCol="0">
            <a:spAutoFit/>
          </a:bodyPr>
          <a:lstStyle/>
          <a:p>
            <a:pPr algn="just"/>
            <a:r>
              <a:rPr lang="zh-CN" altLang="zh-CN" sz="2800" b="1" dirty="0"/>
              <a:t>四、外国人或外国企业</a:t>
            </a:r>
            <a:endParaRPr lang="zh-CN" altLang="zh-CN" sz="2800" b="1" dirty="0"/>
          </a:p>
          <a:p>
            <a:pPr algn="just"/>
            <a:r>
              <a:rPr lang="en-US" altLang="zh-CN" sz="2400" dirty="0" smtClean="0"/>
              <a:t>    </a:t>
            </a:r>
            <a:r>
              <a:rPr lang="zh-CN" altLang="zh-CN" sz="2400" dirty="0" smtClean="0"/>
              <a:t>按照</a:t>
            </a:r>
            <a:r>
              <a:rPr lang="zh-CN" altLang="zh-CN" sz="2400" dirty="0"/>
              <a:t>国际惯例，在中国有经常住所或营业所的外国人、外国企业或外国企业组织，都可以向中国申请专利，享受专利权。这里所称的营业所必须是真实有效进行生产或经营商业活动的场所，只起联络作用的办事处不属于。</a:t>
            </a:r>
            <a:endParaRPr lang="zh-CN" altLang="zh-CN" sz="2400" dirty="0"/>
          </a:p>
          <a:p>
            <a:pPr algn="just"/>
            <a:r>
              <a:rPr lang="en-US" altLang="zh-CN" sz="2400" dirty="0" smtClean="0"/>
              <a:t>    </a:t>
            </a:r>
            <a:r>
              <a:rPr lang="zh-CN" altLang="zh-CN" sz="2400" dirty="0" smtClean="0"/>
              <a:t>而</a:t>
            </a:r>
            <a:r>
              <a:rPr lang="zh-CN" altLang="zh-CN" sz="2400" dirty="0"/>
              <a:t>那些在中国没有经常居所或者营业所的外国人、外国企业或者外国其他组织在中国申请专利的，应当符合《专利法》第</a:t>
            </a:r>
            <a:r>
              <a:rPr lang="en-US" altLang="zh-CN" sz="2400" dirty="0"/>
              <a:t>18</a:t>
            </a:r>
            <a:r>
              <a:rPr lang="zh-CN" altLang="zh-CN" sz="2400" dirty="0"/>
              <a:t>条的规定：“其所属国同中国签订的协议或者共同参加的国际条约，或者依照互惠原则”，如果符合规定，他们也是可以在我国申请专利或者办理其他专利事务的。但是依据《专利法》第</a:t>
            </a:r>
            <a:r>
              <a:rPr lang="en-US" altLang="zh-CN" sz="2400" dirty="0"/>
              <a:t>19</a:t>
            </a:r>
            <a:r>
              <a:rPr lang="zh-CN" altLang="zh-CN" sz="2400" dirty="0"/>
              <a:t>条的规定，应当委托依法设立的专利代理机构</a:t>
            </a:r>
            <a:r>
              <a:rPr lang="zh-CN" altLang="zh-CN" sz="2400" dirty="0" smtClean="0"/>
              <a:t>办理</a:t>
            </a:r>
            <a:r>
              <a:rPr lang="zh-CN" altLang="en-US" sz="2400" dirty="0" smtClean="0"/>
              <a:t>。</a:t>
            </a:r>
            <a:endParaRPr lang="zh-CN" altLang="zh-CN" sz="24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860" y="2059396"/>
            <a:ext cx="7362564" cy="2739211"/>
          </a:xfrm>
          <a:prstGeom prst="rect">
            <a:avLst/>
          </a:prstGeom>
          <a:noFill/>
        </p:spPr>
        <p:txBody>
          <a:bodyPr wrap="square" rtlCol="0">
            <a:spAutoFit/>
          </a:bodyPr>
          <a:lstStyle/>
          <a:p>
            <a:pPr algn="just"/>
            <a:r>
              <a:rPr lang="zh-CN" altLang="zh-CN" sz="2800" b="1" dirty="0"/>
              <a:t>五、委托发明创造</a:t>
            </a:r>
            <a:endParaRPr lang="zh-CN" altLang="zh-CN" sz="2800" b="1" dirty="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400" dirty="0" smtClean="0"/>
              <a:t>所谓</a:t>
            </a:r>
            <a:r>
              <a:rPr lang="zh-CN" altLang="zh-CN" sz="2400" dirty="0"/>
              <a:t>委托是指一个单位接受另一单位委托的研究和开发任务，并按要求完成约定的技术成果，另一单位即委托方为该技术成果的完成提供经费和报酬，如某一工厂委托某研究所解决某一技术问题或者设计某一技术项目</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086" y="1628803"/>
            <a:ext cx="8352928" cy="4416594"/>
          </a:xfrm>
          <a:prstGeom prst="rect">
            <a:avLst/>
          </a:prstGeom>
          <a:noFill/>
        </p:spPr>
        <p:txBody>
          <a:bodyPr wrap="square" rtlCol="0">
            <a:spAutoFit/>
          </a:bodyPr>
          <a:lstStyle/>
          <a:p>
            <a:pPr algn="just"/>
            <a:r>
              <a:rPr lang="zh-CN" altLang="zh-CN" sz="2800" b="1" dirty="0"/>
              <a:t>六、合作发明创造</a:t>
            </a:r>
            <a:endParaRPr lang="zh-CN" altLang="zh-CN" sz="2800" b="1" dirty="0"/>
          </a:p>
          <a:p>
            <a:pPr algn="just"/>
            <a:r>
              <a:rPr lang="en-US" altLang="zh-CN" sz="2300" dirty="0" smtClean="0"/>
              <a:t>    </a:t>
            </a:r>
            <a:r>
              <a:rPr lang="zh-CN" altLang="zh-CN" sz="2300" dirty="0" smtClean="0"/>
              <a:t>对于</a:t>
            </a:r>
            <a:r>
              <a:rPr lang="zh-CN" altLang="zh-CN" sz="2300" dirty="0"/>
              <a:t>合作完成发明创造的专利申请权的归属问题，《专利法》第</a:t>
            </a:r>
            <a:r>
              <a:rPr lang="en-US" altLang="zh-CN" sz="2300" dirty="0"/>
              <a:t>8</a:t>
            </a:r>
            <a:r>
              <a:rPr lang="zh-CN" altLang="zh-CN" sz="2300" dirty="0"/>
              <a:t>条只作了原则性的规定，即除另有协议的以外，申请专利的权利属于共同完成的单位或者个人。而《合同法》第</a:t>
            </a:r>
            <a:r>
              <a:rPr lang="en-US" altLang="zh-CN" sz="2300" dirty="0"/>
              <a:t>340</a:t>
            </a:r>
            <a:r>
              <a:rPr lang="zh-CN" altLang="zh-CN" sz="2300" dirty="0"/>
              <a:t>条的规定较为具体，规定：“合作开发完成的发明创造，除当事人另有约定以外，申请专利的权利属于合作开发的当事人共有。当事人一方转让其共有的专利申请权的，其他各方享有以同等条件优先受让的权利。合作开发的当事人一方声明放弃其共有的专利申请权的，可以由另一方单独申请或者由其他各方共同申请。申请人取得专利权的，放弃专利申请权的一方可以免费实施该专利。合作开发的当事人一方不同意申请专利的，另一方或者其他各方不得申请专利。</a:t>
            </a:r>
            <a:endParaRPr lang="zh-CN" altLang="zh-CN" sz="23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8520" y="0"/>
            <a:ext cx="8229600" cy="1066800"/>
          </a:xfrm>
        </p:spPr>
        <p:txBody>
          <a:bodyPr>
            <a:normAutofit/>
          </a:bodyPr>
          <a:lstStyle/>
          <a:p>
            <a:r>
              <a:rPr lang="zh-CN" altLang="en-US" sz="3600" dirty="0" smtClean="0">
                <a:ea typeface="宋体" panose="02010600030101010101" pitchFamily="2" charset="-122"/>
              </a:rPr>
              <a:t>第三节 专利的申请与审批</a:t>
            </a:r>
            <a:endParaRPr lang="zh-CN" altLang="en-US" sz="3600" dirty="0">
              <a:ea typeface="宋体" panose="02010600030101010101" pitchFamily="2" charset="-122"/>
            </a:endParaRPr>
          </a:p>
        </p:txBody>
      </p:sp>
      <p:sp>
        <p:nvSpPr>
          <p:cNvPr id="2" name="TextBox 1"/>
          <p:cNvSpPr txBox="1"/>
          <p:nvPr/>
        </p:nvSpPr>
        <p:spPr>
          <a:xfrm>
            <a:off x="467544" y="1772816"/>
            <a:ext cx="8352928" cy="3877985"/>
          </a:xfrm>
          <a:prstGeom prst="rect">
            <a:avLst/>
          </a:prstGeom>
          <a:noFill/>
        </p:spPr>
        <p:txBody>
          <a:bodyPr wrap="square" rtlCol="0">
            <a:spAutoFit/>
          </a:bodyPr>
          <a:lstStyle/>
          <a:p>
            <a:pPr algn="just"/>
            <a:r>
              <a:rPr lang="zh-CN" altLang="zh-CN" sz="2600" b="1" dirty="0"/>
              <a:t>一、专利的授权条件</a:t>
            </a:r>
            <a:endParaRPr lang="zh-CN" altLang="zh-CN" sz="2600" b="1" dirty="0"/>
          </a:p>
          <a:p>
            <a:pPr algn="just"/>
            <a:r>
              <a:rPr lang="en-US" altLang="zh-CN" sz="2400" dirty="0" smtClean="0"/>
              <a:t>    </a:t>
            </a:r>
            <a:r>
              <a:rPr lang="zh-CN" altLang="zh-CN" sz="2400" dirty="0" smtClean="0"/>
              <a:t>一</a:t>
            </a:r>
            <a:r>
              <a:rPr lang="zh-CN" altLang="zh-CN" sz="2400" dirty="0"/>
              <a:t>项专利申请要获得专利权，必须具备应有的条件。其中，授予专利权的发明和实用新型应当具备新颖性、创造性和实用性；外观设计应当具备新颖性和独创性。</a:t>
            </a:r>
            <a:endParaRPr lang="zh-CN" altLang="zh-CN" sz="2400" dirty="0"/>
          </a:p>
          <a:p>
            <a:pPr algn="just"/>
            <a:endParaRPr lang="en-US" altLang="zh-CN" sz="2600" b="1" dirty="0" smtClean="0"/>
          </a:p>
          <a:p>
            <a:pPr algn="just"/>
            <a:r>
              <a:rPr lang="zh-CN" altLang="zh-CN" sz="2600" b="1" dirty="0" smtClean="0"/>
              <a:t>（</a:t>
            </a:r>
            <a:r>
              <a:rPr lang="zh-CN" altLang="zh-CN" sz="2600" b="1" dirty="0"/>
              <a:t>一）发明和实用新型的授权条件</a:t>
            </a:r>
            <a:endParaRPr lang="zh-CN" altLang="zh-CN" sz="2600" dirty="0"/>
          </a:p>
          <a:p>
            <a:pPr algn="just"/>
            <a:r>
              <a:rPr lang="en-US" altLang="zh-CN" sz="2400" dirty="0" smtClean="0"/>
              <a:t>    </a:t>
            </a:r>
            <a:r>
              <a:rPr lang="zh-CN" altLang="zh-CN" sz="2400" dirty="0" smtClean="0"/>
              <a:t>我国</a:t>
            </a:r>
            <a:r>
              <a:rPr lang="zh-CN" altLang="zh-CN" sz="2400" dirty="0"/>
              <a:t>《专利法》第</a:t>
            </a:r>
            <a:r>
              <a:rPr lang="en-US" altLang="zh-CN" sz="2400" dirty="0"/>
              <a:t>22</a:t>
            </a:r>
            <a:r>
              <a:rPr lang="zh-CN" altLang="zh-CN" sz="2400" dirty="0"/>
              <a:t>条规定：“授予专利权的发明和实用新型</a:t>
            </a:r>
            <a:r>
              <a:rPr lang="en-US" altLang="zh-CN" sz="2400" dirty="0"/>
              <a:t>,</a:t>
            </a:r>
            <a:r>
              <a:rPr lang="zh-CN" altLang="zh-CN" sz="2400" dirty="0"/>
              <a:t>应当具有</a:t>
            </a:r>
            <a:r>
              <a:rPr lang="zh-CN" altLang="zh-CN" sz="2400" b="1" dirty="0"/>
              <a:t>新颖性</a:t>
            </a:r>
            <a:r>
              <a:rPr lang="zh-CN" altLang="zh-CN" sz="2400" dirty="0"/>
              <a:t>、</a:t>
            </a:r>
            <a:r>
              <a:rPr lang="zh-CN" altLang="zh-CN" sz="2400" b="1" dirty="0"/>
              <a:t>创造性</a:t>
            </a:r>
            <a:r>
              <a:rPr lang="zh-CN" altLang="zh-CN" sz="2400" dirty="0"/>
              <a:t>和</a:t>
            </a:r>
            <a:r>
              <a:rPr lang="zh-CN" altLang="zh-CN" sz="2400" b="1" dirty="0"/>
              <a:t>实用性</a:t>
            </a:r>
            <a:r>
              <a:rPr lang="zh-CN" altLang="zh-CN" sz="2400" dirty="0"/>
              <a:t>。”一项发明或实用新型要取得专利权必须具备这三性，缺少其中的任何一个条件都不能获得专利权</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16833"/>
            <a:ext cx="8352928" cy="3877985"/>
          </a:xfrm>
          <a:prstGeom prst="rect">
            <a:avLst/>
          </a:prstGeom>
          <a:noFill/>
        </p:spPr>
        <p:txBody>
          <a:bodyPr wrap="square" rtlCol="0">
            <a:spAutoFit/>
          </a:bodyPr>
          <a:lstStyle/>
          <a:p>
            <a:pPr algn="just"/>
            <a:r>
              <a:rPr lang="zh-CN" altLang="zh-CN" sz="2400" dirty="0"/>
              <a:t>（</a:t>
            </a:r>
            <a:r>
              <a:rPr lang="en-US" altLang="zh-CN" sz="2400" dirty="0"/>
              <a:t>1</a:t>
            </a:r>
            <a:r>
              <a:rPr lang="zh-CN" altLang="zh-CN" sz="2400" dirty="0"/>
              <a:t>）新颖性</a:t>
            </a:r>
            <a:endParaRPr lang="zh-CN" altLang="zh-CN" sz="2400" dirty="0"/>
          </a:p>
          <a:p>
            <a:pPr algn="just"/>
            <a:r>
              <a:rPr lang="zh-CN" altLang="zh-CN" sz="2200" dirty="0"/>
              <a:t>新颖性是指申请专利的发明或实用新型是前所未有的。我国《专利法》第</a:t>
            </a:r>
            <a:r>
              <a:rPr lang="en-US" altLang="zh-CN" sz="2200" dirty="0"/>
              <a:t>22</a:t>
            </a:r>
            <a:r>
              <a:rPr lang="zh-CN" altLang="zh-CN" sz="2200" dirty="0"/>
              <a:t>条第</a:t>
            </a:r>
            <a:r>
              <a:rPr lang="en-US" altLang="zh-CN" sz="2200" dirty="0"/>
              <a:t>2</a:t>
            </a:r>
            <a:r>
              <a:rPr lang="zh-CN" altLang="zh-CN" sz="2200" dirty="0"/>
              <a:t>款规定：“新颖性，是指该发明或者实用新型不属于现有技术；也没有任何单位或者个人就同样的发明或者实用新型在申请日以前向国务院专利行政部门提出过申请，并记载在申请日以后公布的专利申请文件或者公告的专利文件中。”这是判断新颖性的具体标准。</a:t>
            </a:r>
            <a:endParaRPr lang="zh-CN" altLang="zh-CN" sz="2200" dirty="0"/>
          </a:p>
          <a:p>
            <a:pPr algn="just"/>
            <a:r>
              <a:rPr lang="zh-CN" altLang="zh-CN" sz="2200" dirty="0"/>
              <a:t>《专利法》第</a:t>
            </a:r>
            <a:r>
              <a:rPr lang="en-US" altLang="zh-CN" sz="2200" dirty="0"/>
              <a:t>22</a:t>
            </a:r>
            <a:r>
              <a:rPr lang="zh-CN" altLang="zh-CN" sz="2200" dirty="0"/>
              <a:t>条第</a:t>
            </a:r>
            <a:r>
              <a:rPr lang="en-US" altLang="zh-CN" sz="2200" dirty="0"/>
              <a:t>5</a:t>
            </a:r>
            <a:r>
              <a:rPr lang="zh-CN" altLang="zh-CN" sz="2200" dirty="0"/>
              <a:t>款又指出：“本法所称现有技术，是指申请日以前在国内外为公众所知的技术。”一项技术一旦向公众公开，便成为公知技术、现有技术，也就丧失了新颖性。排斥新颖性的公开有以下四种形式</a:t>
            </a:r>
            <a:r>
              <a:rPr lang="zh-CN" altLang="zh-CN" sz="2400" dirty="0" smtClean="0"/>
              <a:t>。</a:t>
            </a:r>
            <a:endParaRPr lang="en-US" altLang="zh-CN"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971600" y="1196752"/>
            <a:ext cx="7535077" cy="1143000"/>
          </a:xfrm>
        </p:spPr>
        <p:txBody>
          <a:bodyPr>
            <a:noAutofit/>
          </a:bodyPr>
          <a:lstStyle/>
          <a:p>
            <a:pPr eaLnBrk="1" hangingPunct="1"/>
            <a:r>
              <a:rPr lang="zh-CN" altLang="en-US" sz="4400" dirty="0" smtClean="0">
                <a:solidFill>
                  <a:srgbClr val="FF0000"/>
                </a:solidFill>
                <a:ea typeface="宋体" panose="02010600030101010101" pitchFamily="2" charset="-122"/>
              </a:rPr>
              <a:t>第一节 信息法制建设的意义</a:t>
            </a:r>
            <a:endParaRPr lang="zh-CN" altLang="en-US" sz="4400" dirty="0" smtClean="0">
              <a:solidFill>
                <a:srgbClr val="FF0000"/>
              </a:solidFill>
              <a:ea typeface="宋体" panose="02010600030101010101" pitchFamily="2" charset="-122"/>
            </a:endParaRPr>
          </a:p>
        </p:txBody>
      </p:sp>
      <p:sp>
        <p:nvSpPr>
          <p:cNvPr id="32771" name="TextBox 1"/>
          <p:cNvSpPr txBox="1">
            <a:spLocks noChangeArrowheads="1"/>
          </p:cNvSpPr>
          <p:nvPr/>
        </p:nvSpPr>
        <p:spPr bwMode="auto">
          <a:xfrm>
            <a:off x="1547664" y="2852936"/>
            <a:ext cx="6337300" cy="2369880"/>
          </a:xfrm>
          <a:prstGeom prst="rect">
            <a:avLst/>
          </a:prstGeom>
          <a:noFill/>
          <a:ln w="9525">
            <a:noFill/>
            <a:miter lim="800000"/>
          </a:ln>
        </p:spPr>
        <p:txBody>
          <a:bodyPr>
            <a:spAutoFit/>
          </a:bodyPr>
          <a:lstStyle/>
          <a:p>
            <a:r>
              <a:rPr lang="zh-CN" altLang="zh-CN" sz="2800" b="1" dirty="0">
                <a:latin typeface="Verdana" panose="020B0604030504040204" pitchFamily="34" charset="0"/>
              </a:rPr>
              <a:t>一、信息法制建设的必要性</a:t>
            </a:r>
            <a:endParaRPr lang="zh-CN" altLang="zh-CN" sz="28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信息技术和信息社会带给我们的绝不仅仅是经济的发展和生活水平的提高，同时也带来了法律上的新问题、新困惑，这些问题我们可以信手拈来。</a:t>
            </a:r>
            <a:endParaRPr lang="zh-CN" altLang="en-US"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1397000"/>
          <a:ext cx="6504384" cy="46242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556792"/>
            <a:ext cx="8208912" cy="4555093"/>
          </a:xfrm>
          <a:prstGeom prst="rect">
            <a:avLst/>
          </a:prstGeom>
          <a:noFill/>
        </p:spPr>
        <p:txBody>
          <a:bodyPr wrap="square" rtlCol="0">
            <a:spAutoFit/>
          </a:bodyPr>
          <a:lstStyle/>
          <a:p>
            <a:pPr algn="just"/>
            <a:r>
              <a:rPr lang="zh-CN" altLang="zh-CN" sz="2600" b="1" dirty="0"/>
              <a:t>（</a:t>
            </a:r>
            <a:r>
              <a:rPr lang="en-US" altLang="zh-CN" sz="2600" b="1" dirty="0"/>
              <a:t>2</a:t>
            </a:r>
            <a:r>
              <a:rPr lang="zh-CN" altLang="zh-CN" sz="2600" b="1" dirty="0"/>
              <a:t>）创造性</a:t>
            </a:r>
            <a:endParaRPr lang="zh-CN" altLang="zh-CN" sz="2600" b="1" dirty="0"/>
          </a:p>
          <a:p>
            <a:pPr algn="just"/>
            <a:r>
              <a:rPr lang="en-US" altLang="zh-CN" sz="2200" dirty="0" smtClean="0"/>
              <a:t>    </a:t>
            </a:r>
            <a:r>
              <a:rPr lang="zh-CN" altLang="zh-CN" sz="2200" dirty="0" smtClean="0"/>
              <a:t>创造性</a:t>
            </a:r>
            <a:r>
              <a:rPr lang="zh-CN" altLang="zh-CN" sz="2200" dirty="0"/>
              <a:t>是指申请专利的发明或实用新型要比现有技术先进，这是一个技术水平要求。我国《专利法》第</a:t>
            </a:r>
            <a:r>
              <a:rPr lang="en-US" altLang="zh-CN" sz="2200" dirty="0"/>
              <a:t>22</a:t>
            </a:r>
            <a:r>
              <a:rPr lang="zh-CN" altLang="zh-CN" sz="2200" dirty="0"/>
              <a:t>条第</a:t>
            </a:r>
            <a:r>
              <a:rPr lang="en-US" altLang="zh-CN" sz="2200" dirty="0"/>
              <a:t>3</a:t>
            </a:r>
            <a:r>
              <a:rPr lang="zh-CN" altLang="zh-CN" sz="2200" dirty="0"/>
              <a:t>款规定：“创造性，是指与现有技术相比，该发明具有突出的实质性特点和显著的进步，该实用新型具有实质性特点和进步。”这里所述的实质性特点是指申请专利的发明或实用新型与现有技术相比具有本质的区别，对于所属领域的普通技术人员来说是非显而易见的，其中发明专利要求这种本质区别是突出的，而实用新型只要求有本质区别；而所述的进步性是指申请专利的发明和实用新型在技术上与现有技术相比具有长足的进步，产生了更好的技术效果。这种进步表现在克服了现有技术中存在的缺点和不足</a:t>
            </a:r>
            <a:r>
              <a:rPr lang="en-US" altLang="zh-CN" sz="2200" dirty="0"/>
              <a:t>,</a:t>
            </a:r>
            <a:r>
              <a:rPr lang="zh-CN" altLang="zh-CN" sz="2200" dirty="0"/>
              <a:t>或者具有意外的效果等，其中发明专利要求具有显著进步，实用新型专利要求具有进步性即</a:t>
            </a:r>
            <a:r>
              <a:rPr lang="zh-CN" altLang="zh-CN" sz="2200" dirty="0" smtClean="0"/>
              <a:t>可</a:t>
            </a:r>
            <a:r>
              <a:rPr lang="zh-CN" altLang="en-US" sz="2200" dirty="0" smtClean="0"/>
              <a:t>。</a:t>
            </a:r>
            <a:endParaRPr lang="zh-CN" altLang="en-US" sz="22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040" y="1628804"/>
            <a:ext cx="8136904" cy="3847207"/>
          </a:xfrm>
          <a:prstGeom prst="rect">
            <a:avLst/>
          </a:prstGeom>
          <a:noFill/>
        </p:spPr>
        <p:txBody>
          <a:bodyPr wrap="square" rtlCol="0">
            <a:spAutoFit/>
          </a:bodyPr>
          <a:lstStyle/>
          <a:p>
            <a:pPr algn="just"/>
            <a:r>
              <a:rPr lang="zh-CN" altLang="zh-CN" sz="2800" b="1" dirty="0"/>
              <a:t>（</a:t>
            </a:r>
            <a:r>
              <a:rPr lang="en-US" altLang="zh-CN" sz="2800" b="1" dirty="0"/>
              <a:t>3</a:t>
            </a:r>
            <a:r>
              <a:rPr lang="zh-CN" altLang="zh-CN" sz="2800" b="1" dirty="0"/>
              <a:t>）实用性</a:t>
            </a:r>
            <a:endParaRPr lang="zh-CN" altLang="zh-CN" sz="2800" b="1" dirty="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400" dirty="0" smtClean="0"/>
              <a:t>我国</a:t>
            </a:r>
            <a:r>
              <a:rPr lang="zh-CN" altLang="zh-CN" sz="2400" dirty="0"/>
              <a:t>《专利法》第</a:t>
            </a:r>
            <a:r>
              <a:rPr lang="en-US" altLang="zh-CN" sz="2400" dirty="0"/>
              <a:t>22</a:t>
            </a:r>
            <a:r>
              <a:rPr lang="zh-CN" altLang="zh-CN" sz="2400" dirty="0"/>
              <a:t>条第</a:t>
            </a:r>
            <a:r>
              <a:rPr lang="en-US" altLang="zh-CN" sz="2400" dirty="0"/>
              <a:t>4</a:t>
            </a:r>
            <a:r>
              <a:rPr lang="zh-CN" altLang="zh-CN" sz="2400" dirty="0"/>
              <a:t>款规定：“实用性，是指该发明或者实用新型能够制造或者使用，并且能够产生积极效果。”根据此规定，实用性包括可实施性、再现性和有益</a:t>
            </a:r>
            <a:r>
              <a:rPr lang="zh-CN" altLang="zh-CN" sz="2400" dirty="0" smtClean="0"/>
              <a:t>性</a:t>
            </a:r>
            <a:r>
              <a:rPr lang="zh-CN" altLang="en-US" sz="2400" dirty="0" smtClean="0"/>
              <a:t>。</a:t>
            </a:r>
            <a:endParaRPr lang="en-US" altLang="zh-CN" sz="2400" dirty="0" smtClean="0"/>
          </a:p>
          <a:p>
            <a:pPr algn="just"/>
            <a:r>
              <a:rPr lang="zh-CN" altLang="zh-CN" sz="2400" dirty="0"/>
              <a:t>①可实施性。这是指发明或实用新型能够在实践中实施</a:t>
            </a:r>
            <a:r>
              <a:rPr lang="zh-CN" altLang="zh-CN" sz="2400" dirty="0" smtClean="0"/>
              <a:t>。</a:t>
            </a:r>
            <a:endParaRPr lang="en-US" altLang="zh-CN" sz="2400" dirty="0" smtClean="0"/>
          </a:p>
          <a:p>
            <a:pPr algn="just"/>
            <a:r>
              <a:rPr lang="zh-CN" altLang="zh-CN" sz="2400" dirty="0"/>
              <a:t> ②再现性。这是指申请专利的发明或实用新型的实施多次重复的可能性</a:t>
            </a:r>
            <a:r>
              <a:rPr lang="zh-CN" altLang="zh-CN" sz="2400" dirty="0" smtClean="0"/>
              <a:t>。</a:t>
            </a:r>
            <a:endParaRPr lang="en-US" altLang="zh-CN" sz="2400" dirty="0" smtClean="0"/>
          </a:p>
          <a:p>
            <a:pPr algn="just"/>
            <a:r>
              <a:rPr lang="zh-CN" altLang="zh-CN" sz="2400" dirty="0"/>
              <a:t>③有益性。发明或实用新型实施后，在经济、技术和社会方面产生有益的结果才能称为有实用性。</a:t>
            </a:r>
            <a:endParaRPr lang="zh-CN" altLang="en-US" sz="24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700809"/>
            <a:ext cx="8208912" cy="4216539"/>
          </a:xfrm>
          <a:prstGeom prst="rect">
            <a:avLst/>
          </a:prstGeom>
          <a:noFill/>
        </p:spPr>
        <p:txBody>
          <a:bodyPr wrap="square" rtlCol="0">
            <a:spAutoFit/>
          </a:bodyPr>
          <a:lstStyle/>
          <a:p>
            <a:pPr algn="just"/>
            <a:r>
              <a:rPr lang="zh-CN" altLang="zh-CN" sz="2800" b="1" dirty="0"/>
              <a:t>（二）外观设计的授权条件</a:t>
            </a:r>
            <a:endParaRPr lang="zh-CN" altLang="zh-CN" sz="2800" dirty="0"/>
          </a:p>
          <a:p>
            <a:pPr algn="just"/>
            <a:endParaRPr lang="en-US" altLang="zh-CN" sz="2400" dirty="0" smtClean="0"/>
          </a:p>
          <a:p>
            <a:pPr algn="just"/>
            <a:r>
              <a:rPr lang="zh-CN" altLang="zh-CN" sz="2400" dirty="0" smtClean="0"/>
              <a:t>（</a:t>
            </a:r>
            <a:r>
              <a:rPr lang="en-US" altLang="zh-CN" sz="2400" dirty="0"/>
              <a:t>1</a:t>
            </a:r>
            <a:r>
              <a:rPr lang="zh-CN" altLang="zh-CN" sz="2400" dirty="0"/>
              <a:t>）新颖性</a:t>
            </a:r>
            <a:endParaRPr lang="zh-CN" altLang="zh-CN" sz="2400" dirty="0"/>
          </a:p>
          <a:p>
            <a:pPr algn="just"/>
            <a:r>
              <a:rPr lang="en-US" altLang="zh-CN" sz="2400" dirty="0" smtClean="0"/>
              <a:t>    </a:t>
            </a:r>
            <a:r>
              <a:rPr lang="zh-CN" altLang="zh-CN" sz="2400" dirty="0" smtClean="0"/>
              <a:t>我国</a:t>
            </a:r>
            <a:r>
              <a:rPr lang="zh-CN" altLang="zh-CN" sz="2400" dirty="0"/>
              <a:t>《专利法》第</a:t>
            </a:r>
            <a:r>
              <a:rPr lang="en-US" altLang="zh-CN" sz="2400" dirty="0"/>
              <a:t>23</a:t>
            </a:r>
            <a:r>
              <a:rPr lang="zh-CN" altLang="zh-CN" sz="2400" dirty="0"/>
              <a:t>条第</a:t>
            </a:r>
            <a:r>
              <a:rPr lang="en-US" altLang="zh-CN" sz="2400" dirty="0"/>
              <a:t>1</a:t>
            </a:r>
            <a:r>
              <a:rPr lang="zh-CN" altLang="zh-CN" sz="2400" dirty="0"/>
              <a:t>款规定：“授予专利权的外观设计，应当不属于现有设计；也没有任何单位或者个人就同样的外观设计在申请日以前向国务院专利行政部门提出过申请，并记载在申请日以后公告的专利文件中。”《专利法》第</a:t>
            </a:r>
            <a:r>
              <a:rPr lang="en-US" altLang="zh-CN" sz="2400" dirty="0"/>
              <a:t>23</a:t>
            </a:r>
            <a:r>
              <a:rPr lang="zh-CN" altLang="zh-CN" sz="2400" dirty="0"/>
              <a:t>条第</a:t>
            </a:r>
            <a:r>
              <a:rPr lang="en-US" altLang="zh-CN" sz="2400" dirty="0"/>
              <a:t>4</a:t>
            </a:r>
            <a:r>
              <a:rPr lang="zh-CN" altLang="zh-CN" sz="2400" dirty="0"/>
              <a:t>款又指出：“本法所称现有设计，是指申请日以前在国内外为公众所知的设计。”因此，外观设计的</a:t>
            </a:r>
            <a:r>
              <a:rPr lang="en-US" altLang="zh-CN" sz="2400" dirty="0"/>
              <a:t>“</a:t>
            </a:r>
            <a:r>
              <a:rPr lang="zh-CN" altLang="zh-CN" sz="2400" dirty="0"/>
              <a:t>新颖性</a:t>
            </a:r>
            <a:r>
              <a:rPr lang="en-US" altLang="zh-CN" sz="2400" dirty="0"/>
              <a:t>”</a:t>
            </a:r>
            <a:r>
              <a:rPr lang="zh-CN" altLang="zh-CN" sz="2400" dirty="0"/>
              <a:t>涉及两个方面：不属于现有设计和不存在抵触的外观设计申请</a:t>
            </a:r>
            <a:r>
              <a:rPr lang="zh-CN" altLang="zh-CN" sz="2400" dirty="0" smtClean="0"/>
              <a:t>。</a:t>
            </a:r>
            <a:endParaRPr lang="zh-CN" altLang="en-US" sz="24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2" y="1556792"/>
            <a:ext cx="7920880" cy="4247317"/>
          </a:xfrm>
          <a:prstGeom prst="rect">
            <a:avLst/>
          </a:prstGeom>
          <a:noFill/>
        </p:spPr>
        <p:txBody>
          <a:bodyPr wrap="square" rtlCol="0">
            <a:spAutoFit/>
          </a:bodyPr>
          <a:lstStyle/>
          <a:p>
            <a:pPr algn="just"/>
            <a:r>
              <a:rPr lang="zh-CN" altLang="zh-CN" sz="2800" b="1" dirty="0"/>
              <a:t>（二）外观设计的授权条件</a:t>
            </a:r>
            <a:endParaRPr lang="zh-CN" altLang="zh-CN" sz="2800" dirty="0"/>
          </a:p>
          <a:p>
            <a:pPr algn="just"/>
            <a:r>
              <a:rPr lang="zh-CN" altLang="zh-CN" sz="2200" dirty="0"/>
              <a:t>（</a:t>
            </a:r>
            <a:r>
              <a:rPr lang="en-US" altLang="zh-CN" sz="2200" dirty="0"/>
              <a:t>2</a:t>
            </a:r>
            <a:r>
              <a:rPr lang="zh-CN" altLang="zh-CN" sz="2200" dirty="0"/>
              <a:t>）创造性</a:t>
            </a:r>
            <a:endParaRPr lang="zh-CN" altLang="zh-CN" sz="2200" dirty="0"/>
          </a:p>
          <a:p>
            <a:pPr algn="just"/>
            <a:r>
              <a:rPr lang="en-US" altLang="zh-CN" sz="2200" dirty="0" smtClean="0"/>
              <a:t>    </a:t>
            </a:r>
            <a:r>
              <a:rPr lang="zh-CN" altLang="zh-CN" sz="2200" dirty="0" smtClean="0"/>
              <a:t>我国</a:t>
            </a:r>
            <a:r>
              <a:rPr lang="en-US" altLang="zh-CN" sz="2200" dirty="0"/>
              <a:t>2008</a:t>
            </a:r>
            <a:r>
              <a:rPr lang="zh-CN" altLang="zh-CN" sz="2200" dirty="0"/>
              <a:t>年</a:t>
            </a:r>
            <a:r>
              <a:rPr lang="zh-CN" altLang="zh-CN" sz="2200" strike="sngStrike" dirty="0"/>
              <a:t>新</a:t>
            </a:r>
            <a:r>
              <a:rPr lang="zh-CN" altLang="zh-CN" sz="2200" dirty="0"/>
              <a:t>修订《专利法》提高了外观设计授权标准，第</a:t>
            </a:r>
            <a:r>
              <a:rPr lang="en-US" altLang="zh-CN" sz="2200" dirty="0"/>
              <a:t>23</a:t>
            </a:r>
            <a:r>
              <a:rPr lang="zh-CN" altLang="zh-CN" sz="2200" dirty="0"/>
              <a:t>条第</a:t>
            </a:r>
            <a:r>
              <a:rPr lang="en-US" altLang="zh-CN" sz="2200" dirty="0"/>
              <a:t>2</a:t>
            </a:r>
            <a:r>
              <a:rPr lang="zh-CN" altLang="zh-CN" sz="2200" dirty="0"/>
              <a:t>款规定：“授予专利权的外观设计与现有设计或者现有设计特征的组合相比，应当具有明显区别。”这等于对外观设计专利增加了类似发明和实用新型专利的“创造性”标准，明显提高外观设计专利的质量。以避免通过模仿现有设计或简单拼凑现有设计特征而形成的外观设计获得专利权。</a:t>
            </a:r>
            <a:endParaRPr lang="zh-CN" altLang="zh-CN" sz="2200" dirty="0"/>
          </a:p>
          <a:p>
            <a:pPr algn="just"/>
            <a:r>
              <a:rPr lang="zh-CN" altLang="zh-CN" sz="2200" dirty="0"/>
              <a:t>（</a:t>
            </a:r>
            <a:r>
              <a:rPr lang="en-US" altLang="zh-CN" sz="2200" dirty="0"/>
              <a:t>3</a:t>
            </a:r>
            <a:r>
              <a:rPr lang="zh-CN" altLang="zh-CN" sz="2200" dirty="0"/>
              <a:t>）不得发生权利冲突</a:t>
            </a:r>
            <a:endParaRPr lang="zh-CN" altLang="zh-CN" sz="2200" dirty="0"/>
          </a:p>
          <a:p>
            <a:pPr algn="just"/>
            <a:r>
              <a:rPr lang="en-US" altLang="zh-CN" sz="2200" dirty="0" smtClean="0"/>
              <a:t>    </a:t>
            </a:r>
            <a:r>
              <a:rPr lang="zh-CN" altLang="zh-CN" sz="2200" dirty="0" smtClean="0"/>
              <a:t>我国</a:t>
            </a:r>
            <a:r>
              <a:rPr lang="zh-CN" altLang="zh-CN" sz="2200" dirty="0"/>
              <a:t>《专利法》第</a:t>
            </a:r>
            <a:r>
              <a:rPr lang="en-US" altLang="zh-CN" sz="2200" dirty="0"/>
              <a:t>23</a:t>
            </a:r>
            <a:r>
              <a:rPr lang="zh-CN" altLang="zh-CN" sz="2200" dirty="0"/>
              <a:t>条第</a:t>
            </a:r>
            <a:r>
              <a:rPr lang="en-US" altLang="zh-CN" sz="2200" dirty="0"/>
              <a:t>3</a:t>
            </a:r>
            <a:r>
              <a:rPr lang="zh-CN" altLang="zh-CN" sz="2200" dirty="0"/>
              <a:t>款规定：“授予专利权的外观设计不得与他人在申请日以前已经取得的合法权利相冲突。”这里的“合法权利”包括著作权、商标权、肖像权等。</a:t>
            </a:r>
            <a:endParaRPr lang="zh-CN" altLang="zh-CN" sz="22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690064"/>
            <a:ext cx="8136904" cy="3477875"/>
          </a:xfrm>
          <a:prstGeom prst="rect">
            <a:avLst/>
          </a:prstGeom>
          <a:noFill/>
        </p:spPr>
        <p:txBody>
          <a:bodyPr wrap="square" rtlCol="0">
            <a:spAutoFit/>
          </a:bodyPr>
          <a:lstStyle/>
          <a:p>
            <a:pPr algn="just"/>
            <a:r>
              <a:rPr lang="zh-CN" altLang="zh-CN" sz="2800" b="1" dirty="0"/>
              <a:t>（三）新颖性的例外</a:t>
            </a:r>
            <a:endParaRPr lang="zh-CN" altLang="zh-CN" sz="2800" dirty="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400" dirty="0" smtClean="0"/>
              <a:t>对于</a:t>
            </a:r>
            <a:r>
              <a:rPr lang="zh-CN" altLang="zh-CN" sz="2400" dirty="0"/>
              <a:t>上述三种专利新颖性的时间标准均以申请日划分的，我国《专利法》第</a:t>
            </a:r>
            <a:r>
              <a:rPr lang="en-US" altLang="zh-CN" sz="2400" dirty="0"/>
              <a:t>24</a:t>
            </a:r>
            <a:r>
              <a:rPr lang="zh-CN" altLang="zh-CN" sz="2400" dirty="0"/>
              <a:t>条又规定了三种例外的情况，即“申请专利的发明创造在申请日以前六个月内，有下列情形之一的，不丧失新颖性：（一）在中国政府主办或者承认的国际展览会上首次展出的</a:t>
            </a:r>
            <a:r>
              <a:rPr lang="zh-CN" altLang="zh-CN" sz="2400" dirty="0" smtClean="0"/>
              <a:t>；</a:t>
            </a:r>
            <a:endParaRPr lang="en-US" altLang="zh-CN" sz="2400" dirty="0" smtClean="0"/>
          </a:p>
          <a:p>
            <a:pPr algn="just"/>
            <a:r>
              <a:rPr lang="zh-CN" altLang="zh-CN" sz="2400" dirty="0" smtClean="0"/>
              <a:t>（</a:t>
            </a:r>
            <a:r>
              <a:rPr lang="zh-CN" altLang="zh-CN" sz="2400" dirty="0"/>
              <a:t>二）在规定的学术会议或者技术会议上首次发表的； </a:t>
            </a:r>
            <a:endParaRPr lang="en-US" altLang="zh-CN" sz="2400" dirty="0" smtClean="0"/>
          </a:p>
          <a:p>
            <a:pPr algn="just"/>
            <a:r>
              <a:rPr lang="zh-CN" altLang="zh-CN" sz="2400" dirty="0" smtClean="0"/>
              <a:t>（</a:t>
            </a:r>
            <a:r>
              <a:rPr lang="zh-CN" altLang="zh-CN" sz="2400" dirty="0"/>
              <a:t>三）他人未经申请人同意而泄露其内容的。”</a:t>
            </a:r>
            <a:endParaRPr lang="zh-CN" altLang="zh-CN" sz="24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5" y="1556792"/>
            <a:ext cx="8496944" cy="1631216"/>
          </a:xfrm>
          <a:prstGeom prst="rect">
            <a:avLst/>
          </a:prstGeom>
          <a:noFill/>
        </p:spPr>
        <p:txBody>
          <a:bodyPr wrap="square" rtlCol="0">
            <a:spAutoFit/>
          </a:bodyPr>
          <a:lstStyle/>
          <a:p>
            <a:pPr algn="just"/>
            <a:r>
              <a:rPr lang="zh-CN" altLang="zh-CN" sz="2800" b="1" dirty="0"/>
              <a:t>二、专利申请原则</a:t>
            </a:r>
            <a:endParaRPr lang="zh-CN" altLang="zh-CN" sz="2800" b="1" dirty="0"/>
          </a:p>
          <a:p>
            <a:pPr algn="just"/>
            <a:r>
              <a:rPr lang="en-US" altLang="zh-CN" sz="2400" dirty="0" smtClean="0"/>
              <a:t>    </a:t>
            </a:r>
            <a:r>
              <a:rPr lang="zh-CN" altLang="zh-CN" sz="2400" dirty="0" smtClean="0"/>
              <a:t>一</a:t>
            </a:r>
            <a:r>
              <a:rPr lang="zh-CN" altLang="zh-CN" sz="2400" dirty="0"/>
              <a:t>件发明创造完成后，并不能自动获得专利权，需要履行一定的申请程序并经严格的审查才能授予专利权。我国专利法规定了下述专利申请原则：</a:t>
            </a:r>
            <a:endParaRPr lang="zh-CN" altLang="zh-CN" sz="2400" dirty="0"/>
          </a:p>
        </p:txBody>
      </p:sp>
      <p:graphicFrame>
        <p:nvGraphicFramePr>
          <p:cNvPr id="5" name="图示 4"/>
          <p:cNvGraphicFramePr/>
          <p:nvPr/>
        </p:nvGraphicFramePr>
        <p:xfrm>
          <a:off x="1907706" y="3330991"/>
          <a:ext cx="5328592" cy="34823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400" y="1484784"/>
            <a:ext cx="8496944" cy="4678204"/>
          </a:xfrm>
          <a:prstGeom prst="rect">
            <a:avLst/>
          </a:prstGeom>
          <a:noFill/>
        </p:spPr>
        <p:txBody>
          <a:bodyPr wrap="square" rtlCol="0">
            <a:spAutoFit/>
          </a:bodyPr>
          <a:lstStyle/>
          <a:p>
            <a:pPr algn="just"/>
            <a:r>
              <a:rPr lang="zh-CN" altLang="zh-CN" sz="2800" b="1" dirty="0"/>
              <a:t>三、专利申请的文件</a:t>
            </a:r>
            <a:endParaRPr lang="zh-CN" altLang="zh-CN" sz="2800" b="1" dirty="0"/>
          </a:p>
          <a:p>
            <a:pPr algn="just"/>
            <a:r>
              <a:rPr lang="en-US" altLang="zh-CN" sz="2800" dirty="0" smtClean="0"/>
              <a:t>    </a:t>
            </a:r>
            <a:r>
              <a:rPr lang="zh-CN" altLang="zh-CN" sz="2200" dirty="0" smtClean="0"/>
              <a:t>所谓</a:t>
            </a:r>
            <a:r>
              <a:rPr lang="zh-CN" altLang="zh-CN" sz="2200" dirty="0"/>
              <a:t>专利申请就是向专利局提交专利申请文件。申请人可以自行申请，也可以委托专利代理机构办理</a:t>
            </a:r>
            <a:r>
              <a:rPr lang="zh-CN" altLang="zh-CN" sz="2200" dirty="0" smtClean="0"/>
              <a:t>。</a:t>
            </a:r>
            <a:r>
              <a:rPr lang="zh-CN" altLang="zh-CN" sz="2200" dirty="0"/>
              <a:t>申请时应提交的文件，对于发明或实用新型与外观设计是有差异的。</a:t>
            </a:r>
            <a:endParaRPr lang="zh-CN" altLang="zh-CN" sz="2200" dirty="0"/>
          </a:p>
          <a:p>
            <a:pPr algn="just"/>
            <a:r>
              <a:rPr lang="zh-CN" altLang="zh-CN" sz="2200" b="1" dirty="0"/>
              <a:t>（一）发明或实用新型专利的申请文件</a:t>
            </a:r>
            <a:endParaRPr lang="zh-CN" altLang="zh-CN" sz="2200" dirty="0"/>
          </a:p>
          <a:p>
            <a:pPr algn="just"/>
            <a:r>
              <a:rPr lang="zh-CN" altLang="zh-CN" sz="2200" dirty="0"/>
              <a:t>发明或实用新型专利申请文件包括请求书、权利要求书、说明书及其</a:t>
            </a:r>
            <a:r>
              <a:rPr lang="zh-CN" altLang="zh-CN" sz="2200" dirty="0" smtClean="0"/>
              <a:t>摘要</a:t>
            </a:r>
            <a:r>
              <a:rPr lang="zh-CN" altLang="en-US" sz="2200" dirty="0" smtClean="0"/>
              <a:t>。</a:t>
            </a:r>
            <a:endParaRPr lang="en-US" altLang="zh-CN" sz="2200" dirty="0" smtClean="0"/>
          </a:p>
          <a:p>
            <a:pPr algn="just"/>
            <a:r>
              <a:rPr lang="zh-CN" altLang="zh-CN" sz="2200" b="1" dirty="0"/>
              <a:t>（二）外观设计的专利申请文件</a:t>
            </a:r>
            <a:endParaRPr lang="zh-CN" altLang="zh-CN" sz="2200" dirty="0"/>
          </a:p>
          <a:p>
            <a:pPr algn="just"/>
            <a:r>
              <a:rPr lang="zh-CN" altLang="zh-CN" sz="2200" dirty="0"/>
              <a:t>如前所述，外观设计专利保护的是产品的形状、图案和色彩，所以外观设计的专利申请不需要提交以文字叙述为特征的说明书、权利要求书和摘要。《专利法》第</a:t>
            </a:r>
            <a:r>
              <a:rPr lang="en-US" altLang="zh-CN" sz="2200" dirty="0"/>
              <a:t>27</a:t>
            </a:r>
            <a:r>
              <a:rPr lang="zh-CN" altLang="zh-CN" sz="2200" dirty="0"/>
              <a:t>条第</a:t>
            </a:r>
            <a:r>
              <a:rPr lang="en-US" altLang="zh-CN" sz="2200" dirty="0"/>
              <a:t>1</a:t>
            </a:r>
            <a:r>
              <a:rPr lang="zh-CN" altLang="zh-CN" sz="2200" dirty="0"/>
              <a:t>款规定：“申请外观设计专利的，应当提交请求书、该外观设计的图片或者照片以及对该外观设计的简要说明等文件。</a:t>
            </a:r>
            <a:r>
              <a:rPr lang="zh-CN" altLang="zh-CN" sz="2200" dirty="0" smtClean="0"/>
              <a:t>”</a:t>
            </a:r>
            <a:endParaRPr lang="zh-CN" altLang="zh-CN" sz="22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42" y="1920895"/>
            <a:ext cx="8280920" cy="3016210"/>
          </a:xfrm>
          <a:prstGeom prst="rect">
            <a:avLst/>
          </a:prstGeom>
          <a:noFill/>
        </p:spPr>
        <p:txBody>
          <a:bodyPr wrap="square" rtlCol="0">
            <a:spAutoFit/>
          </a:bodyPr>
          <a:lstStyle/>
          <a:p>
            <a:pPr algn="just"/>
            <a:r>
              <a:rPr lang="zh-CN" altLang="zh-CN" sz="2400" b="1" dirty="0"/>
              <a:t>四、专利申请的审批</a:t>
            </a:r>
            <a:endParaRPr lang="zh-CN" altLang="zh-CN" sz="2400" b="1" dirty="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400" dirty="0" smtClean="0"/>
              <a:t>国务院</a:t>
            </a:r>
            <a:r>
              <a:rPr lang="zh-CN" altLang="zh-CN" sz="2400" dirty="0"/>
              <a:t>专利行政部门受理专利申请后，必须依照专利法规定的程序进行审查，对符合专利法规定的，才授予专利权。目前，我国《专利法》对不同的专利权客体采取了不同的审查制度，发明专利采用“早期公开、延迟审查”；而对实用新型和外观设计专利申请采用初步审查的制度。</a:t>
            </a:r>
            <a:endParaRPr lang="zh-CN" altLang="zh-CN" sz="2400" dirty="0"/>
          </a:p>
          <a:p>
            <a:pPr algn="just"/>
            <a:endParaRPr lang="zh-CN" altLang="zh-CN" sz="22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25737"/>
            <a:ext cx="6912768" cy="461665"/>
          </a:xfrm>
          <a:prstGeom prst="rect">
            <a:avLst/>
          </a:prstGeom>
          <a:noFill/>
        </p:spPr>
        <p:txBody>
          <a:bodyPr wrap="square" rtlCol="0">
            <a:spAutoFit/>
          </a:bodyPr>
          <a:lstStyle/>
          <a:p>
            <a:r>
              <a:rPr lang="zh-CN" altLang="zh-CN" sz="2400" b="1" dirty="0"/>
              <a:t>（一）发明专利申请的</a:t>
            </a:r>
            <a:r>
              <a:rPr lang="zh-CN" altLang="zh-CN" sz="2400" b="1" dirty="0" smtClean="0"/>
              <a:t>审查</a:t>
            </a:r>
            <a:endParaRPr lang="zh-CN" altLang="zh-CN" sz="2400" dirty="0"/>
          </a:p>
        </p:txBody>
      </p:sp>
      <p:graphicFrame>
        <p:nvGraphicFramePr>
          <p:cNvPr id="4" name="图示 3"/>
          <p:cNvGraphicFramePr/>
          <p:nvPr/>
        </p:nvGraphicFramePr>
        <p:xfrm>
          <a:off x="1899901" y="198884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2"/>
          <p:cNvSpPr txBox="1">
            <a:spLocks noChangeArrowheads="1"/>
          </p:cNvSpPr>
          <p:nvPr/>
        </p:nvSpPr>
        <p:spPr bwMode="auto">
          <a:xfrm>
            <a:off x="395536" y="1018027"/>
            <a:ext cx="7992888" cy="5601533"/>
          </a:xfrm>
          <a:prstGeom prst="rect">
            <a:avLst/>
          </a:prstGeom>
          <a:noFill/>
          <a:ln w="9525">
            <a:noFill/>
            <a:miter lim="800000"/>
          </a:ln>
        </p:spPr>
        <p:txBody>
          <a:bodyPr wrap="square">
            <a:spAutoFit/>
          </a:bodyPr>
          <a:lstStyle/>
          <a:p>
            <a:pPr algn="just"/>
            <a:r>
              <a:rPr lang="zh-CN" altLang="zh-CN" sz="2000" b="1" dirty="0">
                <a:latin typeface="Verdana" panose="020B0604030504040204" pitchFamily="34" charset="0"/>
              </a:rPr>
              <a:t>典型案例：由信息技术和信息社会引发的新的法律问题</a:t>
            </a:r>
            <a:endParaRPr lang="zh-CN" altLang="zh-CN" sz="2000" dirty="0">
              <a:latin typeface="Verdana" panose="020B0604030504040204" pitchFamily="34" charset="0"/>
            </a:endParaRPr>
          </a:p>
          <a:p>
            <a:pPr algn="just"/>
            <a:r>
              <a:rPr lang="en-US" altLang="zh-CN" sz="2000" dirty="0">
                <a:latin typeface="Verdana" panose="020B0604030504040204" pitchFamily="34" charset="0"/>
              </a:rPr>
              <a:t>    </a:t>
            </a:r>
            <a:endParaRPr lang="en-US" altLang="zh-CN" sz="2000" dirty="0">
              <a:latin typeface="Verdana" panose="020B0604030504040204" pitchFamily="34" charset="0"/>
            </a:endParaRPr>
          </a:p>
          <a:p>
            <a:pPr algn="just"/>
            <a:r>
              <a:rPr lang="en-US" altLang="zh-CN" sz="2000" dirty="0">
                <a:latin typeface="Verdana" panose="020B0604030504040204" pitchFamily="34" charset="0"/>
              </a:rPr>
              <a:t>    2009</a:t>
            </a:r>
            <a:r>
              <a:rPr lang="zh-CN" altLang="zh-CN" sz="2000" dirty="0">
                <a:latin typeface="Verdana" panose="020B0604030504040204" pitchFamily="34" charset="0"/>
              </a:rPr>
              <a:t>年</a:t>
            </a:r>
            <a:r>
              <a:rPr lang="en-US" altLang="zh-CN" sz="2000" dirty="0">
                <a:latin typeface="Verdana" panose="020B0604030504040204" pitchFamily="34" charset="0"/>
              </a:rPr>
              <a:t>10</a:t>
            </a:r>
            <a:r>
              <a:rPr lang="zh-CN" altLang="zh-CN" sz="2000" dirty="0">
                <a:latin typeface="Verdana" panose="020B0604030504040204" pitchFamily="34" charset="0"/>
              </a:rPr>
              <a:t>月，诺基亚率先起诉苹果，称苹果</a:t>
            </a:r>
            <a:r>
              <a:rPr lang="en-US" altLang="zh-CN" sz="2000" dirty="0">
                <a:latin typeface="Verdana" panose="020B0604030504040204" pitchFamily="34" charset="0"/>
              </a:rPr>
              <a:t>iPhone</a:t>
            </a:r>
            <a:r>
              <a:rPr lang="zh-CN" altLang="zh-CN" sz="2000" dirty="0">
                <a:latin typeface="Verdana" panose="020B0604030504040204" pitchFamily="34" charset="0"/>
              </a:rPr>
              <a:t>手机侵犯其无线数据、语音编码、安全和加密等技术。随后，苹果于</a:t>
            </a:r>
            <a:r>
              <a:rPr lang="en-US" altLang="zh-CN" sz="2000" dirty="0">
                <a:latin typeface="Verdana" panose="020B0604030504040204" pitchFamily="34" charset="0"/>
              </a:rPr>
              <a:t>12</a:t>
            </a:r>
            <a:r>
              <a:rPr lang="zh-CN" altLang="zh-CN" sz="2000" dirty="0">
                <a:latin typeface="Verdana" panose="020B0604030504040204" pitchFamily="34" charset="0"/>
              </a:rPr>
              <a:t>月</a:t>
            </a:r>
            <a:r>
              <a:rPr lang="en-US" altLang="zh-CN" sz="2000" dirty="0">
                <a:latin typeface="Verdana" panose="020B0604030504040204" pitchFamily="34" charset="0"/>
              </a:rPr>
              <a:t>11</a:t>
            </a:r>
            <a:r>
              <a:rPr lang="zh-CN" altLang="zh-CN" sz="2000" dirty="0">
                <a:latin typeface="Verdana" panose="020B0604030504040204" pitchFamily="34" charset="0"/>
              </a:rPr>
              <a:t>日提出反诉，指控诺基亚侵犯其</a:t>
            </a:r>
            <a:r>
              <a:rPr lang="en-US" altLang="zh-CN" sz="2000" dirty="0">
                <a:latin typeface="Verdana" panose="020B0604030504040204" pitchFamily="34" charset="0"/>
              </a:rPr>
              <a:t>13</a:t>
            </a:r>
            <a:r>
              <a:rPr lang="zh-CN" altLang="zh-CN" sz="2000" dirty="0">
                <a:latin typeface="Verdana" panose="020B0604030504040204" pitchFamily="34" charset="0"/>
              </a:rPr>
              <a:t>项专利，涉及到多种计算机技术，包括了图形界面、电话会议技术、电源保护、触摸屏技术等。由于双方互不相让，相信这场纠纷还要持续一段时间。</a:t>
            </a:r>
            <a:endParaRPr lang="zh-CN" altLang="zh-CN" sz="2000" dirty="0">
              <a:latin typeface="Verdana" panose="020B0604030504040204" pitchFamily="34" charset="0"/>
            </a:endParaRPr>
          </a:p>
          <a:p>
            <a:pPr algn="just"/>
            <a:r>
              <a:rPr lang="en-US" altLang="zh-CN" sz="2000" dirty="0">
                <a:latin typeface="Verdana" panose="020B0604030504040204" pitchFamily="34" charset="0"/>
              </a:rPr>
              <a:t>    2009</a:t>
            </a:r>
            <a:r>
              <a:rPr lang="zh-CN" altLang="zh-CN" sz="2000" dirty="0">
                <a:latin typeface="Verdana" panose="020B0604030504040204" pitchFamily="34" charset="0"/>
              </a:rPr>
              <a:t>年</a:t>
            </a:r>
            <a:r>
              <a:rPr lang="en-US" altLang="zh-CN" sz="2000" dirty="0">
                <a:latin typeface="Verdana" panose="020B0604030504040204" pitchFamily="34" charset="0"/>
              </a:rPr>
              <a:t>12</a:t>
            </a:r>
            <a:r>
              <a:rPr lang="zh-CN" altLang="zh-CN" sz="2000" dirty="0">
                <a:latin typeface="Verdana" panose="020B0604030504040204" pitchFamily="34" charset="0"/>
              </a:rPr>
              <a:t>月</a:t>
            </a:r>
            <a:r>
              <a:rPr lang="en-US" altLang="zh-CN" sz="2000" dirty="0">
                <a:latin typeface="Verdana" panose="020B0604030504040204" pitchFamily="34" charset="0"/>
              </a:rPr>
              <a:t>15</a:t>
            </a:r>
            <a:r>
              <a:rPr lang="zh-CN" altLang="zh-CN" sz="2000" dirty="0">
                <a:latin typeface="Verdana" panose="020B0604030504040204" pitchFamily="34" charset="0"/>
              </a:rPr>
              <a:t>日下午，北京市海淀法院对中国网络视频反盗版联盟成员之一搜狐起诉优酷侵权一案作出判决，优酷因盗版《气喘吁吁》、《麦兜响当当》、《麦兜故事》、《麦兜菠萝油王子》四部影片被判赔偿搜狐</a:t>
            </a:r>
            <a:r>
              <a:rPr lang="en-US" altLang="zh-CN" sz="2000" dirty="0">
                <a:latin typeface="Verdana" panose="020B0604030504040204" pitchFamily="34" charset="0"/>
              </a:rPr>
              <a:t>10.5</a:t>
            </a:r>
            <a:r>
              <a:rPr lang="zh-CN" altLang="zh-CN" sz="2000" dirty="0">
                <a:latin typeface="Verdana" panose="020B0604030504040204" pitchFamily="34" charset="0"/>
              </a:rPr>
              <a:t>万元，并承担所有诉讼费。</a:t>
            </a:r>
            <a:endParaRPr lang="zh-CN" altLang="zh-CN" sz="2000" dirty="0">
              <a:latin typeface="Verdana" panose="020B0604030504040204" pitchFamily="34" charset="0"/>
            </a:endParaRPr>
          </a:p>
          <a:p>
            <a:pPr algn="just"/>
            <a:r>
              <a:rPr lang="en-US" altLang="zh-CN" sz="2000" dirty="0">
                <a:latin typeface="Verdana" panose="020B0604030504040204" pitchFamily="34" charset="0"/>
              </a:rPr>
              <a:t>    2010</a:t>
            </a:r>
            <a:r>
              <a:rPr lang="zh-CN" altLang="zh-CN" sz="2000" dirty="0">
                <a:latin typeface="Verdana" panose="020B0604030504040204" pitchFamily="34" charset="0"/>
              </a:rPr>
              <a:t>年４月２５日，国家计算机病毒应急处理中心发布的公告说，通过对互联网的监测发现，一种新型恶意木马程序</a:t>
            </a:r>
            <a:r>
              <a:rPr lang="en-US" altLang="zh-CN" sz="2000" dirty="0" err="1">
                <a:latin typeface="Verdana" panose="020B0604030504040204" pitchFamily="34" charset="0"/>
              </a:rPr>
              <a:t>Trojan_NetsFlt.A</a:t>
            </a:r>
            <a:r>
              <a:rPr lang="zh-CN" altLang="zh-CN" sz="2000" dirty="0">
                <a:latin typeface="Verdana" panose="020B0604030504040204" pitchFamily="34" charset="0"/>
              </a:rPr>
              <a:t>对计算机危害严重，提醒用户小心谨防。反病毒专家说，该恶意木马程序通过网页挂马方式进行传播，可以修改受感染操作系统的浏览器</a:t>
            </a:r>
            <a:r>
              <a:rPr lang="en-US" altLang="zh-CN" sz="2000" dirty="0">
                <a:latin typeface="Verdana" panose="020B0604030504040204" pitchFamily="34" charset="0"/>
              </a:rPr>
              <a:t>IE</a:t>
            </a:r>
            <a:r>
              <a:rPr lang="zh-CN" altLang="zh-CN" sz="2000" dirty="0">
                <a:latin typeface="Verdana" panose="020B0604030504040204" pitchFamily="34" charset="0"/>
              </a:rPr>
              <a:t>主页，将主页设置为指定的</a:t>
            </a:r>
            <a:r>
              <a:rPr lang="en-US" altLang="zh-CN" sz="2000" dirty="0">
                <a:latin typeface="Verdana" panose="020B0604030504040204" pitchFamily="34" charset="0"/>
              </a:rPr>
              <a:t>Web</a:t>
            </a:r>
            <a:r>
              <a:rPr lang="zh-CN" altLang="zh-CN" sz="2000" dirty="0">
                <a:latin typeface="Verdana" panose="020B0604030504040204" pitchFamily="34" charset="0"/>
              </a:rPr>
              <a:t>网站地址。</a:t>
            </a:r>
            <a:r>
              <a:rPr lang="en-US" altLang="zh-CN" sz="2000" dirty="0">
                <a:latin typeface="Verdana" panose="020B0604030504040204" pitchFamily="34" charset="0"/>
              </a:rPr>
              <a:t> </a:t>
            </a:r>
            <a:endParaRPr lang="zh-CN" altLang="zh-CN" sz="2000" dirty="0">
              <a:latin typeface="Verdana" panose="020B0604030504040204" pitchFamily="34" charset="0"/>
            </a:endParaRPr>
          </a:p>
          <a:p>
            <a:pPr algn="just"/>
            <a:r>
              <a:rPr lang="en-US" altLang="zh-CN" sz="2000" dirty="0">
                <a:latin typeface="Verdana" panose="020B0604030504040204" pitchFamily="34" charset="0"/>
              </a:rPr>
              <a:t>……</a:t>
            </a:r>
            <a:endParaRPr lang="zh-CN" altLang="zh-CN" sz="2000" dirty="0">
              <a:latin typeface="Verdana" panose="020B0604030504040204" pitchFamily="34" charset="0"/>
            </a:endParaRPr>
          </a:p>
          <a:p>
            <a:pPr algn="just"/>
            <a:endParaRPr lang="zh-CN" altLang="en-US"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30" y="1772816"/>
            <a:ext cx="8496944" cy="2708434"/>
          </a:xfrm>
          <a:prstGeom prst="rect">
            <a:avLst/>
          </a:prstGeom>
          <a:noFill/>
        </p:spPr>
        <p:txBody>
          <a:bodyPr wrap="square" rtlCol="0">
            <a:spAutoFit/>
          </a:bodyPr>
          <a:lstStyle/>
          <a:p>
            <a:pPr algn="just"/>
            <a:r>
              <a:rPr lang="zh-CN" altLang="zh-CN" sz="2600" b="1" dirty="0"/>
              <a:t>（二）实用新型和外现设计专利申请的审批</a:t>
            </a:r>
            <a:endParaRPr lang="zh-CN" altLang="zh-CN" sz="2600" dirty="0"/>
          </a:p>
          <a:p>
            <a:pPr algn="just"/>
            <a:endParaRPr lang="en-US" altLang="zh-CN" sz="2400" dirty="0" smtClean="0"/>
          </a:p>
          <a:p>
            <a:pPr algn="just"/>
            <a:r>
              <a:rPr lang="en-US" altLang="zh-CN" sz="2400" dirty="0"/>
              <a:t> </a:t>
            </a:r>
            <a:r>
              <a:rPr lang="en-US" altLang="zh-CN" sz="2400" dirty="0" smtClean="0"/>
              <a:t>   </a:t>
            </a:r>
            <a:r>
              <a:rPr lang="zh-CN" altLang="zh-CN" sz="2400" dirty="0" smtClean="0"/>
              <a:t>《专利法》</a:t>
            </a:r>
            <a:r>
              <a:rPr lang="zh-CN" altLang="zh-CN" sz="2400" dirty="0"/>
              <a:t>对实用新型和外观设计专利申请只进行初步审查而不进行实质审查。实用新型和外观设计的审批程序是：受理申请、初步审查、授权公告。其中每一程序中的工作内容与发明专利审批相同，只是实用新型和外观设计授权公告的文件没有经过实质审查。</a:t>
            </a:r>
            <a:endParaRPr lang="zh-CN" altLang="zh-CN" sz="22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8520" y="0"/>
            <a:ext cx="8229600" cy="1066800"/>
          </a:xfrm>
        </p:spPr>
        <p:txBody>
          <a:bodyPr>
            <a:normAutofit/>
          </a:bodyPr>
          <a:lstStyle/>
          <a:p>
            <a:r>
              <a:rPr lang="zh-CN" altLang="en-US" sz="3600" dirty="0" smtClean="0">
                <a:ea typeface="宋体" panose="02010600030101010101" pitchFamily="2" charset="-122"/>
              </a:rPr>
              <a:t>第四节 专利权的法律保护</a:t>
            </a:r>
            <a:endParaRPr lang="zh-CN" altLang="en-US" sz="3600" dirty="0">
              <a:ea typeface="宋体" panose="02010600030101010101" pitchFamily="2" charset="-122"/>
            </a:endParaRPr>
          </a:p>
        </p:txBody>
      </p:sp>
      <p:sp>
        <p:nvSpPr>
          <p:cNvPr id="3" name="TextBox 2"/>
          <p:cNvSpPr txBox="1"/>
          <p:nvPr/>
        </p:nvSpPr>
        <p:spPr>
          <a:xfrm>
            <a:off x="323530" y="1534140"/>
            <a:ext cx="8496944" cy="3816429"/>
          </a:xfrm>
          <a:prstGeom prst="rect">
            <a:avLst/>
          </a:prstGeom>
          <a:noFill/>
        </p:spPr>
        <p:txBody>
          <a:bodyPr wrap="square" rtlCol="0">
            <a:spAutoFit/>
          </a:bodyPr>
          <a:lstStyle/>
          <a:p>
            <a:pPr algn="just"/>
            <a:r>
              <a:rPr lang="zh-CN" altLang="zh-CN" sz="2600" b="1" dirty="0"/>
              <a:t>一、专利权人的权利和义务</a:t>
            </a:r>
            <a:endParaRPr lang="zh-CN" altLang="zh-CN" sz="2600" b="1" dirty="0"/>
          </a:p>
          <a:p>
            <a:pPr algn="just"/>
            <a:r>
              <a:rPr lang="en-US" altLang="zh-CN" sz="2400" dirty="0" smtClean="0"/>
              <a:t>    </a:t>
            </a:r>
            <a:r>
              <a:rPr lang="zh-CN" altLang="zh-CN" sz="2400" dirty="0" smtClean="0"/>
              <a:t>专利权</a:t>
            </a:r>
            <a:r>
              <a:rPr lang="zh-CN" altLang="zh-CN" sz="2400" dirty="0"/>
              <a:t>人即专利权的所有人，也就是享有专利权的单位或个人。专利权人在专利权有效期间享有法律赋予的权利，并承担法律规定的义务。具体的权利与义务如下：</a:t>
            </a:r>
            <a:endParaRPr lang="zh-CN" altLang="zh-CN" sz="2400" dirty="0"/>
          </a:p>
          <a:p>
            <a:pPr algn="just"/>
            <a:r>
              <a:rPr lang="zh-CN" altLang="zh-CN" sz="2400" b="1" dirty="0"/>
              <a:t>（一）独占实施权</a:t>
            </a:r>
            <a:endParaRPr lang="zh-CN" altLang="zh-CN" sz="2400" dirty="0"/>
          </a:p>
          <a:p>
            <a:pPr algn="just"/>
            <a:r>
              <a:rPr lang="en-US" altLang="zh-CN" sz="2400" dirty="0" smtClean="0"/>
              <a:t>    </a:t>
            </a:r>
            <a:r>
              <a:rPr lang="zh-CN" altLang="zh-CN" sz="2400" dirty="0" smtClean="0"/>
              <a:t>《专利法》</a:t>
            </a:r>
            <a:r>
              <a:rPr lang="zh-CN" altLang="zh-CN" sz="2400" dirty="0"/>
              <a:t>第</a:t>
            </a:r>
            <a:r>
              <a:rPr lang="en-US" altLang="zh-CN" sz="2400" dirty="0"/>
              <a:t>11</a:t>
            </a:r>
            <a:r>
              <a:rPr lang="zh-CN" altLang="zh-CN" sz="2400" dirty="0"/>
              <a:t>条规定：“发明和实用新型专利权被授予后，除本法另有规定的以外，任何单位或者个人未经专利权人许可，都不得实施其专利，即不得为生产经营目的制造、使用、许诺销售、销售、进口其专利产品，或者使用其专利方法以及使用、许诺销售、销售、进口依照该专利方法直接获得的产品。</a:t>
            </a:r>
            <a:endParaRPr lang="zh-CN" altLang="zh-CN" sz="24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992" y="1484784"/>
            <a:ext cx="8352928" cy="4154984"/>
          </a:xfrm>
          <a:prstGeom prst="rect">
            <a:avLst/>
          </a:prstGeom>
          <a:noFill/>
        </p:spPr>
        <p:txBody>
          <a:bodyPr wrap="square" rtlCol="0">
            <a:spAutoFit/>
          </a:bodyPr>
          <a:lstStyle/>
          <a:p>
            <a:pPr algn="just"/>
            <a:r>
              <a:rPr lang="zh-CN" altLang="zh-CN" sz="2200" b="1" dirty="0"/>
              <a:t>（二）许可实施权</a:t>
            </a:r>
            <a:endParaRPr lang="zh-CN" altLang="zh-CN" sz="2200" dirty="0"/>
          </a:p>
          <a:p>
            <a:pPr algn="just"/>
            <a:r>
              <a:rPr lang="en-US" altLang="zh-CN" sz="2200" dirty="0" smtClean="0"/>
              <a:t>    </a:t>
            </a:r>
            <a:r>
              <a:rPr lang="zh-CN" altLang="zh-CN" sz="2200" dirty="0" smtClean="0"/>
              <a:t>专利权</a:t>
            </a:r>
            <a:r>
              <a:rPr lang="zh-CN" altLang="zh-CN" sz="2200" dirty="0"/>
              <a:t>人有时不具备实施发明创造专利的条件，如大专院校、科研单位或者个人就常常属于这种情况。或者专利权人的实施不能覆盖整个市场，或者由于其他原因，专利权人就可能允许其他单位或者个人实施其专利，并从中得到一定的经济利益，以弥补研究开发的投资。专利权人允许他人实施其专利，通常要与被许可人达成协议，这个协议就是一般所说的专利许可合同。根据各国的法律规定和实践，专利许可合同必须是书面的，我国《专利法》第</a:t>
            </a:r>
            <a:r>
              <a:rPr lang="en-US" altLang="zh-CN" sz="2200" dirty="0"/>
              <a:t>12</a:t>
            </a:r>
            <a:r>
              <a:rPr lang="zh-CN" altLang="zh-CN" sz="2200" dirty="0"/>
              <a:t>条也明确规定：“任何单位或者个人实施他人专利的，应当与专利权人订立实施许可合同，向专利权人支付专利使用费。被许可人无权允许合同规定以外的任何单位或者个人实施该专利。”专利实施许可合同，应当自合同生效之日起</a:t>
            </a:r>
            <a:r>
              <a:rPr lang="en-US" altLang="zh-CN" sz="2200" dirty="0"/>
              <a:t>3</a:t>
            </a:r>
            <a:r>
              <a:rPr lang="zh-CN" altLang="zh-CN" sz="2200" dirty="0"/>
              <a:t>个月内向国务院专利行政部门备案。</a:t>
            </a:r>
            <a:endParaRPr lang="zh-CN" altLang="zh-CN" sz="22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769" y="1520787"/>
            <a:ext cx="8496944" cy="3816429"/>
          </a:xfrm>
          <a:prstGeom prst="rect">
            <a:avLst/>
          </a:prstGeom>
          <a:noFill/>
        </p:spPr>
        <p:txBody>
          <a:bodyPr wrap="square" rtlCol="0">
            <a:spAutoFit/>
          </a:bodyPr>
          <a:lstStyle/>
          <a:p>
            <a:pPr algn="just"/>
            <a:r>
              <a:rPr lang="zh-CN" altLang="zh-CN" sz="2600" b="1" dirty="0"/>
              <a:t>（三）专利转让权</a:t>
            </a:r>
            <a:endParaRPr lang="zh-CN" altLang="zh-CN" sz="2600" dirty="0"/>
          </a:p>
          <a:p>
            <a:pPr algn="just"/>
            <a:r>
              <a:rPr lang="en-US" altLang="zh-CN" sz="2400" dirty="0" smtClean="0"/>
              <a:t>    </a:t>
            </a:r>
            <a:r>
              <a:rPr lang="zh-CN" altLang="zh-CN" sz="2400" dirty="0" smtClean="0"/>
              <a:t>《专利法》</a:t>
            </a:r>
            <a:r>
              <a:rPr lang="zh-CN" altLang="zh-CN" sz="2400" dirty="0"/>
              <a:t>第</a:t>
            </a:r>
            <a:r>
              <a:rPr lang="en-US" altLang="zh-CN" sz="2400" dirty="0"/>
              <a:t>10</a:t>
            </a:r>
            <a:r>
              <a:rPr lang="zh-CN" altLang="zh-CN" sz="2400" dirty="0"/>
              <a:t>条规定：“专利申请权和专利权可以转让。”专利权转让后，原专利权人失去了所有权，而受让人成为新的专利权人。由于是专利所有权的转移。</a:t>
            </a:r>
            <a:r>
              <a:rPr lang="zh-CN" altLang="zh-CN" sz="2400" dirty="0" smtClean="0"/>
              <a:t>《专利法》</a:t>
            </a:r>
            <a:r>
              <a:rPr lang="zh-CN" altLang="zh-CN" sz="2400" u="sng" dirty="0" smtClean="0"/>
              <a:t>第</a:t>
            </a:r>
            <a:r>
              <a:rPr lang="en-US" altLang="zh-CN" sz="2400" u="sng" dirty="0" smtClean="0"/>
              <a:t>10</a:t>
            </a:r>
            <a:r>
              <a:rPr lang="zh-CN" altLang="zh-CN" sz="2400" dirty="0"/>
              <a:t>条第</a:t>
            </a:r>
            <a:r>
              <a:rPr lang="en-US" altLang="zh-CN" sz="2400" dirty="0"/>
              <a:t>3</a:t>
            </a:r>
            <a:r>
              <a:rPr lang="zh-CN" altLang="zh-CN" sz="2400" dirty="0"/>
              <a:t>款又规定：“转让专利申请权或者专利权的，当事人必须订立书面合同，经专利局登记公告以后才能生效。”这样规定是为了保障转让的稳妥、安全，避免发生纠纷。为了使公众了解专利权的法律状况变化，转让专利权后有必要登记、公告，在登记公告前，转让合同即使已经签字、盖章，在当事人之间也不能</a:t>
            </a:r>
            <a:r>
              <a:rPr lang="zh-CN" altLang="zh-CN" sz="2400" dirty="0" smtClean="0"/>
              <a:t>生效</a:t>
            </a:r>
            <a:r>
              <a:rPr lang="zh-CN" altLang="en-US" sz="2400" dirty="0" smtClean="0"/>
              <a:t>。</a:t>
            </a:r>
            <a:endParaRPr lang="zh-CN" altLang="zh-CN" sz="22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23529" y="6488668"/>
            <a:ext cx="2520280" cy="369332"/>
          </a:xfrm>
          <a:prstGeom prst="rect">
            <a:avLst/>
          </a:prstGeom>
          <a:noFill/>
        </p:spPr>
        <p:txBody>
          <a:bodyPr wrap="square" rtlCol="0">
            <a:spAutoFit/>
          </a:bodyPr>
          <a:lstStyle/>
          <a:p>
            <a:r>
              <a:rPr lang="zh-CN" altLang="en-US" dirty="0" smtClean="0"/>
              <a:t>信息法教程 第</a:t>
            </a:r>
            <a:r>
              <a:rPr lang="en-US" altLang="zh-CN" dirty="0" smtClean="0"/>
              <a:t>3</a:t>
            </a:r>
            <a:r>
              <a:rPr lang="zh-CN" altLang="en-US" dirty="0" smtClean="0"/>
              <a:t>章</a:t>
            </a:r>
            <a:endParaRPr lang="zh-CN" altLang="en-US" dirty="0"/>
          </a:p>
        </p:txBody>
      </p:sp>
      <p:sp>
        <p:nvSpPr>
          <p:cNvPr id="3" name="TextBox 2"/>
          <p:cNvSpPr txBox="1"/>
          <p:nvPr/>
        </p:nvSpPr>
        <p:spPr>
          <a:xfrm>
            <a:off x="467544" y="1705451"/>
            <a:ext cx="8208912" cy="3447098"/>
          </a:xfrm>
          <a:prstGeom prst="rect">
            <a:avLst/>
          </a:prstGeom>
          <a:noFill/>
        </p:spPr>
        <p:txBody>
          <a:bodyPr wrap="square" rtlCol="0">
            <a:spAutoFit/>
          </a:bodyPr>
          <a:lstStyle/>
          <a:p>
            <a:pPr algn="just"/>
            <a:r>
              <a:rPr lang="zh-CN" altLang="zh-CN" sz="2600" b="1" dirty="0"/>
              <a:t>（四）专利标记权</a:t>
            </a:r>
            <a:endParaRPr lang="zh-CN" altLang="zh-CN" sz="2600" dirty="0"/>
          </a:p>
          <a:p>
            <a:pPr algn="just"/>
            <a:r>
              <a:rPr lang="en-US" altLang="zh-CN" sz="2400" dirty="0" smtClean="0"/>
              <a:t>    </a:t>
            </a:r>
            <a:r>
              <a:rPr lang="zh-CN" altLang="zh-CN" sz="2400" dirty="0" smtClean="0"/>
              <a:t>《专利法》</a:t>
            </a:r>
            <a:r>
              <a:rPr lang="zh-CN" altLang="zh-CN" sz="2400" dirty="0"/>
              <a:t>第</a:t>
            </a:r>
            <a:r>
              <a:rPr lang="en-US" altLang="zh-CN" sz="2400" dirty="0"/>
              <a:t>17</a:t>
            </a:r>
            <a:r>
              <a:rPr lang="zh-CN" altLang="zh-CN" sz="2400" dirty="0"/>
              <a:t>条第</a:t>
            </a:r>
            <a:r>
              <a:rPr lang="en-US" altLang="zh-CN" sz="2400" dirty="0"/>
              <a:t>2</a:t>
            </a:r>
            <a:r>
              <a:rPr lang="zh-CN" altLang="zh-CN" sz="2400" dirty="0"/>
              <a:t>款规定：“专利权人有权在其专利产品或者该产品的包装上标明专利标记和专利号。”对于专利标记，可使用“专利”或“中国专利”等字样；专利号是指授予的专利号码，依此号码可以查找说明书。标明专利标记的目的是为了告知他人该产品是受专利保护的，可以作为第三人应当得知该产品是专利产品的证明，也可以为制造和出售专利产品作广告宣传，提高其声誉，而且也便于将其产品与其他类似产品相区别，增强专利产品的市场</a:t>
            </a:r>
            <a:r>
              <a:rPr lang="zh-CN" altLang="zh-CN" sz="2400" dirty="0" smtClean="0"/>
              <a:t>竞争力</a:t>
            </a:r>
            <a:r>
              <a:rPr lang="zh-CN" altLang="en-US" sz="2400" dirty="0" smtClean="0"/>
              <a:t>。</a:t>
            </a:r>
            <a:endParaRPr lang="zh-CN" altLang="zh-CN" sz="22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16833"/>
            <a:ext cx="8208912" cy="2739211"/>
          </a:xfrm>
          <a:prstGeom prst="rect">
            <a:avLst/>
          </a:prstGeom>
          <a:noFill/>
        </p:spPr>
        <p:txBody>
          <a:bodyPr wrap="square" rtlCol="0">
            <a:spAutoFit/>
          </a:bodyPr>
          <a:lstStyle/>
          <a:p>
            <a:pPr algn="just"/>
            <a:r>
              <a:rPr lang="zh-CN" altLang="zh-CN" sz="2800" b="1" dirty="0"/>
              <a:t>（五）署名权</a:t>
            </a:r>
            <a:endParaRPr lang="zh-CN" altLang="zh-CN" sz="2800" dirty="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400" dirty="0" smtClean="0"/>
              <a:t>当</a:t>
            </a:r>
            <a:r>
              <a:rPr lang="zh-CN" altLang="zh-CN" sz="2400" dirty="0"/>
              <a:t>专利权人与发明人或者设计人不是同一人时，发明人或设计人享有署名权。我国专利法第</a:t>
            </a:r>
            <a:r>
              <a:rPr lang="en-US" altLang="zh-CN" sz="2400" dirty="0"/>
              <a:t>17</a:t>
            </a:r>
            <a:r>
              <a:rPr lang="zh-CN" altLang="zh-CN" sz="2400" dirty="0"/>
              <a:t>条第</a:t>
            </a:r>
            <a:r>
              <a:rPr lang="en-US" altLang="zh-CN" sz="2400" dirty="0"/>
              <a:t>1</a:t>
            </a:r>
            <a:r>
              <a:rPr lang="zh-CN" altLang="zh-CN" sz="2400" dirty="0"/>
              <a:t>款规定：“发明人或者设计人有权在专利文件中写明自己是发明人或者设计人。”这种权利是一种人身权，它与发明人或设计人的人身不可分离，因此署名权不能转让、继承或赠与。</a:t>
            </a:r>
            <a:endParaRPr lang="zh-CN" altLang="en-US" sz="24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7" y="1412782"/>
            <a:ext cx="7920880" cy="4216539"/>
          </a:xfrm>
          <a:prstGeom prst="rect">
            <a:avLst/>
          </a:prstGeom>
          <a:noFill/>
        </p:spPr>
        <p:txBody>
          <a:bodyPr wrap="square" rtlCol="0">
            <a:spAutoFit/>
          </a:bodyPr>
          <a:lstStyle/>
          <a:p>
            <a:pPr algn="just"/>
            <a:r>
              <a:rPr lang="zh-CN" altLang="zh-CN" sz="2800" b="1" dirty="0"/>
              <a:t>（六）获得奖励和报酬的权利</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当</a:t>
            </a:r>
            <a:r>
              <a:rPr lang="zh-CN" altLang="zh-CN" sz="2400" dirty="0"/>
              <a:t>发明创造为职务发明创造时，申请专利的权利属于单位，但发明人或设计人享有获得奖励和报酬的权利。《专利法》第</a:t>
            </a:r>
            <a:r>
              <a:rPr lang="en-US" altLang="zh-CN" sz="2400" dirty="0"/>
              <a:t>16</a:t>
            </a:r>
            <a:r>
              <a:rPr lang="zh-CN" altLang="zh-CN" sz="2400" dirty="0"/>
              <a:t>条规定：“被授予专利权的单位应当对职务发明创造的发明人或者设计人给予奖励；发明创造专利实施后，根据其推广应用的范围和取得的经济效益，对发明人或者设计人给予合理的报酬。”发明人或设计人这种权利如受到侵犯，可以依法请求专利管理机关处理或者向人民法院起诉。</a:t>
            </a:r>
            <a:endParaRPr lang="zh-CN" altLang="zh-CN" sz="2400" dirty="0"/>
          </a:p>
          <a:p>
            <a:pPr algn="just"/>
            <a:endParaRPr lang="zh-CN" altLang="en-US" sz="24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90067"/>
            <a:ext cx="8064896" cy="3477875"/>
          </a:xfrm>
          <a:prstGeom prst="rect">
            <a:avLst/>
          </a:prstGeom>
          <a:noFill/>
        </p:spPr>
        <p:txBody>
          <a:bodyPr wrap="square" rtlCol="0">
            <a:spAutoFit/>
          </a:bodyPr>
          <a:lstStyle/>
          <a:p>
            <a:pPr algn="just"/>
            <a:r>
              <a:rPr lang="zh-CN" altLang="zh-CN" sz="2800" b="1" dirty="0" smtClean="0"/>
              <a:t>（</a:t>
            </a:r>
            <a:r>
              <a:rPr lang="zh-CN" altLang="zh-CN" sz="2800" b="1" dirty="0"/>
              <a:t>七）公开发明创造的内容的义务</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在</a:t>
            </a:r>
            <a:r>
              <a:rPr lang="zh-CN" altLang="zh-CN" sz="2400" dirty="0"/>
              <a:t>专利申请文件中，要清楚、完整地描述发明创造的内容，以使同行业的技术人员能够理解和实施。这项义务是专利权人获得专利权的一种交换条件，其目的一方面可以使公众了解科技发展的水平，另一方面也可以使公众从中了解法律保护的客体范围，从而避免侵犯专利权。如果申请文件没有充分公开发明创造的内容，其他人有权请求专利复审委员会宣告专利权无效。</a:t>
            </a:r>
            <a:endParaRPr lang="zh-CN" altLang="en-US" sz="24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50" y="1536174"/>
            <a:ext cx="8136904" cy="3785652"/>
          </a:xfrm>
          <a:prstGeom prst="rect">
            <a:avLst/>
          </a:prstGeom>
          <a:noFill/>
        </p:spPr>
        <p:txBody>
          <a:bodyPr wrap="square" rtlCol="0">
            <a:spAutoFit/>
          </a:bodyPr>
          <a:lstStyle/>
          <a:p>
            <a:pPr algn="just"/>
            <a:r>
              <a:rPr lang="zh-CN" altLang="zh-CN" sz="2400" b="1" dirty="0"/>
              <a:t>（八</a:t>
            </a:r>
            <a:r>
              <a:rPr lang="zh-CN" altLang="zh-CN" sz="2400" b="1" dirty="0" smtClean="0"/>
              <a:t>）</a:t>
            </a:r>
            <a:r>
              <a:rPr lang="zh-CN" altLang="en-US" sz="2400" b="1" dirty="0" smtClean="0"/>
              <a:t>缴纳年费</a:t>
            </a:r>
            <a:r>
              <a:rPr lang="zh-CN" altLang="zh-CN" sz="2400" b="1" dirty="0" smtClean="0"/>
              <a:t>费</a:t>
            </a:r>
            <a:r>
              <a:rPr lang="zh-CN" altLang="zh-CN" sz="2400" b="1" dirty="0"/>
              <a:t>的义务</a:t>
            </a:r>
            <a:endParaRPr lang="zh-CN" altLang="zh-CN" sz="2400" dirty="0"/>
          </a:p>
          <a:p>
            <a:pPr algn="just"/>
            <a:r>
              <a:rPr lang="en-US" altLang="zh-CN" sz="2400" dirty="0" smtClean="0"/>
              <a:t>    </a:t>
            </a:r>
            <a:r>
              <a:rPr lang="zh-CN" altLang="zh-CN" sz="2400" dirty="0" smtClean="0"/>
              <a:t>《专利法》</a:t>
            </a:r>
            <a:r>
              <a:rPr lang="zh-CN" altLang="zh-CN" sz="2400" dirty="0"/>
              <a:t>第</a:t>
            </a:r>
            <a:r>
              <a:rPr lang="en-US" altLang="zh-CN" sz="2400" dirty="0"/>
              <a:t>43</a:t>
            </a:r>
            <a:r>
              <a:rPr lang="zh-CN" altLang="zh-CN" sz="2400" dirty="0"/>
              <a:t>条规定：“专利权人应当自被授予专利权的当年开始缴纳年费。”没有按规定缴纳年费的，专利权在期限届满前终止。不过对于交纳费用有</a:t>
            </a:r>
            <a:r>
              <a:rPr lang="en-US" altLang="zh-CN" sz="2400" dirty="0"/>
              <a:t>6</a:t>
            </a:r>
            <a:r>
              <a:rPr lang="zh-CN" altLang="zh-CN" sz="2400" dirty="0"/>
              <a:t>个月的宽限期，专利权人可以在自应当缴纳年费期满之日起</a:t>
            </a:r>
            <a:r>
              <a:rPr lang="en-US" altLang="zh-CN" sz="2400" dirty="0"/>
              <a:t>6</a:t>
            </a:r>
            <a:r>
              <a:rPr lang="zh-CN" altLang="zh-CN" sz="2400" dirty="0"/>
              <a:t>个月内补缴</a:t>
            </a:r>
            <a:r>
              <a:rPr lang="en-US" altLang="zh-CN" sz="2400" dirty="0"/>
              <a:t>,</a:t>
            </a:r>
            <a:r>
              <a:rPr lang="zh-CN" altLang="zh-CN" sz="2400" dirty="0"/>
              <a:t>同时缴纳一定的滞纳金。期满仍未缴纳，自应当缴纳年费期满之日起专利权终止。专利行政部门每年征收年费的目的是，可以促使专利权人自己积极实施或许可别人实施，还可以淘汰无价值的专利。专利权人只有在发明创造可以给自己带来经济效益时，才有</a:t>
            </a:r>
            <a:r>
              <a:rPr lang="zh-CN" altLang="zh-CN" sz="2400" dirty="0" smtClean="0"/>
              <a:t>必要</a:t>
            </a:r>
            <a:r>
              <a:rPr lang="zh-CN" altLang="en-US" sz="2400" dirty="0" smtClean="0"/>
              <a:t>缴纳</a:t>
            </a:r>
            <a:r>
              <a:rPr lang="zh-CN" altLang="zh-CN" sz="2400" dirty="0" smtClean="0"/>
              <a:t>年</a:t>
            </a:r>
            <a:r>
              <a:rPr lang="zh-CN" altLang="zh-CN" sz="2400" dirty="0"/>
              <a:t>费，否则就应考虑放弃</a:t>
            </a:r>
            <a:r>
              <a:rPr lang="zh-CN" altLang="zh-CN" sz="2400" dirty="0" smtClean="0"/>
              <a:t>专利</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210" y="1412782"/>
            <a:ext cx="8280920" cy="4585871"/>
          </a:xfrm>
          <a:prstGeom prst="rect">
            <a:avLst/>
          </a:prstGeom>
          <a:noFill/>
        </p:spPr>
        <p:txBody>
          <a:bodyPr wrap="square" rtlCol="0">
            <a:spAutoFit/>
          </a:bodyPr>
          <a:lstStyle/>
          <a:p>
            <a:pPr algn="just"/>
            <a:r>
              <a:rPr lang="zh-CN" altLang="zh-CN" sz="2600" b="1" dirty="0"/>
              <a:t>二、专利权期限、终止与无效</a:t>
            </a:r>
            <a:endParaRPr lang="zh-CN" altLang="zh-CN" sz="2600" b="1" dirty="0"/>
          </a:p>
          <a:p>
            <a:pPr algn="just"/>
            <a:r>
              <a:rPr lang="zh-CN" altLang="zh-CN" sz="2600" b="1" dirty="0"/>
              <a:t>（一）专利权的期限</a:t>
            </a:r>
            <a:endParaRPr lang="zh-CN" altLang="zh-CN" sz="2600" dirty="0"/>
          </a:p>
          <a:p>
            <a:pPr algn="just"/>
            <a:r>
              <a:rPr lang="en-US" altLang="zh-CN" sz="2400" dirty="0" smtClean="0"/>
              <a:t>    </a:t>
            </a:r>
            <a:r>
              <a:rPr lang="zh-CN" altLang="zh-CN" sz="2400" dirty="0" smtClean="0"/>
              <a:t>专利权</a:t>
            </a:r>
            <a:r>
              <a:rPr lang="zh-CN" altLang="zh-CN" sz="2400" dirty="0"/>
              <a:t>与有形财产权的一个重要区别就在于它的期限性。专利权的期限是指专利权从生效到失效的合法期限。在这段期限内，任何人未经专利权人许可不得实施其专利。期满后，发明创造成为公共财产，人们可以无偿使用。 确定专利权期限长短，既要考虑专利权人的利益，又要有利于社会发展和公众利益。时间太短，达不到鼓励发明创造的宗旨；时间太长，影响了公众对新技术的利用，同样也不利于技术和经济的发展。我国发明专利权的期限为</a:t>
            </a:r>
            <a:r>
              <a:rPr lang="en-US" altLang="zh-CN" sz="2400" dirty="0"/>
              <a:t>20</a:t>
            </a:r>
            <a:r>
              <a:rPr lang="zh-CN" altLang="zh-CN" sz="2400" dirty="0"/>
              <a:t>年，实用新型和外观设计为</a:t>
            </a:r>
            <a:r>
              <a:rPr lang="en-US" altLang="zh-CN" sz="2400" dirty="0"/>
              <a:t>10</a:t>
            </a:r>
            <a:r>
              <a:rPr lang="zh-CN" altLang="zh-CN" sz="2400" dirty="0"/>
              <a:t>年，均自申请日起计算。这里的申请日仅指中国的实际申请日，不包括优先权日。</a:t>
            </a:r>
            <a:endParaRPr lang="zh-CN" altLang="zh-CN"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1"/>
          <p:cNvSpPr txBox="1">
            <a:spLocks noChangeArrowheads="1"/>
          </p:cNvSpPr>
          <p:nvPr/>
        </p:nvSpPr>
        <p:spPr bwMode="auto">
          <a:xfrm>
            <a:off x="1407296" y="1556792"/>
            <a:ext cx="6337300" cy="4216400"/>
          </a:xfrm>
          <a:prstGeom prst="rect">
            <a:avLst/>
          </a:prstGeom>
          <a:noFill/>
          <a:ln w="9525">
            <a:noFill/>
            <a:miter lim="800000"/>
          </a:ln>
        </p:spPr>
        <p:txBody>
          <a:bodyPr>
            <a:spAutoFit/>
          </a:bodyPr>
          <a:lstStyle/>
          <a:p>
            <a:r>
              <a:rPr lang="zh-CN" altLang="en-US" sz="2800" b="1" dirty="0">
                <a:latin typeface="Verdana" panose="020B0604030504040204" pitchFamily="34" charset="0"/>
              </a:rPr>
              <a:t>二</a:t>
            </a:r>
            <a:r>
              <a:rPr lang="zh-CN" altLang="zh-CN" sz="2800" b="1" dirty="0">
                <a:latin typeface="Verdana" panose="020B0604030504040204" pitchFamily="34" charset="0"/>
              </a:rPr>
              <a:t>、信息法制建设的</a:t>
            </a:r>
            <a:r>
              <a:rPr lang="zh-CN" altLang="en-US" sz="2800" b="1" dirty="0">
                <a:latin typeface="Verdana" panose="020B0604030504040204" pitchFamily="34" charset="0"/>
              </a:rPr>
              <a:t>重要</a:t>
            </a:r>
            <a:r>
              <a:rPr lang="zh-CN" altLang="zh-CN" sz="2800" b="1" dirty="0">
                <a:latin typeface="Verdana" panose="020B0604030504040204" pitchFamily="34" charset="0"/>
              </a:rPr>
              <a:t>性</a:t>
            </a:r>
            <a:endParaRPr lang="zh-CN" altLang="zh-CN" sz="2800" b="1"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（一）从人类社会的发展历史来看，信息法制建设是社会发展的要求</a:t>
            </a:r>
            <a:endParaRPr lang="en-US" altLang="zh-CN" sz="2400" dirty="0">
              <a:latin typeface="Verdana" panose="020B0604030504040204" pitchFamily="34" charset="0"/>
            </a:endParaRPr>
          </a:p>
          <a:p>
            <a:endParaRPr lang="zh-CN" altLang="zh-CN" sz="2400" dirty="0">
              <a:latin typeface="Verdana" panose="020B0604030504040204" pitchFamily="34" charset="0"/>
            </a:endParaRPr>
          </a:p>
          <a:p>
            <a:r>
              <a:rPr lang="zh-CN" altLang="zh-CN" sz="2400" dirty="0">
                <a:latin typeface="Verdana" panose="020B0604030504040204" pitchFamily="34" charset="0"/>
              </a:rPr>
              <a:t>（二）从技术与法律的关系来看，信息法制建设是信息技术应用的必然</a:t>
            </a:r>
            <a:endParaRPr lang="en-US" altLang="zh-CN" sz="2400" dirty="0">
              <a:latin typeface="Verdana" panose="020B0604030504040204" pitchFamily="34" charset="0"/>
            </a:endParaRPr>
          </a:p>
          <a:p>
            <a:endParaRPr lang="zh-CN" altLang="zh-CN" sz="2400" dirty="0">
              <a:latin typeface="Verdana" panose="020B0604030504040204" pitchFamily="34" charset="0"/>
            </a:endParaRPr>
          </a:p>
          <a:p>
            <a:r>
              <a:rPr lang="zh-CN" altLang="zh-CN" sz="2400" dirty="0">
                <a:latin typeface="Verdana" panose="020B0604030504040204" pitchFamily="34" charset="0"/>
              </a:rPr>
              <a:t>（三）从财产权法律体系的发展历程来看，信息法制建设是财产权法律体系的发展方向</a:t>
            </a:r>
            <a:endParaRPr lang="zh-CN" altLang="zh-CN" sz="2400" dirty="0">
              <a:latin typeface="Verdana" panose="020B0604030504040204" pitchFamily="34" charset="0"/>
            </a:endParaRPr>
          </a:p>
          <a:p>
            <a:endParaRPr lang="zh-CN" altLang="en-US"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690067"/>
            <a:ext cx="7776864" cy="3477875"/>
          </a:xfrm>
          <a:prstGeom prst="rect">
            <a:avLst/>
          </a:prstGeom>
          <a:noFill/>
        </p:spPr>
        <p:txBody>
          <a:bodyPr wrap="square" rtlCol="0">
            <a:spAutoFit/>
          </a:bodyPr>
          <a:lstStyle/>
          <a:p>
            <a:pPr algn="just"/>
            <a:r>
              <a:rPr lang="zh-CN" altLang="zh-CN" sz="2800" b="1" dirty="0"/>
              <a:t>（二）专利权的终止</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专利权</a:t>
            </a:r>
            <a:r>
              <a:rPr lang="zh-CN" altLang="zh-CN" sz="2400" dirty="0"/>
              <a:t>终止是指专利权在保护期届满或因其他原因使专利权失效。根据我国《专利法》的规定，专利权终止的情况主要有：专利权有效期满自行终止；没有按照规定缴纳年费而终止；专利权人以书面形式放弃专利权而终止；专利权人死亡，因无继承人自行终止。专利权终止后，其发明创造就进入公有领域，任何人均可以自由</a:t>
            </a:r>
            <a:r>
              <a:rPr lang="zh-CN" altLang="zh-CN" sz="2400" dirty="0" smtClean="0"/>
              <a:t>利用</a:t>
            </a:r>
            <a:r>
              <a:rPr lang="zh-CN" altLang="en-US" sz="2400" dirty="0" smtClean="0"/>
              <a:t>。</a:t>
            </a:r>
            <a:endParaRPr lang="zh-CN" altLang="zh-CN" sz="24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804"/>
            <a:ext cx="8136904" cy="4216539"/>
          </a:xfrm>
          <a:prstGeom prst="rect">
            <a:avLst/>
          </a:prstGeom>
          <a:noFill/>
        </p:spPr>
        <p:txBody>
          <a:bodyPr wrap="square" rtlCol="0">
            <a:spAutoFit/>
          </a:bodyPr>
          <a:lstStyle/>
          <a:p>
            <a:pPr algn="just"/>
            <a:r>
              <a:rPr lang="zh-CN" altLang="zh-CN" sz="2800" b="1" dirty="0"/>
              <a:t>（三）专利权的无效</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《专利法》</a:t>
            </a:r>
            <a:r>
              <a:rPr lang="zh-CN" altLang="zh-CN" sz="2400" dirty="0"/>
              <a:t>第</a:t>
            </a:r>
            <a:r>
              <a:rPr lang="en-US" altLang="zh-CN" sz="2400" dirty="0"/>
              <a:t>45</a:t>
            </a:r>
            <a:r>
              <a:rPr lang="zh-CN" altLang="zh-CN" sz="2400" dirty="0"/>
              <a:t>条规定：“自国务院专利行政部门公告授予专利权之日起，任何单位或者个人认为该专利权的授予不符合本法有关规定的，可以请求专利复审委员会宣告该专利权无效。”专利无效请求的受理机构是专利复审委员会，它是由国务院专利行政部门指定的技术专家和法律专家组成的。提出无效请求的法定时间是授予专利权之日起满六个月后。无效宣告请求人的资格没有限制，可以是任何单位或个人。</a:t>
            </a:r>
            <a:endParaRPr lang="zh-CN" altLang="zh-CN" sz="2400" dirty="0"/>
          </a:p>
          <a:p>
            <a:pPr algn="just"/>
            <a:endParaRPr lang="zh-CN" altLang="zh-CN" sz="24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74730"/>
            <a:ext cx="8208912" cy="3108543"/>
          </a:xfrm>
          <a:prstGeom prst="rect">
            <a:avLst/>
          </a:prstGeom>
          <a:noFill/>
        </p:spPr>
        <p:txBody>
          <a:bodyPr wrap="square" rtlCol="0">
            <a:spAutoFit/>
          </a:bodyPr>
          <a:lstStyle/>
          <a:p>
            <a:pPr algn="just"/>
            <a:r>
              <a:rPr lang="zh-CN" altLang="zh-CN" sz="2800" b="1" dirty="0"/>
              <a:t>三、专利权的限制</a:t>
            </a:r>
            <a:endParaRPr lang="zh-CN" altLang="zh-CN" sz="2800" b="1" dirty="0"/>
          </a:p>
          <a:p>
            <a:pPr algn="just"/>
            <a:endParaRPr lang="en-US" altLang="zh-CN" sz="2800" dirty="0" smtClean="0"/>
          </a:p>
          <a:p>
            <a:pPr algn="just"/>
            <a:r>
              <a:rPr lang="en-US" altLang="zh-CN" sz="2800" dirty="0"/>
              <a:t> </a:t>
            </a:r>
            <a:r>
              <a:rPr lang="en-US" altLang="zh-CN" sz="2800" dirty="0" smtClean="0"/>
              <a:t>   </a:t>
            </a:r>
            <a:r>
              <a:rPr lang="zh-CN" altLang="zh-CN" sz="2800" dirty="0" smtClean="0"/>
              <a:t>专利权</a:t>
            </a:r>
            <a:r>
              <a:rPr lang="zh-CN" altLang="zh-CN" sz="2800" dirty="0"/>
              <a:t>是一种排他性的专有权，在一般情况下，未经专利权人许可是不得实施其专利的，但是为了防止专利权人滥用权利，维护国家整体利益、公众利益和促进科学技术的发展，《专利法》第</a:t>
            </a:r>
            <a:r>
              <a:rPr lang="en-US" altLang="zh-CN" sz="2800" dirty="0"/>
              <a:t>69</a:t>
            </a:r>
            <a:r>
              <a:rPr lang="zh-CN" altLang="zh-CN" sz="2800" dirty="0"/>
              <a:t>条和第</a:t>
            </a:r>
            <a:r>
              <a:rPr lang="en-US" altLang="zh-CN" sz="2800" dirty="0"/>
              <a:t>70</a:t>
            </a:r>
            <a:r>
              <a:rPr lang="zh-CN" altLang="zh-CN" sz="2800" dirty="0"/>
              <a:t>条对专利权作了若干限制性的规定。</a:t>
            </a:r>
            <a:endParaRPr lang="zh-CN" altLang="zh-CN" sz="24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628806"/>
            <a:ext cx="8424936" cy="3847207"/>
          </a:xfrm>
          <a:prstGeom prst="rect">
            <a:avLst/>
          </a:prstGeom>
          <a:noFill/>
        </p:spPr>
        <p:txBody>
          <a:bodyPr wrap="square" rtlCol="0">
            <a:spAutoFit/>
          </a:bodyPr>
          <a:lstStyle/>
          <a:p>
            <a:pPr algn="just"/>
            <a:r>
              <a:rPr lang="zh-CN" altLang="zh-CN" sz="2800" b="1" dirty="0"/>
              <a:t>（一）专利权用尽</a:t>
            </a:r>
            <a:endParaRPr lang="zh-CN" altLang="zh-CN" sz="2800" dirty="0"/>
          </a:p>
          <a:p>
            <a:pPr algn="just"/>
            <a:r>
              <a:rPr lang="en-US" altLang="zh-CN" sz="2400" dirty="0" smtClean="0"/>
              <a:t>    </a:t>
            </a:r>
            <a:r>
              <a:rPr lang="zh-CN" altLang="zh-CN" sz="2400" dirty="0" smtClean="0"/>
              <a:t>专利</a:t>
            </a:r>
            <a:r>
              <a:rPr lang="zh-CN" altLang="zh-CN" sz="2400" dirty="0"/>
              <a:t>产品或者依照专利方法直接获得的产品，由专利权人或者经其许可的单位、个人售出后，使用、许诺销售、销售、进口该产品的不视为侵权，这就是国际上通行的“专利权用尽”原则。该原则将专利权人对其专利产品销售的专有权限制在产品制造以后第一次销售环节上。该产品进人流通领域再销售时，专利权人不再享有控制权。无论何人使用、许诺销售、销售、进口专利产品</a:t>
            </a:r>
            <a:r>
              <a:rPr lang="en-US" altLang="zh-CN" sz="2400" dirty="0"/>
              <a:t>,</a:t>
            </a:r>
            <a:r>
              <a:rPr lang="zh-CN" altLang="zh-CN" sz="2400" dirty="0"/>
              <a:t>不再需要得到专利权人的许可。该原则是为了保证商品自由流通，若每一次的使用或者销售都须经专利权人的许可，就会障碍商品的流通，影响公众的利益。</a:t>
            </a:r>
            <a:endParaRPr lang="zh-CN" altLang="zh-CN" sz="24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944" y="1484785"/>
            <a:ext cx="8712968" cy="4524315"/>
          </a:xfrm>
          <a:prstGeom prst="rect">
            <a:avLst/>
          </a:prstGeom>
          <a:noFill/>
        </p:spPr>
        <p:txBody>
          <a:bodyPr wrap="square" rtlCol="0">
            <a:spAutoFit/>
          </a:bodyPr>
          <a:lstStyle/>
          <a:p>
            <a:pPr algn="just"/>
            <a:r>
              <a:rPr lang="zh-CN" altLang="zh-CN" sz="2400" b="1" dirty="0"/>
              <a:t>（二）先用权</a:t>
            </a:r>
            <a:endParaRPr lang="zh-CN" altLang="zh-CN" sz="2400" dirty="0"/>
          </a:p>
          <a:p>
            <a:pPr algn="just"/>
            <a:r>
              <a:rPr lang="en-US" altLang="zh-CN" sz="2400" dirty="0" smtClean="0"/>
              <a:t>    </a:t>
            </a:r>
            <a:r>
              <a:rPr lang="zh-CN" altLang="zh-CN" sz="2400" dirty="0" smtClean="0"/>
              <a:t>在</a:t>
            </a:r>
            <a:r>
              <a:rPr lang="zh-CN" altLang="zh-CN" sz="2400" dirty="0"/>
              <a:t>专利申请日前已经制造相同产品、使用相同方法或者已经作好制造、使用的必要准备，并且仅在原有范围内继续制造、使用的，不构成侵权。先使用人的这种权利称为先使用权，其目的在于保护就同一发明创造而未获专利权的单位或者个人在投资上得到回收。因为在实际生活中存在着同一发明创造同时由两个毫无关系的单位或者个人独立完成，其中一个单位或者个人申请了专利并获得了专利权，而另一个单位或者个人却末申请专利或在其后申请了专利（先申请已获得专利，后申请是不可能取得专利的），但该单位或者个人在他人提出专利申请以前，就已经开始制造该产品、使用该方法，或者已作好了实施的必要准备。</a:t>
            </a:r>
            <a:endParaRPr lang="zh-CN" altLang="zh-CN" sz="24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428" y="1628806"/>
            <a:ext cx="8208912" cy="3847207"/>
          </a:xfrm>
          <a:prstGeom prst="rect">
            <a:avLst/>
          </a:prstGeom>
          <a:noFill/>
        </p:spPr>
        <p:txBody>
          <a:bodyPr wrap="square" rtlCol="0">
            <a:spAutoFit/>
          </a:bodyPr>
          <a:lstStyle/>
          <a:p>
            <a:pPr algn="just"/>
            <a:r>
              <a:rPr lang="zh-CN" altLang="zh-CN" sz="2800" b="1" dirty="0"/>
              <a:t>（三）临时过境</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临时</a:t>
            </a:r>
            <a:r>
              <a:rPr lang="zh-CN" altLang="zh-CN" sz="2400" dirty="0"/>
              <a:t>通过中国领陆、领水、领空的外国运输工具，依照其所属国同中国签订的协议或者共同参加的国际条约，或者依照互惠原则，为运输工具自身需要而在其装置和设备中使用有关专利的，不视为侵犯专利权。这里的运输工具包括陆、海、空的运输工具，如车辆、船舶、飞机等。该项规定是国际上通行的惯例，其目的主要是为了保证国际间交通的畅通。当然，如果运输工具自身并不需要或者没有在运输工具的装置或者设备中使用的，必须要经过专利权人的许可。</a:t>
            </a:r>
            <a:endParaRPr lang="zh-CN" altLang="zh-CN" sz="24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592" y="1772817"/>
            <a:ext cx="7380820" cy="2431435"/>
          </a:xfrm>
          <a:prstGeom prst="rect">
            <a:avLst/>
          </a:prstGeom>
          <a:noFill/>
        </p:spPr>
        <p:txBody>
          <a:bodyPr wrap="square" rtlCol="0">
            <a:spAutoFit/>
          </a:bodyPr>
          <a:lstStyle/>
          <a:p>
            <a:pPr algn="just"/>
            <a:r>
              <a:rPr lang="zh-CN" altLang="zh-CN" sz="2800" b="1" dirty="0"/>
              <a:t>（四）科学研究和实验</a:t>
            </a:r>
            <a:endParaRPr lang="zh-CN" altLang="zh-CN" sz="2800" dirty="0"/>
          </a:p>
          <a:p>
            <a:pPr algn="just"/>
            <a:endParaRPr lang="en-US" altLang="zh-CN" sz="2800" dirty="0" smtClean="0"/>
          </a:p>
          <a:p>
            <a:pPr algn="just"/>
            <a:r>
              <a:rPr lang="en-US" altLang="zh-CN" sz="2400" dirty="0"/>
              <a:t> </a:t>
            </a:r>
            <a:r>
              <a:rPr lang="en-US" altLang="zh-CN" sz="2400" dirty="0" smtClean="0"/>
              <a:t>   </a:t>
            </a:r>
            <a:r>
              <a:rPr lang="zh-CN" altLang="zh-CN" sz="2400" dirty="0" smtClean="0"/>
              <a:t>专为</a:t>
            </a:r>
            <a:r>
              <a:rPr lang="zh-CN" altLang="zh-CN" sz="2400" dirty="0"/>
              <a:t>科学研究和实验而使用有关专利的，不需要经过专利权人的许可。因为这种使用的目的不是为了生产经营，这样做的目的也正是为了鼓励开展发明创造，促进科学技术发展。</a:t>
            </a:r>
            <a:endParaRPr lang="zh-CN" altLang="zh-CN" sz="24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74730"/>
            <a:ext cx="8208912" cy="3108543"/>
          </a:xfrm>
          <a:prstGeom prst="rect">
            <a:avLst/>
          </a:prstGeom>
          <a:noFill/>
        </p:spPr>
        <p:txBody>
          <a:bodyPr wrap="square" rtlCol="0">
            <a:spAutoFit/>
          </a:bodyPr>
          <a:lstStyle/>
          <a:p>
            <a:pPr algn="just"/>
            <a:r>
              <a:rPr lang="zh-CN" altLang="zh-CN" sz="2800" b="1" dirty="0"/>
              <a:t>（五）专利药品或医疗器械</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为</a:t>
            </a:r>
            <a:r>
              <a:rPr lang="zh-CN" altLang="zh-CN" sz="2400" dirty="0"/>
              <a:t>提供行政审批所需要的信息，制造、使用、进口专利药品或者专利医疗器械的，以及专门为其制造、进口专利药品或者专利医疗器械的，不视为侵犯专利权。这样做的目的是为了与有关行政审批制度相衔接，促进专利药品或医疗器械的生产，同时平衡专利权人的利益与社会公众利益之间的关系，防止专利权的滥用。</a:t>
            </a:r>
            <a:endParaRPr lang="zh-CN" altLang="zh-CN" sz="24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586" y="1712516"/>
            <a:ext cx="7452828" cy="3754874"/>
          </a:xfrm>
          <a:prstGeom prst="rect">
            <a:avLst/>
          </a:prstGeom>
          <a:noFill/>
        </p:spPr>
        <p:txBody>
          <a:bodyPr wrap="square" rtlCol="0">
            <a:spAutoFit/>
          </a:bodyPr>
          <a:lstStyle/>
          <a:p>
            <a:pPr algn="just"/>
            <a:r>
              <a:rPr lang="zh-CN" altLang="zh-CN" sz="2200" b="1" dirty="0"/>
              <a:t>（六）善意第三人的使用、许诺销售和销售的特殊规定</a:t>
            </a:r>
            <a:endParaRPr lang="zh-CN" altLang="zh-CN" sz="2200" dirty="0"/>
          </a:p>
          <a:p>
            <a:pPr algn="just"/>
            <a:r>
              <a:rPr lang="en-US" altLang="zh-CN" sz="2400" dirty="0" smtClean="0"/>
              <a:t>    </a:t>
            </a:r>
            <a:r>
              <a:rPr lang="zh-CN" altLang="zh-CN" sz="2400" dirty="0" smtClean="0"/>
              <a:t>一般来说</a:t>
            </a:r>
            <a:r>
              <a:rPr lang="zh-CN" altLang="zh-CN" sz="2400" dirty="0"/>
              <a:t>，第三人如果明知专利产品是非法制造并售出的，而仍然使用、许诺销售或者销售的，则无善意可言，应当承担侵权责任。但在现实情况下，会存在一些第三人由于未完全调查清楚该产品是否属于“未经专利权人许可而制造并售出的专利侵权产品”的情况，若发生此类情况就严格追究他们使用、许诺销售或者销售行为的责任，肯定会对商品的正常流通和人们的正常使用产生一定的影响，但如果不追究一定的责任，也会对专利权人的权益构成一定的伤害</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988840"/>
            <a:ext cx="7593768" cy="2308324"/>
          </a:xfrm>
          <a:prstGeom prst="rect">
            <a:avLst/>
          </a:prstGeom>
          <a:noFill/>
        </p:spPr>
        <p:txBody>
          <a:bodyPr wrap="square" rtlCol="0">
            <a:spAutoFit/>
          </a:bodyPr>
          <a:lstStyle/>
          <a:p>
            <a:pPr algn="just"/>
            <a:r>
              <a:rPr lang="zh-CN" altLang="zh-CN" sz="2400" b="1" dirty="0"/>
              <a:t>四、专利侵权和专利保护</a:t>
            </a:r>
            <a:endParaRPr lang="zh-CN" altLang="zh-CN" sz="2400" b="1" dirty="0"/>
          </a:p>
          <a:p>
            <a:pPr algn="just"/>
            <a:endParaRPr lang="en-US" altLang="zh-CN" sz="2400" b="1" dirty="0" smtClean="0"/>
          </a:p>
          <a:p>
            <a:pPr algn="just"/>
            <a:r>
              <a:rPr lang="zh-CN" altLang="zh-CN" sz="2400" b="1" dirty="0" smtClean="0"/>
              <a:t>（</a:t>
            </a:r>
            <a:r>
              <a:rPr lang="zh-CN" altLang="zh-CN" sz="2400" b="1" dirty="0"/>
              <a:t>一）专利权的保护范围的确定</a:t>
            </a:r>
            <a:endParaRPr lang="zh-CN" altLang="zh-CN" sz="2400" dirty="0"/>
          </a:p>
          <a:p>
            <a:pPr algn="just"/>
            <a:r>
              <a:rPr lang="en-US" altLang="zh-CN" sz="2400" dirty="0" smtClean="0"/>
              <a:t>    </a:t>
            </a:r>
            <a:r>
              <a:rPr lang="zh-CN" altLang="zh-CN" sz="2400" dirty="0" smtClean="0"/>
              <a:t>专利权</a:t>
            </a:r>
            <a:r>
              <a:rPr lang="zh-CN" altLang="zh-CN" sz="2400" dirty="0"/>
              <a:t>保护范围是指专利权效力所及的发明创造范围，其意义在于可以使得专利权人行使有效的法律保护，减少侵权行为的发生以及正确处理专利侵权纠纷。</a:t>
            </a:r>
            <a:endParaRPr lang="zh-CN" altLang="zh-CN"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1205090" y="1268760"/>
            <a:ext cx="7024688" cy="1143000"/>
          </a:xfrm>
        </p:spPr>
        <p:txBody>
          <a:bodyPr/>
          <a:lstStyle/>
          <a:p>
            <a:pPr eaLnBrk="1" hangingPunct="1"/>
            <a:r>
              <a:rPr lang="zh-CN" altLang="en-US" dirty="0" smtClean="0">
                <a:solidFill>
                  <a:srgbClr val="FF0000"/>
                </a:solidFill>
                <a:ea typeface="宋体" panose="02010600030101010101" pitchFamily="2" charset="-122"/>
              </a:rPr>
              <a:t>第二节 信息法概述</a:t>
            </a:r>
            <a:endParaRPr lang="zh-CN" altLang="en-US" dirty="0" smtClean="0">
              <a:solidFill>
                <a:srgbClr val="FF0000"/>
              </a:solidFill>
              <a:ea typeface="宋体" panose="02010600030101010101" pitchFamily="2" charset="-122"/>
            </a:endParaRPr>
          </a:p>
        </p:txBody>
      </p:sp>
      <p:sp>
        <p:nvSpPr>
          <p:cNvPr id="35843" name="TextBox 1"/>
          <p:cNvSpPr txBox="1">
            <a:spLocks noChangeArrowheads="1"/>
          </p:cNvSpPr>
          <p:nvPr/>
        </p:nvSpPr>
        <p:spPr bwMode="auto">
          <a:xfrm>
            <a:off x="1196639" y="2708920"/>
            <a:ext cx="6337300" cy="3847207"/>
          </a:xfrm>
          <a:prstGeom prst="rect">
            <a:avLst/>
          </a:prstGeom>
          <a:noFill/>
          <a:ln w="9525">
            <a:noFill/>
            <a:miter lim="800000"/>
          </a:ln>
        </p:spPr>
        <p:txBody>
          <a:bodyPr>
            <a:spAutoFit/>
          </a:bodyPr>
          <a:lstStyle/>
          <a:p>
            <a:r>
              <a:rPr lang="zh-CN" altLang="zh-CN" sz="2800" b="1" dirty="0">
                <a:latin typeface="Verdana" panose="020B0604030504040204" pitchFamily="34" charset="0"/>
              </a:rPr>
              <a:t>一、信息法的概念</a:t>
            </a:r>
            <a:endParaRPr lang="zh-CN" altLang="zh-CN" sz="2800" b="1"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信息法作为我国法律体系中的一个新的组成部分，关于它的概念或含义目前尚无统一的、精确的解释，原因之一是由于我国信息立法尚处于法的创制阶段，这也说明了信息法学的发展尚未成熟。从</a:t>
            </a:r>
            <a:r>
              <a:rPr lang="en-US" altLang="zh-CN" sz="2400" dirty="0">
                <a:latin typeface="Verdana" panose="020B0604030504040204" pitchFamily="34" charset="0"/>
              </a:rPr>
              <a:t>20</a:t>
            </a:r>
            <a:r>
              <a:rPr lang="zh-CN" altLang="zh-CN" sz="2400" dirty="0">
                <a:latin typeface="Verdana" panose="020B0604030504040204" pitchFamily="34" charset="0"/>
              </a:rPr>
              <a:t>世纪</a:t>
            </a:r>
            <a:r>
              <a:rPr lang="en-US" altLang="zh-CN" sz="2400" dirty="0">
                <a:latin typeface="Verdana" panose="020B0604030504040204" pitchFamily="34" charset="0"/>
              </a:rPr>
              <a:t>90</a:t>
            </a:r>
            <a:r>
              <a:rPr lang="zh-CN" altLang="zh-CN" sz="2400" dirty="0">
                <a:latin typeface="Verdana" panose="020B0604030504040204" pitchFamily="34" charset="0"/>
              </a:rPr>
              <a:t>年代以来，关于信息法的研究，在我国进行了有益的探索。在这些探索中，已经有了十多种关于信息法含义的代表性的表述</a:t>
            </a:r>
            <a:r>
              <a:rPr lang="zh-CN" altLang="en-US" sz="2400" dirty="0">
                <a:latin typeface="Verdana" panose="020B0604030504040204" pitchFamily="34" charset="0"/>
              </a:rPr>
              <a:t>，简要列举几例如下：</a:t>
            </a:r>
            <a:endParaRPr lang="zh-CN" altLang="en-US"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900" y="1628804"/>
            <a:ext cx="8280920" cy="3816429"/>
          </a:xfrm>
          <a:prstGeom prst="rect">
            <a:avLst/>
          </a:prstGeom>
          <a:noFill/>
        </p:spPr>
        <p:txBody>
          <a:bodyPr wrap="square" rtlCol="0">
            <a:spAutoFit/>
          </a:bodyPr>
          <a:lstStyle/>
          <a:p>
            <a:pPr algn="just"/>
            <a:r>
              <a:rPr lang="zh-CN" altLang="zh-CN" sz="2200" b="1" dirty="0"/>
              <a:t>（二）侵犯专利权的行为</a:t>
            </a:r>
            <a:endParaRPr lang="zh-CN" altLang="zh-CN" sz="2200" dirty="0"/>
          </a:p>
          <a:p>
            <a:pPr algn="just"/>
            <a:endParaRPr lang="en-US" altLang="zh-CN" sz="2200" dirty="0" smtClean="0"/>
          </a:p>
          <a:p>
            <a:pPr algn="just"/>
            <a:r>
              <a:rPr lang="en-US" altLang="zh-CN" sz="2200" dirty="0"/>
              <a:t> </a:t>
            </a:r>
            <a:r>
              <a:rPr lang="en-US" altLang="zh-CN" sz="2200" dirty="0" smtClean="0"/>
              <a:t>   </a:t>
            </a:r>
            <a:r>
              <a:rPr lang="zh-CN" altLang="zh-CN" sz="2200" dirty="0" smtClean="0"/>
              <a:t>专利</a:t>
            </a:r>
            <a:r>
              <a:rPr lang="zh-CN" altLang="zh-CN" sz="2200" dirty="0"/>
              <a:t>侵权行为有两种：一种是除法律另有规定以外，未经专利权人许可，为生产经营目的而制造、使用、许诺销售、销售、进口专利产品或者使用专利方法及使用、许诺销售、销售、进口依照该方法直接获得的产品的行为；另一种是假冒他人专利的行为，新修订的《专利法实施细则》第</a:t>
            </a:r>
            <a:r>
              <a:rPr lang="en-US" altLang="zh-CN" sz="2200" dirty="0"/>
              <a:t>84</a:t>
            </a:r>
            <a:r>
              <a:rPr lang="zh-CN" altLang="zh-CN" sz="2200" dirty="0"/>
              <a:t>条列明了下列行为属于专利法规定的假冒专利的行为：</a:t>
            </a:r>
            <a:r>
              <a:rPr lang="zh-CN" altLang="zh-CN" sz="2200" dirty="0" smtClean="0"/>
              <a:t>“</a:t>
            </a:r>
            <a:endParaRPr lang="en-US" altLang="zh-CN" sz="2200" dirty="0" smtClean="0"/>
          </a:p>
          <a:p>
            <a:pPr algn="just"/>
            <a:r>
              <a:rPr lang="zh-CN" altLang="zh-CN" sz="2200" dirty="0" smtClean="0"/>
              <a:t>（</a:t>
            </a:r>
            <a:r>
              <a:rPr lang="zh-CN" altLang="zh-CN" sz="2200" dirty="0"/>
              <a:t>一）在未被授予专利权的产品或者其包装上标注专利标识，专利权被宣告无效后或者终止后继续在产品或者其包装上标注专利标识，或者未经许可在产品或者产品包装上标注他人的专利号</a:t>
            </a:r>
            <a:r>
              <a:rPr lang="zh-CN" altLang="zh-CN" sz="2200" dirty="0" smtClean="0"/>
              <a:t>；</a:t>
            </a:r>
            <a:endParaRPr lang="zh-CN" altLang="zh-CN" sz="22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204" y="1916833"/>
            <a:ext cx="8208912" cy="3477875"/>
          </a:xfrm>
          <a:prstGeom prst="rect">
            <a:avLst/>
          </a:prstGeom>
          <a:noFill/>
        </p:spPr>
        <p:txBody>
          <a:bodyPr wrap="square" rtlCol="0">
            <a:spAutoFit/>
          </a:bodyPr>
          <a:lstStyle/>
          <a:p>
            <a:pPr algn="just"/>
            <a:r>
              <a:rPr lang="zh-CN" altLang="zh-CN" sz="2200" b="1" dirty="0"/>
              <a:t>（二）侵犯专利权的行为</a:t>
            </a:r>
            <a:endParaRPr lang="zh-CN" altLang="zh-CN" sz="2200" dirty="0"/>
          </a:p>
          <a:p>
            <a:pPr algn="just"/>
            <a:endParaRPr lang="en-US" altLang="zh-CN" sz="2200" dirty="0" smtClean="0"/>
          </a:p>
          <a:p>
            <a:pPr algn="just"/>
            <a:r>
              <a:rPr lang="zh-CN" altLang="zh-CN" sz="2200" dirty="0" smtClean="0"/>
              <a:t>（</a:t>
            </a:r>
            <a:r>
              <a:rPr lang="zh-CN" altLang="zh-CN" sz="2200" dirty="0"/>
              <a:t>二）销售第（一）项所述产品</a:t>
            </a:r>
            <a:r>
              <a:rPr lang="zh-CN" altLang="zh-CN" sz="2200" dirty="0" smtClean="0"/>
              <a:t>；</a:t>
            </a:r>
            <a:endParaRPr lang="en-US" altLang="zh-CN" sz="2200" dirty="0" smtClean="0"/>
          </a:p>
          <a:p>
            <a:pPr algn="just"/>
            <a:r>
              <a:rPr lang="zh-CN" altLang="zh-CN" sz="2200" dirty="0" smtClean="0"/>
              <a:t>（</a:t>
            </a:r>
            <a:r>
              <a:rPr lang="zh-CN" altLang="zh-CN" sz="2200" dirty="0"/>
              <a:t>三）在产品说明书等材料中将未被授予专利权的技术或者设计称为专利技术或者专利设计，将专利申请称为专利，或者未经许可使用他人的专利号，使公众将所涉及的技术或者设计误认为是专利技术或者专利设计</a:t>
            </a:r>
            <a:r>
              <a:rPr lang="zh-CN" altLang="zh-CN" sz="2200" dirty="0" smtClean="0"/>
              <a:t>；</a:t>
            </a:r>
            <a:endParaRPr lang="en-US" altLang="zh-CN" sz="2200" dirty="0" smtClean="0"/>
          </a:p>
          <a:p>
            <a:pPr algn="just"/>
            <a:r>
              <a:rPr lang="zh-CN" altLang="zh-CN" sz="2200" dirty="0" smtClean="0"/>
              <a:t>（</a:t>
            </a:r>
            <a:r>
              <a:rPr lang="zh-CN" altLang="zh-CN" sz="2200" dirty="0"/>
              <a:t>四）伪造或者变造专利证书、专利文件或者专利申请文件</a:t>
            </a:r>
            <a:r>
              <a:rPr lang="zh-CN" altLang="zh-CN" sz="2200" dirty="0" smtClean="0"/>
              <a:t>；</a:t>
            </a:r>
            <a:endParaRPr lang="en-US" altLang="zh-CN" sz="2200" dirty="0" smtClean="0"/>
          </a:p>
          <a:p>
            <a:pPr algn="just"/>
            <a:r>
              <a:rPr lang="zh-CN" altLang="zh-CN" sz="2200" dirty="0" smtClean="0"/>
              <a:t>（</a:t>
            </a:r>
            <a:r>
              <a:rPr lang="zh-CN" altLang="zh-CN" sz="2200" dirty="0"/>
              <a:t>五）其他使公众混淆，将未被授予专利权的技术或者设计误认为是专利技术或者专利设计的行为。”</a:t>
            </a:r>
            <a:endParaRPr lang="zh-CN" altLang="zh-CN" sz="22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66" y="1700808"/>
            <a:ext cx="8820472" cy="4154984"/>
          </a:xfrm>
          <a:prstGeom prst="rect">
            <a:avLst/>
          </a:prstGeom>
          <a:noFill/>
        </p:spPr>
        <p:txBody>
          <a:bodyPr wrap="square" rtlCol="0">
            <a:spAutoFit/>
          </a:bodyPr>
          <a:lstStyle/>
          <a:p>
            <a:pPr algn="just"/>
            <a:r>
              <a:rPr lang="zh-CN" altLang="zh-CN" sz="2400" b="1" dirty="0"/>
              <a:t>（三）专利侵权处理机关</a:t>
            </a:r>
            <a:endParaRPr lang="zh-CN" altLang="zh-CN" sz="2400" dirty="0"/>
          </a:p>
          <a:p>
            <a:pPr algn="just"/>
            <a:r>
              <a:rPr lang="en-US" altLang="zh-CN" sz="2400" dirty="0" smtClean="0"/>
              <a:t>    </a:t>
            </a:r>
            <a:r>
              <a:rPr lang="zh-CN" altLang="zh-CN" sz="2400" dirty="0" smtClean="0"/>
              <a:t>《专利法》</a:t>
            </a:r>
            <a:r>
              <a:rPr lang="zh-CN" altLang="zh-CN" sz="2400" dirty="0"/>
              <a:t>第</a:t>
            </a:r>
            <a:r>
              <a:rPr lang="en-US" altLang="zh-CN" sz="2400" dirty="0"/>
              <a:t>60</a:t>
            </a:r>
            <a:r>
              <a:rPr lang="zh-CN" altLang="zh-CN" sz="2400" dirty="0"/>
              <a:t>条规定：“未经专利权人许可，实施其专利，即侵犯其专利权，引起纠纷的，由当事人协商解决；不愿协商或者协商不成的，专利权人或者利害关系人可以向人民法院起诉，也可以请求管理专利工作的部门处理。”对于专利侵权行为，专利权人或其他利害关系人可以自己选择请求人民法院审理还是请求专利管理机关处理。专利管理机关的处理与人民法院的审理相比较，各有自己的特点：专利管理机关有一批训练有素、既懂技术又懂法律的人员，他们处理专利纠纷的效率比较高，程序也比较简单，受理费也较低；向法院起诉处理侵权纠纷程序比较复杂，耗时多、费用大，但法院判决有强制作用。</a:t>
            </a:r>
            <a:endParaRPr lang="zh-CN" altLang="zh-CN" sz="2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6" y="1628804"/>
            <a:ext cx="8568952" cy="4524315"/>
          </a:xfrm>
          <a:prstGeom prst="rect">
            <a:avLst/>
          </a:prstGeom>
          <a:noFill/>
        </p:spPr>
        <p:txBody>
          <a:bodyPr wrap="square" rtlCol="0">
            <a:spAutoFit/>
          </a:bodyPr>
          <a:lstStyle/>
          <a:p>
            <a:pPr algn="just"/>
            <a:r>
              <a:rPr lang="zh-CN" altLang="zh-CN" sz="2400" b="1" dirty="0"/>
              <a:t>（四）侵权行为的民事责任</a:t>
            </a:r>
            <a:endParaRPr lang="zh-CN" altLang="zh-CN" sz="2400" dirty="0"/>
          </a:p>
          <a:p>
            <a:pPr algn="just"/>
            <a:r>
              <a:rPr lang="zh-CN" altLang="zh-CN" sz="2400" dirty="0"/>
              <a:t>依据我国《民法通则》和《专利法》的相关规定，专利侵权应承担下列民事责任：</a:t>
            </a:r>
            <a:endParaRPr lang="zh-CN" altLang="zh-CN" sz="2400" dirty="0"/>
          </a:p>
          <a:p>
            <a:pPr algn="just"/>
            <a:r>
              <a:rPr lang="zh-CN" altLang="en-US" sz="2400" dirty="0" smtClean="0"/>
              <a:t>（</a:t>
            </a:r>
            <a:r>
              <a:rPr lang="en-US" altLang="zh-CN" sz="2400" dirty="0" smtClean="0"/>
              <a:t>1</a:t>
            </a:r>
            <a:r>
              <a:rPr lang="zh-CN" altLang="zh-CN" sz="2400" dirty="0"/>
              <a:t>）停止侵权人的侵权行为</a:t>
            </a:r>
            <a:r>
              <a:rPr lang="zh-CN" altLang="zh-CN" sz="2400" dirty="0" smtClean="0"/>
              <a:t>。</a:t>
            </a:r>
            <a:r>
              <a:rPr lang="zh-CN" altLang="zh-CN" sz="2400" dirty="0"/>
              <a:t>专利管理机关或者人民法院可责令专利侵权人停止制造专利产品和使用专利方法等，目的是为了遏制侵权人正在进行的或可能继续进行的侵权行为，防止侵害后果扩大。</a:t>
            </a:r>
            <a:endParaRPr lang="en-US" altLang="zh-CN" sz="2400" dirty="0" smtClean="0"/>
          </a:p>
          <a:p>
            <a:pPr algn="just"/>
            <a:r>
              <a:rPr lang="zh-CN" altLang="zh-CN" sz="2400" dirty="0"/>
              <a:t>（</a:t>
            </a:r>
            <a:r>
              <a:rPr lang="en-US" altLang="zh-CN" sz="2400" dirty="0"/>
              <a:t>2</a:t>
            </a:r>
            <a:r>
              <a:rPr lang="zh-CN" altLang="zh-CN" sz="2400" dirty="0"/>
              <a:t>）赔偿损失</a:t>
            </a:r>
            <a:r>
              <a:rPr lang="zh-CN" altLang="zh-CN" sz="2400" dirty="0" smtClean="0"/>
              <a:t>。</a:t>
            </a:r>
            <a:r>
              <a:rPr lang="zh-CN" altLang="zh-CN" sz="2400" dirty="0"/>
              <a:t>专利管理机关或人民法院有权责令侵权人赔偿损失</a:t>
            </a:r>
            <a:r>
              <a:rPr lang="zh-CN" altLang="zh-CN" sz="2400" dirty="0" smtClean="0"/>
              <a:t>。</a:t>
            </a:r>
            <a:endParaRPr lang="en-US" altLang="zh-CN" sz="2400" dirty="0" smtClean="0"/>
          </a:p>
          <a:p>
            <a:pPr algn="just"/>
            <a:r>
              <a:rPr lang="zh-CN" altLang="zh-CN" sz="2400" dirty="0"/>
              <a:t>（</a:t>
            </a:r>
            <a:r>
              <a:rPr lang="en-US" altLang="zh-CN" sz="2400" dirty="0"/>
              <a:t>3</a:t>
            </a:r>
            <a:r>
              <a:rPr lang="zh-CN" altLang="zh-CN" sz="2400" dirty="0"/>
              <a:t>）恢复专利权人的信誉。侵犯专利权的行为有时不仅给专利权人造成财产上的损失，而且还会给专利权人带来信誉上的损失。</a:t>
            </a:r>
            <a:endParaRPr lang="zh-CN" altLang="zh-CN" sz="24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6" y="1700808"/>
            <a:ext cx="8568952" cy="4154984"/>
          </a:xfrm>
          <a:prstGeom prst="rect">
            <a:avLst/>
          </a:prstGeom>
          <a:noFill/>
        </p:spPr>
        <p:txBody>
          <a:bodyPr wrap="square" rtlCol="0">
            <a:spAutoFit/>
          </a:bodyPr>
          <a:lstStyle/>
          <a:p>
            <a:pPr algn="just"/>
            <a:r>
              <a:rPr lang="zh-CN" altLang="zh-CN" sz="2400" b="1" dirty="0"/>
              <a:t>（五）侵权行为的刑事责任</a:t>
            </a:r>
            <a:endParaRPr lang="zh-CN" altLang="zh-CN" sz="2400" dirty="0"/>
          </a:p>
          <a:p>
            <a:pPr algn="just"/>
            <a:r>
              <a:rPr lang="en-US" altLang="zh-CN" sz="2400" dirty="0" smtClean="0"/>
              <a:t>    </a:t>
            </a:r>
            <a:r>
              <a:rPr lang="zh-CN" altLang="zh-CN" sz="2400" dirty="0" smtClean="0"/>
              <a:t>如果</a:t>
            </a:r>
            <a:r>
              <a:rPr lang="zh-CN" altLang="zh-CN" sz="2400" dirty="0"/>
              <a:t>专利侵权人的违法行为触犯刑法构成了犯罪，就要迫究其刑事责任。因为侵权行为不仅仅涉及专利权入的财产权，有时也会侵犯公共利益。根据我国《专利法》的规定，一般的侵权行为不构成犯罪，不承担刑事责任。但是对于假冒他人专利的侵权行为，情节严重的，就会成为严重危害社会的行为，触犯刑法的规定，构成犯罪。对直接责任人员比照《刑法》第</a:t>
            </a:r>
            <a:r>
              <a:rPr lang="en-US" altLang="zh-CN" sz="2400" dirty="0"/>
              <a:t>216</a:t>
            </a:r>
            <a:r>
              <a:rPr lang="zh-CN" altLang="zh-CN" sz="2400" dirty="0"/>
              <a:t>条规定，处三年以下有期徒刑或者拘役，并处或者单处罚金。此外，为了确保专利权人的权利以及申请人的利益，专利法规定了专利行政部门工作人员及有关国家工作人员徇私舞弊的，且情节严重的，应依法追究刑事责任</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6" y="1772816"/>
            <a:ext cx="8568952" cy="3785652"/>
          </a:xfrm>
          <a:prstGeom prst="rect">
            <a:avLst/>
          </a:prstGeom>
          <a:noFill/>
        </p:spPr>
        <p:txBody>
          <a:bodyPr wrap="square" rtlCol="0">
            <a:spAutoFit/>
          </a:bodyPr>
          <a:lstStyle/>
          <a:p>
            <a:pPr algn="just"/>
            <a:r>
              <a:rPr lang="zh-CN" altLang="zh-CN" sz="2400" b="1" dirty="0"/>
              <a:t>（六）专利侵权的举证责任</a:t>
            </a:r>
            <a:endParaRPr lang="zh-CN" altLang="zh-CN" sz="2400" dirty="0"/>
          </a:p>
          <a:p>
            <a:pPr algn="just"/>
            <a:endParaRPr lang="en-US" altLang="zh-CN" sz="2400" dirty="0" smtClean="0"/>
          </a:p>
          <a:p>
            <a:pPr algn="just"/>
            <a:r>
              <a:rPr lang="zh-CN" altLang="zh-CN" sz="2400" dirty="0" smtClean="0"/>
              <a:t>（</a:t>
            </a:r>
            <a:r>
              <a:rPr lang="en-US" altLang="zh-CN" sz="2400" dirty="0"/>
              <a:t>1</a:t>
            </a:r>
            <a:r>
              <a:rPr lang="zh-CN" altLang="zh-CN" sz="2400" dirty="0"/>
              <a:t>）专利方法侵权的特殊举证责任。举证责任是指在民事诉讼活动中，当事人对自己的主张有责任提供证据加以证明，否则将有可能承担败诉的不利后果。产品专利侵权诉讼和普通民事诉讼一样，当事人对自己提出的主张，就要承担证明该主张成立的责任，即“谁主张谁举证”</a:t>
            </a:r>
            <a:r>
              <a:rPr lang="zh-CN" altLang="zh-CN" sz="2400" dirty="0" smtClean="0"/>
              <a:t>。</a:t>
            </a:r>
            <a:endParaRPr lang="en-US" altLang="zh-CN" sz="2400" dirty="0" smtClean="0"/>
          </a:p>
          <a:p>
            <a:pPr algn="just"/>
            <a:r>
              <a:rPr lang="zh-CN" altLang="zh-CN" sz="2400" dirty="0"/>
              <a:t>（</a:t>
            </a:r>
            <a:r>
              <a:rPr lang="en-US" altLang="zh-CN" sz="2400" dirty="0"/>
              <a:t>2</a:t>
            </a:r>
            <a:r>
              <a:rPr lang="zh-CN" altLang="zh-CN" sz="2400" dirty="0"/>
              <a:t>）实用新型、外观设计的专利权评估报告义务。由于实用新型和外观设计专利申请未经实质审查即授予专利权，与发明专利相比，缺乏足够的法律确定性。</a:t>
            </a:r>
            <a:endParaRPr lang="zh-CN" altLang="zh-CN" sz="24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31328"/>
            <a:ext cx="8229600" cy="1066800"/>
          </a:xfrm>
        </p:spPr>
        <p:txBody>
          <a:bodyPr/>
          <a:lstStyle/>
          <a:p>
            <a:r>
              <a:rPr lang="zh-CN" altLang="en-US" dirty="0">
                <a:ea typeface="宋体" panose="02010600030101010101" pitchFamily="2" charset="-122"/>
              </a:rPr>
              <a:t>本章小结</a:t>
            </a:r>
            <a:endParaRPr lang="zh-CN" altLang="en-US" dirty="0">
              <a:ea typeface="宋体" panose="02010600030101010101" pitchFamily="2" charset="-122"/>
            </a:endParaRPr>
          </a:p>
        </p:txBody>
      </p:sp>
      <p:sp>
        <p:nvSpPr>
          <p:cNvPr id="2" name="TextBox 1"/>
          <p:cNvSpPr txBox="1"/>
          <p:nvPr/>
        </p:nvSpPr>
        <p:spPr>
          <a:xfrm>
            <a:off x="755576" y="1333213"/>
            <a:ext cx="7200800" cy="4832092"/>
          </a:xfrm>
          <a:prstGeom prst="rect">
            <a:avLst/>
          </a:prstGeom>
          <a:noFill/>
        </p:spPr>
        <p:txBody>
          <a:bodyPr wrap="square" rtlCol="0">
            <a:spAutoFit/>
          </a:bodyPr>
          <a:lstStyle/>
          <a:p>
            <a:pPr algn="just"/>
            <a:r>
              <a:rPr lang="en-US" altLang="zh-CN" sz="2200" dirty="0" smtClean="0"/>
              <a:t>    </a:t>
            </a:r>
            <a:r>
              <a:rPr lang="zh-CN" altLang="zh-CN" sz="2200" dirty="0" smtClean="0"/>
              <a:t>在</a:t>
            </a:r>
            <a:r>
              <a:rPr lang="zh-CN" altLang="zh-CN" sz="2200" dirty="0"/>
              <a:t>知识产权保护的相关法律中，专利法占有极为重要的地位。一般来说，凡涉及技术方案保护的问题多属于专利法的调整范围。专利权保护的客体对象即人类的发明创造，我国《专利法》保护的对象是指发明专利、实用新型专利和外观设计专利。根据发明创造的性质，规定专利的主体有非职务发明创造的发明人或设计人、职务发明创造的所在单位、符合《专利法》规定的外国人或外国企业等。</a:t>
            </a:r>
            <a:endParaRPr lang="zh-CN" altLang="zh-CN" sz="2200" dirty="0"/>
          </a:p>
          <a:p>
            <a:pPr algn="just"/>
            <a:r>
              <a:rPr lang="en-US" altLang="zh-CN" sz="2200" dirty="0" smtClean="0"/>
              <a:t>    </a:t>
            </a:r>
            <a:r>
              <a:rPr lang="zh-CN" altLang="zh-CN" sz="2200" dirty="0" smtClean="0"/>
              <a:t>授予</a:t>
            </a:r>
            <a:r>
              <a:rPr lang="zh-CN" altLang="zh-CN" sz="2200" dirty="0"/>
              <a:t>专利权的发明和实用新型应当具备新颖性、创造性和实用性；外观设计应当具备新颖性和独创性。一件发明创造完成后</a:t>
            </a:r>
            <a:r>
              <a:rPr lang="en-US" altLang="zh-CN" sz="2200" dirty="0"/>
              <a:t>,</a:t>
            </a:r>
            <a:r>
              <a:rPr lang="zh-CN" altLang="zh-CN" sz="2200" dirty="0"/>
              <a:t>并不能自动获得专利权</a:t>
            </a:r>
            <a:r>
              <a:rPr lang="en-US" altLang="zh-CN" sz="2200" dirty="0"/>
              <a:t>,</a:t>
            </a:r>
            <a:r>
              <a:rPr lang="zh-CN" altLang="zh-CN" sz="2200" dirty="0"/>
              <a:t>需要履行一定的申请程序并经严格的审查</a:t>
            </a:r>
            <a:r>
              <a:rPr lang="en-US" altLang="zh-CN" sz="2200" dirty="0"/>
              <a:t>,</a:t>
            </a:r>
            <a:r>
              <a:rPr lang="zh-CN" altLang="zh-CN" sz="2200" dirty="0"/>
              <a:t>才能授予专利权。目前，我国《专利法》对不同的专利权客体采取了不同的审查制度，发明专利采用“早期公开、延迟审查”；而对实用新型和外观设计专利申请采用初步审查的制度。</a:t>
            </a:r>
            <a:endParaRPr lang="en-US" altLang="zh-CN" sz="2200" b="1"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4684" y="-14064"/>
            <a:ext cx="8229600" cy="1066800"/>
          </a:xfrm>
        </p:spPr>
        <p:txBody>
          <a:bodyPr/>
          <a:lstStyle/>
          <a:p>
            <a:r>
              <a:rPr lang="zh-CN" altLang="en-US" dirty="0">
                <a:ea typeface="宋体" panose="02010600030101010101" pitchFamily="2" charset="-122"/>
              </a:rPr>
              <a:t>本章小结</a:t>
            </a:r>
            <a:endParaRPr lang="zh-CN" altLang="en-US" dirty="0">
              <a:ea typeface="宋体" panose="02010600030101010101" pitchFamily="2" charset="-122"/>
            </a:endParaRPr>
          </a:p>
        </p:txBody>
      </p:sp>
      <p:sp>
        <p:nvSpPr>
          <p:cNvPr id="2" name="TextBox 1"/>
          <p:cNvSpPr txBox="1"/>
          <p:nvPr/>
        </p:nvSpPr>
        <p:spPr>
          <a:xfrm>
            <a:off x="899592" y="1052736"/>
            <a:ext cx="7200800" cy="5170646"/>
          </a:xfrm>
          <a:prstGeom prst="rect">
            <a:avLst/>
          </a:prstGeom>
          <a:noFill/>
        </p:spPr>
        <p:txBody>
          <a:bodyPr wrap="square" rtlCol="0">
            <a:spAutoFit/>
          </a:bodyPr>
          <a:lstStyle/>
          <a:p>
            <a:r>
              <a:rPr lang="en-US" altLang="zh-CN" sz="2200" dirty="0" smtClean="0"/>
              <a:t>    </a:t>
            </a:r>
            <a:r>
              <a:rPr lang="zh-CN" altLang="zh-CN" sz="2200" dirty="0" smtClean="0"/>
              <a:t>专利权</a:t>
            </a:r>
            <a:r>
              <a:rPr lang="zh-CN" altLang="zh-CN" sz="2200" dirty="0"/>
              <a:t>人在专利权有效期间享有法律赋予的权利：独占实施权、许可实施权、专利转让权、专利标记权、署名权、获得奖励和报酬等权利</a:t>
            </a:r>
            <a:r>
              <a:rPr lang="en-US" altLang="zh-CN" sz="2200" dirty="0"/>
              <a:t>,</a:t>
            </a:r>
            <a:r>
              <a:rPr lang="zh-CN" altLang="zh-CN" sz="2200" dirty="0"/>
              <a:t>并承担法律规定的公开发明创造的内容和交纳年费的义务。为了防止专利权人滥用权利，维护国家整体利益、公众利益和促进科学技术的发展，《专利法》第</a:t>
            </a:r>
            <a:r>
              <a:rPr lang="en-US" altLang="zh-CN" sz="2200" dirty="0"/>
              <a:t>69</a:t>
            </a:r>
            <a:r>
              <a:rPr lang="zh-CN" altLang="zh-CN" sz="2200" dirty="0"/>
              <a:t>条和第</a:t>
            </a:r>
            <a:r>
              <a:rPr lang="en-US" altLang="zh-CN" sz="2200" dirty="0"/>
              <a:t>70</a:t>
            </a:r>
            <a:r>
              <a:rPr lang="zh-CN" altLang="zh-CN" sz="2200" dirty="0"/>
              <a:t>条对专利权作了若干限制性的规定。</a:t>
            </a:r>
            <a:endParaRPr lang="zh-CN" altLang="zh-CN" sz="2200" dirty="0"/>
          </a:p>
          <a:p>
            <a:r>
              <a:rPr lang="en-US" altLang="zh-CN" sz="2200" dirty="0"/>
              <a:t> </a:t>
            </a:r>
            <a:r>
              <a:rPr lang="en-US" altLang="zh-CN" sz="2200" dirty="0" smtClean="0"/>
              <a:t>    </a:t>
            </a:r>
            <a:r>
              <a:rPr lang="zh-CN" altLang="zh-CN" sz="2200" dirty="0" smtClean="0"/>
              <a:t>专利</a:t>
            </a:r>
            <a:r>
              <a:rPr lang="zh-CN" altLang="zh-CN" sz="2200" dirty="0"/>
              <a:t>侵权行为有两种：一种是除法律另有规定以外，未经专利权人许可，为生产经营目的而制造、使用、许诺销售、销售、进口专利产品或者使用专利方法及使用、许诺销售、销售、进口依照该方法直接获得的产品的行为；另一种是假冒他人专利的行为，新修订的《专利法实施细则》第</a:t>
            </a:r>
            <a:r>
              <a:rPr lang="en-US" altLang="zh-CN" sz="2200" dirty="0"/>
              <a:t>84</a:t>
            </a:r>
            <a:r>
              <a:rPr lang="zh-CN" altLang="zh-CN" sz="2200" dirty="0"/>
              <a:t>条列明了相关行为属于专利法规定的假冒专利的行为。对于专利侵权行为，专利权人或其他利害关系人可以自己选择请求人民法院审理还是请求专利管理机关处理。</a:t>
            </a:r>
            <a:endParaRPr lang="en-US" altLang="zh-CN" sz="2200" b="1" dirty="0"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1931" y="0"/>
            <a:ext cx="8229600" cy="1066800"/>
          </a:xfrm>
        </p:spPr>
        <p:txBody>
          <a:bodyPr/>
          <a:lstStyle/>
          <a:p>
            <a:r>
              <a:rPr lang="zh-CN" altLang="en-US" dirty="0" smtClean="0">
                <a:ea typeface="宋体" panose="02010600030101010101" pitchFamily="2" charset="-122"/>
              </a:rPr>
              <a:t>思考与练习</a:t>
            </a:r>
            <a:endParaRPr lang="zh-CN" altLang="en-US" dirty="0">
              <a:ea typeface="宋体" panose="02010600030101010101" pitchFamily="2" charset="-122"/>
            </a:endParaRPr>
          </a:p>
        </p:txBody>
      </p:sp>
      <p:sp>
        <p:nvSpPr>
          <p:cNvPr id="2" name="TextBox 1"/>
          <p:cNvSpPr txBox="1"/>
          <p:nvPr/>
        </p:nvSpPr>
        <p:spPr>
          <a:xfrm>
            <a:off x="1599941" y="1484784"/>
            <a:ext cx="6577880" cy="3416320"/>
          </a:xfrm>
          <a:prstGeom prst="rect">
            <a:avLst/>
          </a:prstGeom>
          <a:noFill/>
        </p:spPr>
        <p:txBody>
          <a:bodyPr wrap="square" rtlCol="0">
            <a:spAutoFit/>
          </a:bodyPr>
          <a:lstStyle/>
          <a:p>
            <a:r>
              <a:rPr lang="en-US" altLang="zh-CN" sz="2400" dirty="0"/>
              <a:t>1</a:t>
            </a:r>
            <a:r>
              <a:rPr lang="zh-CN" altLang="zh-CN" sz="2400" dirty="0"/>
              <a:t>．简述发明和实用新型的</a:t>
            </a:r>
            <a:r>
              <a:rPr lang="zh-CN" altLang="zh-CN" sz="2400" dirty="0" smtClean="0"/>
              <a:t>区别</a:t>
            </a:r>
            <a:r>
              <a:rPr lang="zh-CN" altLang="en-US" sz="2400" dirty="0" smtClean="0"/>
              <a:t>。</a:t>
            </a:r>
            <a:endParaRPr lang="en-US" altLang="zh-CN" sz="2400" dirty="0" smtClean="0"/>
          </a:p>
          <a:p>
            <a:endParaRPr lang="zh-CN" altLang="zh-CN" sz="2400" dirty="0"/>
          </a:p>
          <a:p>
            <a:r>
              <a:rPr lang="en-US" altLang="zh-CN" sz="2400" dirty="0"/>
              <a:t>2</a:t>
            </a:r>
            <a:r>
              <a:rPr lang="zh-CN" altLang="zh-CN" sz="2400" dirty="0"/>
              <a:t>．法律是如何规定合作发明创造申请权归属的？</a:t>
            </a:r>
            <a:endParaRPr lang="zh-CN" altLang="zh-CN" sz="2400" dirty="0"/>
          </a:p>
          <a:p>
            <a:endParaRPr lang="en-US" altLang="zh-CN" sz="2400" dirty="0" smtClean="0"/>
          </a:p>
          <a:p>
            <a:r>
              <a:rPr lang="en-US" altLang="zh-CN" sz="2400" dirty="0" smtClean="0"/>
              <a:t>3</a:t>
            </a:r>
            <a:r>
              <a:rPr lang="zh-CN" altLang="zh-CN" sz="2400" dirty="0"/>
              <a:t>．专利申请被无效宣告后的法律效果是什么？</a:t>
            </a:r>
            <a:endParaRPr lang="zh-CN" altLang="zh-CN" sz="2400" dirty="0"/>
          </a:p>
          <a:p>
            <a:endParaRPr lang="en-US" altLang="zh-CN" sz="2400" dirty="0" smtClean="0"/>
          </a:p>
          <a:p>
            <a:r>
              <a:rPr lang="en-US" altLang="zh-CN" sz="2400" dirty="0" smtClean="0"/>
              <a:t>4</a:t>
            </a:r>
            <a:r>
              <a:rPr lang="zh-CN" altLang="zh-CN" sz="2400" dirty="0"/>
              <a:t>．简述专利权人的权利与义务。</a:t>
            </a:r>
            <a:endParaRPr lang="zh-CN" altLang="zh-CN" sz="2400" dirty="0"/>
          </a:p>
          <a:p>
            <a:endParaRPr lang="en-US" altLang="zh-CN" sz="2400" dirty="0" smtClean="0"/>
          </a:p>
          <a:p>
            <a:r>
              <a:rPr lang="en-US" altLang="zh-CN" sz="2400" dirty="0" smtClean="0"/>
              <a:t>5</a:t>
            </a:r>
            <a:r>
              <a:rPr lang="zh-CN" altLang="zh-CN" sz="2400" dirty="0"/>
              <a:t>．法律规定不视为侵犯专利权的情形有哪些？</a:t>
            </a:r>
            <a:endParaRPr lang="zh-CN" altLang="zh-CN" sz="24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9472" y="-50800"/>
            <a:ext cx="8229600" cy="1066800"/>
          </a:xfrm>
        </p:spPr>
        <p:txBody>
          <a:bodyPr/>
          <a:lstStyle/>
          <a:p>
            <a:r>
              <a:rPr lang="zh-CN" altLang="en-US" dirty="0" smtClean="0"/>
              <a:t>真题回顾</a:t>
            </a:r>
            <a:endParaRPr lang="zh-CN" altLang="en-US" dirty="0"/>
          </a:p>
        </p:txBody>
      </p:sp>
      <p:sp>
        <p:nvSpPr>
          <p:cNvPr id="3" name="内容占位符 2"/>
          <p:cNvSpPr>
            <a:spLocks noGrp="1"/>
          </p:cNvSpPr>
          <p:nvPr>
            <p:ph idx="4294967295"/>
          </p:nvPr>
        </p:nvSpPr>
        <p:spPr>
          <a:xfrm>
            <a:off x="467544" y="1484784"/>
            <a:ext cx="8496300" cy="4324350"/>
          </a:xfrm>
        </p:spPr>
        <p:txBody>
          <a:bodyPr/>
          <a:lstStyle/>
          <a:p>
            <a:r>
              <a:rPr lang="en-US" altLang="zh-CN" dirty="0" smtClean="0"/>
              <a:t>1 </a:t>
            </a:r>
            <a:r>
              <a:rPr lang="zh-CN" altLang="en-US" dirty="0" smtClean="0"/>
              <a:t>我国专利法规定不视为侵犯专利权的情形有哪些</a:t>
            </a:r>
            <a:endParaRPr lang="en-US" altLang="zh-CN" dirty="0" smtClean="0"/>
          </a:p>
          <a:p>
            <a:endParaRPr lang="en-US" altLang="zh-CN" dirty="0"/>
          </a:p>
          <a:p>
            <a:r>
              <a:rPr lang="en-US" altLang="zh-CN" dirty="0" smtClean="0"/>
              <a:t>2 </a:t>
            </a:r>
            <a:r>
              <a:rPr lang="zh-CN" altLang="en-US" dirty="0" smtClean="0"/>
              <a:t>简述我国专利法中不授予专利权的客体</a:t>
            </a:r>
            <a:endParaRPr lang="en-US" altLang="zh-CN" dirty="0" smtClean="0"/>
          </a:p>
          <a:p>
            <a:endParaRPr lang="en-US" altLang="zh-CN" dirty="0"/>
          </a:p>
          <a:p>
            <a:r>
              <a:rPr lang="en-US" altLang="zh-CN" dirty="0" smtClean="0"/>
              <a:t>3 </a:t>
            </a:r>
            <a:r>
              <a:rPr lang="zh-CN" altLang="en-US" dirty="0" smtClean="0"/>
              <a:t>简述专利权人的权利与义务</a:t>
            </a:r>
            <a:endParaRPr lang="en-US" altLang="zh-CN" dirty="0" smtClean="0"/>
          </a:p>
          <a:p>
            <a:endParaRPr lang="en-US" altLang="zh-CN" dirty="0"/>
          </a:p>
          <a:p>
            <a:pPr marL="109855" indent="0">
              <a:buNone/>
            </a:pP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1"/>
          <p:cNvSpPr txBox="1">
            <a:spLocks noChangeArrowheads="1"/>
          </p:cNvSpPr>
          <p:nvPr/>
        </p:nvSpPr>
        <p:spPr bwMode="auto">
          <a:xfrm>
            <a:off x="70984" y="1097191"/>
            <a:ext cx="6337300" cy="523875"/>
          </a:xfrm>
          <a:prstGeom prst="rect">
            <a:avLst/>
          </a:prstGeom>
          <a:noFill/>
          <a:ln w="9525">
            <a:noFill/>
            <a:miter lim="800000"/>
          </a:ln>
        </p:spPr>
        <p:txBody>
          <a:bodyPr>
            <a:spAutoFit/>
          </a:bodyPr>
          <a:lstStyle/>
          <a:p>
            <a:r>
              <a:rPr lang="zh-CN" altLang="zh-CN" sz="2800" b="1" dirty="0">
                <a:latin typeface="Verdana" panose="020B0604030504040204" pitchFamily="34" charset="0"/>
              </a:rPr>
              <a:t>一、信息法的概念</a:t>
            </a:r>
            <a:endParaRPr lang="en-US" altLang="zh-CN" sz="2400" dirty="0">
              <a:latin typeface="Verdana" panose="020B0604030504040204" pitchFamily="34" charset="0"/>
            </a:endParaRPr>
          </a:p>
        </p:txBody>
      </p:sp>
      <p:graphicFrame>
        <p:nvGraphicFramePr>
          <p:cNvPr id="4" name="表格 3"/>
          <p:cNvGraphicFramePr>
            <a:graphicFrameLocks noGrp="1"/>
          </p:cNvGraphicFramePr>
          <p:nvPr/>
        </p:nvGraphicFramePr>
        <p:xfrm>
          <a:off x="1187624" y="1844824"/>
          <a:ext cx="6444382" cy="4009896"/>
        </p:xfrm>
        <a:graphic>
          <a:graphicData uri="http://schemas.openxmlformats.org/drawingml/2006/table">
            <a:tbl>
              <a:tblPr/>
              <a:tblGrid>
                <a:gridCol w="898363"/>
                <a:gridCol w="1203929"/>
                <a:gridCol w="4342090"/>
              </a:tblGrid>
              <a:tr h="36277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学者</a:t>
                      </a:r>
                      <a:endParaRPr kumimoji="0" lang="zh-CN" altLang="en-US" sz="16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文献</a:t>
                      </a:r>
                      <a:endParaRPr kumimoji="0" lang="zh-CN" altLang="en-US" sz="16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表述</a:t>
                      </a:r>
                      <a:endParaRPr kumimoji="0" lang="zh-CN" altLang="en-US" sz="16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1639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张守文、周庆山</a:t>
                      </a:r>
                      <a:endPar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信息法学（法律出版社，</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1995</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信息法，是调整在信息活动中产生的各种社会关系的法律规范的总称，其调整对象是在信息活动中产生的各种社会关系。而信息活动</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是指人们从事的与信息直接相关的一切活动，是指人们进行的以信息为中心或标的的一系列活动，包括信息的获取</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或称采集、收集</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，信息的加工、处理</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或称整理</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，信息的传播</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或称传递、传输</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信息的存贮</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或称保留、储存</a:t>
                      </a:r>
                      <a:r>
                        <a:rPr kumimoji="0" lang="en-US" altLang="zh-CN"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等各类活动。</a:t>
                      </a:r>
                      <a:endParaRPr kumimoji="0" lang="zh-CN" altLang="en-US" sz="16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525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胡昌平</a:t>
                      </a:r>
                      <a:endParaRPr kumimoji="0" lang="zh-CN" altLang="en-US" sz="16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信息管理科学导论（科学技术文献出版社，</a:t>
                      </a:r>
                      <a:r>
                        <a:rPr kumimoji="0" lang="en-US" altLang="zh-CN"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1995</a:t>
                      </a:r>
                      <a:r>
                        <a:rPr kumimoji="0" lang="zh-CN" altLang="en-US" sz="16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6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6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国家信息法系指国家指定的，调整在信息的取得、使用、转让和保护等过程中所产生的各种利益问题和安全问题的全部法律规范，而不只是其中的某一部分或某一方面的法律规范。</a:t>
                      </a:r>
                      <a:endParaRPr kumimoji="0" lang="zh-CN" altLang="en-US" sz="16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143000"/>
            <a:ext cx="8229600" cy="1066800"/>
          </a:xfrm>
        </p:spPr>
        <p:txBody>
          <a:bodyPr/>
          <a:lstStyle/>
          <a:p>
            <a:r>
              <a:rPr lang="zh-CN" altLang="en-US" dirty="0">
                <a:ea typeface="宋体" panose="02010600030101010101" pitchFamily="2" charset="-122"/>
              </a:rPr>
              <a:t>第</a:t>
            </a:r>
            <a:r>
              <a:rPr lang="en-US" altLang="zh-CN" dirty="0">
                <a:ea typeface="宋体" panose="02010600030101010101" pitchFamily="2" charset="-122"/>
              </a:rPr>
              <a:t>3</a:t>
            </a:r>
            <a:r>
              <a:rPr lang="zh-CN" altLang="en-US" dirty="0">
                <a:ea typeface="宋体" panose="02010600030101010101" pitchFamily="2" charset="-122"/>
              </a:rPr>
              <a:t>章  专利权法律制度</a:t>
            </a:r>
            <a:endParaRPr lang="zh-CN" altLang="en-US" dirty="0">
              <a:ea typeface="宋体" panose="02010600030101010101" pitchFamily="2" charset="-122"/>
            </a:endParaRPr>
          </a:p>
        </p:txBody>
      </p:sp>
      <p:sp>
        <p:nvSpPr>
          <p:cNvPr id="2" name="TextBox 1"/>
          <p:cNvSpPr txBox="1"/>
          <p:nvPr/>
        </p:nvSpPr>
        <p:spPr>
          <a:xfrm>
            <a:off x="3131842" y="2788186"/>
            <a:ext cx="2880320" cy="1569660"/>
          </a:xfrm>
          <a:prstGeom prst="rect">
            <a:avLst/>
          </a:prstGeom>
          <a:noFill/>
        </p:spPr>
        <p:txBody>
          <a:bodyPr wrap="square" rtlCol="0">
            <a:spAutoFit/>
          </a:bodyPr>
          <a:lstStyle/>
          <a:p>
            <a:pPr algn="ctr"/>
            <a:r>
              <a:rPr lang="zh-CN" altLang="en-US" sz="9600" b="1" dirty="0" smtClean="0"/>
              <a:t>结束</a:t>
            </a:r>
            <a:endParaRPr lang="en-US" altLang="zh-CN" sz="96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1"/>
          <p:cNvSpPr txBox="1">
            <a:spLocks noChangeArrowheads="1"/>
          </p:cNvSpPr>
          <p:nvPr/>
        </p:nvSpPr>
        <p:spPr bwMode="auto">
          <a:xfrm>
            <a:off x="15776" y="1196752"/>
            <a:ext cx="6337300" cy="892175"/>
          </a:xfrm>
          <a:prstGeom prst="rect">
            <a:avLst/>
          </a:prstGeom>
          <a:noFill/>
          <a:ln w="9525">
            <a:noFill/>
            <a:miter lim="800000"/>
          </a:ln>
        </p:spPr>
        <p:txBody>
          <a:bodyPr>
            <a:spAutoFit/>
          </a:bodyPr>
          <a:lstStyle/>
          <a:p>
            <a:r>
              <a:rPr lang="zh-CN" altLang="zh-CN" sz="2800" b="1" dirty="0">
                <a:latin typeface="Verdana" panose="020B0604030504040204" pitchFamily="34" charset="0"/>
              </a:rPr>
              <a:t>一、信息法的概念</a:t>
            </a:r>
            <a:endParaRPr lang="zh-CN" altLang="zh-CN" sz="2800" b="1" dirty="0">
              <a:latin typeface="Verdana" panose="020B0604030504040204" pitchFamily="34" charset="0"/>
            </a:endParaRPr>
          </a:p>
          <a:p>
            <a:endParaRPr lang="en-US" altLang="zh-CN" sz="2400" dirty="0">
              <a:latin typeface="Verdana" panose="020B0604030504040204" pitchFamily="34" charset="0"/>
            </a:endParaRPr>
          </a:p>
        </p:txBody>
      </p:sp>
      <p:graphicFrame>
        <p:nvGraphicFramePr>
          <p:cNvPr id="3" name="表格 2"/>
          <p:cNvGraphicFramePr>
            <a:graphicFrameLocks noGrp="1"/>
          </p:cNvGraphicFramePr>
          <p:nvPr/>
        </p:nvGraphicFramePr>
        <p:xfrm>
          <a:off x="1115616" y="2060848"/>
          <a:ext cx="6480398" cy="4389120"/>
        </p:xfrm>
        <a:graphic>
          <a:graphicData uri="http://schemas.openxmlformats.org/drawingml/2006/table">
            <a:tbl>
              <a:tblPr/>
              <a:tblGrid>
                <a:gridCol w="1115403"/>
                <a:gridCol w="1322813"/>
                <a:gridCol w="4042182"/>
              </a:tblGrid>
              <a:tr h="140298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贾文中、黄瑞华</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试论信息法的体系（情报理论与实践，</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1997</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1</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信息法的调整对象有二：一是促进信息技术及其产业发展过程中产生的一系列新的社会关系和社会问题；二是在信息生产、传播、收集处理、存贮、应用、交换等环节中所产生的各种社会关系。</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352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吴宏亮、颜小云</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论信息立法的几个基本问题（中国图书馆学报，</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1999</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2</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信息法是国家为信息产业而制定的以一定信息经济关系为调整对象的法律规范的总和。</a:t>
                      </a:r>
                      <a:endPar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146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en-US" altLang="zh-CN"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B.A.</a:t>
                      </a: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科佩洛夫（俄），</a:t>
                      </a:r>
                      <a:r>
                        <a:rPr kumimoji="0" 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赵国琦</a:t>
                      </a: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译</a:t>
                      </a:r>
                      <a:endPar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论信息法体系（国外社会科学，</a:t>
                      </a:r>
                      <a:r>
                        <a:rPr kumimoji="0" lang="en-US" altLang="zh-CN"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2000</a:t>
                      </a: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a:t>
                      </a:r>
                      <a:r>
                        <a:rPr kumimoji="0" lang="en-US" altLang="zh-CN"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5</a:t>
                      </a: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信息法调节的主要对象是信息关系，即实现信息过程</a:t>
                      </a:r>
                      <a:r>
                        <a:rPr kumimoji="0" lang="zh-CN"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信息生产、收集、处理、积累、储存、检索、传递、传播和消费过程时产生的关系。</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1"/>
          <p:cNvSpPr txBox="1">
            <a:spLocks noChangeArrowheads="1"/>
          </p:cNvSpPr>
          <p:nvPr/>
        </p:nvSpPr>
        <p:spPr bwMode="auto">
          <a:xfrm>
            <a:off x="251520" y="1104902"/>
            <a:ext cx="6337300" cy="523875"/>
          </a:xfrm>
          <a:prstGeom prst="rect">
            <a:avLst/>
          </a:prstGeom>
          <a:noFill/>
          <a:ln w="9525">
            <a:noFill/>
            <a:miter lim="800000"/>
          </a:ln>
        </p:spPr>
        <p:txBody>
          <a:bodyPr>
            <a:spAutoFit/>
          </a:bodyPr>
          <a:lstStyle/>
          <a:p>
            <a:r>
              <a:rPr lang="zh-CN" altLang="zh-CN" sz="2800" b="1" dirty="0">
                <a:latin typeface="Verdana" panose="020B0604030504040204" pitchFamily="34" charset="0"/>
              </a:rPr>
              <a:t>一、信息法的概念</a:t>
            </a:r>
            <a:endParaRPr lang="en-US" altLang="zh-CN" sz="2400" dirty="0">
              <a:latin typeface="Verdana" panose="020B0604030504040204" pitchFamily="34" charset="0"/>
            </a:endParaRPr>
          </a:p>
        </p:txBody>
      </p:sp>
      <p:graphicFrame>
        <p:nvGraphicFramePr>
          <p:cNvPr id="3" name="表格 2"/>
          <p:cNvGraphicFramePr>
            <a:graphicFrameLocks noGrp="1"/>
          </p:cNvGraphicFramePr>
          <p:nvPr/>
        </p:nvGraphicFramePr>
        <p:xfrm>
          <a:off x="683568" y="1916832"/>
          <a:ext cx="7632848" cy="4534895"/>
        </p:xfrm>
        <a:graphic>
          <a:graphicData uri="http://schemas.openxmlformats.org/drawingml/2006/table">
            <a:tbl>
              <a:tblPr/>
              <a:tblGrid>
                <a:gridCol w="1064538"/>
                <a:gridCol w="1673630"/>
                <a:gridCol w="4894680"/>
              </a:tblGrid>
              <a:tr h="123650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黄瑞华</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信息法（电子工业出版社，</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2004</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信息法是为了调整信息活动而产生的各种社会关系的法律规范的总和。</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491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田禾、吕艳滨</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亚洲信息法研究（中国人民公安大学出版社，</a:t>
                      </a:r>
                      <a:r>
                        <a:rPr kumimoji="0" lang="en-US" altLang="zh-CN"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2007</a:t>
                      </a: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信息法是调整因信息的产生、发送、传递和接受而形成的权利</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义务关系或权力</a:t>
                      </a:r>
                      <a:r>
                        <a:rPr kumimoji="0" lang="en-US" altLang="zh-CN"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a:t>
                      </a: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权利关系的法律规范的总和。</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491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齐爱民</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中国信息立法研究（武汉大学出版社，</a:t>
                      </a:r>
                      <a:r>
                        <a:rPr kumimoji="0" lang="en-US" altLang="zh-CN"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2009</a:t>
                      </a:r>
                      <a:r>
                        <a:rPr kumimoji="0" lang="zh-CN" altLang="en-US" sz="1800" b="1" i="0" u="none" strike="noStrike" cap="none" normalizeH="0" baseline="0" smtClean="0">
                          <a:ln>
                            <a:noFill/>
                          </a:ln>
                          <a:solidFill>
                            <a:srgbClr val="FFFFFF"/>
                          </a:solidFill>
                          <a:effectLst/>
                          <a:latin typeface="Verdana" panose="020B0604030504040204" pitchFamily="34" charset="0"/>
                          <a:ea typeface="宋体" panose="02010600030101010101" pitchFamily="2" charset="-122"/>
                        </a:rPr>
                        <a:t>）</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rPr>
                        <a:t>信息法是以调整电子信息而引起的社会关系的法律规范的总称。这个概念说明信息法调整的客体为电子信息。所谓电子信息又称为计算机信息，简单说就是可供计算机处理的信息。</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395536" y="3775075"/>
            <a:ext cx="6984776" cy="1385774"/>
          </a:xfrm>
        </p:spPr>
        <p:txBody>
          <a:bodyPr/>
          <a:lstStyle/>
          <a:p>
            <a:r>
              <a:rPr lang="zh-CN" altLang="en-US" dirty="0"/>
              <a:t>介绍</a:t>
            </a:r>
            <a:r>
              <a:rPr lang="zh-CN" altLang="en-US" dirty="0" smtClean="0"/>
              <a:t>《信息政策与法规》</a:t>
            </a:r>
            <a:r>
              <a:rPr lang="zh-CN" altLang="en-US" dirty="0"/>
              <a:t>考试</a:t>
            </a:r>
            <a:endParaRPr lang="zh-CN" altLang="en-US" dirty="0"/>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1"/>
          <p:cNvSpPr txBox="1">
            <a:spLocks noChangeArrowheads="1"/>
          </p:cNvSpPr>
          <p:nvPr/>
        </p:nvSpPr>
        <p:spPr bwMode="auto">
          <a:xfrm>
            <a:off x="683568" y="1196752"/>
            <a:ext cx="6625034" cy="4216539"/>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二</a:t>
            </a:r>
            <a:r>
              <a:rPr lang="zh-CN" altLang="zh-CN" sz="2800" b="1" dirty="0">
                <a:latin typeface="Verdana" panose="020B0604030504040204" pitchFamily="34" charset="0"/>
              </a:rPr>
              <a:t>、信息法的</a:t>
            </a:r>
            <a:r>
              <a:rPr lang="zh-CN" altLang="en-US" sz="2800" b="1" dirty="0">
                <a:latin typeface="Verdana" panose="020B0604030504040204" pitchFamily="34" charset="0"/>
              </a:rPr>
              <a:t>地位</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的地位，通常是指信息法在法律体系中的地位，即在法律体系中有没有自己独立存在的位置，这是信息法学极为关注的问题之一。由于信息法学是一门产生较晚、基础较为薄弱而且正在处于发展阶段的学科，因而对信息法的地位问题的研究就显得较为迫切。它不仅与明确信息法学的研究对象直接有关，而且对信息立法框架的预测、规划以及信息法的制定、实施、信息法规文件的整理、编纂等都有直接或间接的意义。</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1"/>
          <p:cNvSpPr txBox="1">
            <a:spLocks noChangeArrowheads="1"/>
          </p:cNvSpPr>
          <p:nvPr/>
        </p:nvSpPr>
        <p:spPr bwMode="auto">
          <a:xfrm>
            <a:off x="994002" y="1484784"/>
            <a:ext cx="6840760" cy="4216539"/>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三</a:t>
            </a:r>
            <a:r>
              <a:rPr lang="zh-CN" altLang="zh-CN" sz="2800" b="1" dirty="0">
                <a:latin typeface="Verdana" panose="020B0604030504040204" pitchFamily="34" charset="0"/>
              </a:rPr>
              <a:t>、</a:t>
            </a:r>
            <a:r>
              <a:rPr lang="zh-CN" altLang="en-US" sz="2800" b="1" dirty="0">
                <a:latin typeface="Verdana" panose="020B0604030504040204" pitchFamily="34" charset="0"/>
              </a:rPr>
              <a:t>与相关部门法的关系</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b="1" dirty="0">
                <a:latin typeface="Verdana" panose="020B0604030504040204" pitchFamily="34" charset="0"/>
              </a:rPr>
              <a:t>（一）信息法与宪法的关系</a:t>
            </a:r>
            <a:r>
              <a:rPr lang="zh-CN" altLang="zh-CN" sz="2400" dirty="0">
                <a:latin typeface="Verdana" panose="020B0604030504040204" pitchFamily="34" charset="0"/>
              </a:rPr>
              <a:t> </a:t>
            </a:r>
            <a:r>
              <a:rPr lang="en-US" altLang="zh-CN" sz="2400" b="1" dirty="0">
                <a:latin typeface="Verdana" panose="020B0604030504040204" pitchFamily="34" charset="0"/>
              </a:rPr>
              <a:t> </a:t>
            </a:r>
            <a:endParaRPr lang="zh-CN"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与宪法是普通法与根本法的关系，它们的区别是显而易见的，此处不再赘述。信息法必须依据宪法制定，不得与宪法相抵触；同时，宪法中规定的公民的信息自由权，是宪法和信息法共同的保护对象，并且信息法应将宪法中有关保护公民信息自由权的条款具体化，并制定相应的法律、法规，以保证公民信息自由权的全面、有效、充分的实现</a:t>
            </a:r>
            <a:r>
              <a:rPr lang="zh-CN" altLang="en-US" sz="2400" dirty="0">
                <a:latin typeface="Verdana" panose="020B0604030504040204" pitchFamily="34" charset="0"/>
              </a:rPr>
              <a:t>。</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1"/>
          <p:cNvSpPr txBox="1">
            <a:spLocks noChangeArrowheads="1"/>
          </p:cNvSpPr>
          <p:nvPr/>
        </p:nvSpPr>
        <p:spPr bwMode="auto">
          <a:xfrm>
            <a:off x="899592" y="1340768"/>
            <a:ext cx="6912768" cy="4647426"/>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三</a:t>
            </a:r>
            <a:r>
              <a:rPr lang="zh-CN" altLang="zh-CN" sz="2800" b="1" dirty="0">
                <a:latin typeface="Verdana" panose="020B0604030504040204" pitchFamily="34" charset="0"/>
              </a:rPr>
              <a:t>、</a:t>
            </a:r>
            <a:r>
              <a:rPr lang="zh-CN" altLang="en-US" sz="2800" b="1" dirty="0">
                <a:latin typeface="Verdana" panose="020B0604030504040204" pitchFamily="34" charset="0"/>
              </a:rPr>
              <a:t>与相关部门法的关系</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b="1" dirty="0">
                <a:latin typeface="Verdana" panose="020B0604030504040204" pitchFamily="34" charset="0"/>
              </a:rPr>
              <a:t>（二）信息法与民法的关系</a:t>
            </a:r>
            <a:r>
              <a:rPr lang="zh-CN" altLang="zh-CN" sz="2400" dirty="0">
                <a:latin typeface="Verdana" panose="020B0604030504040204" pitchFamily="34" charset="0"/>
              </a:rPr>
              <a:t> </a:t>
            </a:r>
            <a:r>
              <a:rPr lang="en-US" altLang="zh-CN" sz="2200" b="1" dirty="0">
                <a:latin typeface="Verdana" panose="020B0604030504040204" pitchFamily="34" charset="0"/>
              </a:rPr>
              <a:t> </a:t>
            </a:r>
            <a:endParaRPr lang="zh-CN" altLang="zh-CN" sz="2200" dirty="0">
              <a:latin typeface="Verdana" panose="020B0604030504040204" pitchFamily="34" charset="0"/>
            </a:endParaRPr>
          </a:p>
          <a:p>
            <a:r>
              <a:rPr lang="en-US" altLang="zh-CN" sz="2200" dirty="0">
                <a:latin typeface="Verdana" panose="020B0604030504040204" pitchFamily="34" charset="0"/>
              </a:rPr>
              <a:t>    </a:t>
            </a:r>
            <a:r>
              <a:rPr lang="zh-CN" altLang="zh-CN" sz="2200" dirty="0">
                <a:latin typeface="Verdana" panose="020B0604030504040204" pitchFamily="34" charset="0"/>
              </a:rPr>
              <a:t>信息法与民法有多方面的区别，它们的调整对象、宗旨、本质、体系等都是不尽相同的。与此同时，两者联系也十分密切。由于民法所保护的民事权利同信息法所保护的信息权利均于法律主体的切身利益联系甚为密切，并与基本人权密切相关；同时，由于作为信息法律关系客体的信息一般要附着在民事法律关系的客体之上，因此，民法同信息法的联系更为密切，并共同从不同的角度、不同的侧面，直接或间接地保护着信息权利。此外，信息法的许多理论和制度是与民法理论和制度联系在一起的，并且后者是前者的基础</a:t>
            </a:r>
            <a:r>
              <a:rPr lang="zh-CN" altLang="en-US" sz="2200" dirty="0">
                <a:latin typeface="Verdana" panose="020B0604030504040204" pitchFamily="34" charset="0"/>
              </a:rPr>
              <a:t>。</a:t>
            </a:r>
            <a:endParaRPr lang="en-US" altLang="zh-CN" sz="22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0" y="260350"/>
            <a:ext cx="7024688" cy="1143000"/>
          </a:xfrm>
        </p:spPr>
        <p:txBody>
          <a:bodyPr/>
          <a:lstStyle/>
          <a:p>
            <a:pPr eaLnBrk="1" hangingPunct="1"/>
            <a:r>
              <a:rPr lang="zh-CN" altLang="en-US" dirty="0" smtClean="0">
                <a:ea typeface="宋体" panose="02010600030101010101" pitchFamily="2" charset="-122"/>
              </a:rPr>
              <a:t>第二节 信息法概述</a:t>
            </a:r>
            <a:endParaRPr lang="zh-CN" altLang="en-US" dirty="0" smtClean="0">
              <a:ea typeface="宋体" panose="02010600030101010101" pitchFamily="2" charset="-122"/>
            </a:endParaRPr>
          </a:p>
        </p:txBody>
      </p:sp>
      <p:sp>
        <p:nvSpPr>
          <p:cNvPr id="43010" name="TextBox 69"/>
          <p:cNvSpPr txBox="1">
            <a:spLocks noChangeArrowheads="1"/>
          </p:cNvSpPr>
          <p:nvPr/>
        </p:nvSpPr>
        <p:spPr bwMode="auto">
          <a:xfrm>
            <a:off x="323850" y="6488117"/>
            <a:ext cx="2519363" cy="369887"/>
          </a:xfrm>
          <a:prstGeom prst="rect">
            <a:avLst/>
          </a:prstGeom>
          <a:noFill/>
          <a:ln w="9525">
            <a:noFill/>
            <a:miter lim="800000"/>
          </a:ln>
        </p:spPr>
        <p:txBody>
          <a:bodyPr>
            <a:spAutoFit/>
          </a:bodyPr>
          <a:lstStyle/>
          <a:p>
            <a:r>
              <a:rPr lang="zh-CN" altLang="en-US">
                <a:latin typeface="Verdana" panose="020B0604030504040204" pitchFamily="34" charset="0"/>
              </a:rPr>
              <a:t>信息法教程 第</a:t>
            </a:r>
            <a:r>
              <a:rPr lang="en-US" altLang="zh-CN">
                <a:latin typeface="Verdana" panose="020B0604030504040204" pitchFamily="34" charset="0"/>
              </a:rPr>
              <a:t>1</a:t>
            </a:r>
            <a:r>
              <a:rPr lang="zh-CN" altLang="en-US">
                <a:latin typeface="Verdana" panose="020B0604030504040204" pitchFamily="34" charset="0"/>
              </a:rPr>
              <a:t>章</a:t>
            </a:r>
            <a:endParaRPr lang="zh-CN" altLang="en-US">
              <a:latin typeface="Verdana" panose="020B0604030504040204" pitchFamily="34" charset="0"/>
            </a:endParaRPr>
          </a:p>
        </p:txBody>
      </p:sp>
      <p:sp>
        <p:nvSpPr>
          <p:cNvPr id="43011" name="TextBox 1"/>
          <p:cNvSpPr txBox="1">
            <a:spLocks noChangeArrowheads="1"/>
          </p:cNvSpPr>
          <p:nvPr/>
        </p:nvSpPr>
        <p:spPr bwMode="auto">
          <a:xfrm>
            <a:off x="823772" y="1556792"/>
            <a:ext cx="7489329" cy="458587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三</a:t>
            </a:r>
            <a:r>
              <a:rPr lang="zh-CN" altLang="zh-CN" sz="2800" b="1" dirty="0">
                <a:latin typeface="Verdana" panose="020B0604030504040204" pitchFamily="34" charset="0"/>
              </a:rPr>
              <a:t>、</a:t>
            </a:r>
            <a:r>
              <a:rPr lang="zh-CN" altLang="en-US" sz="2800" b="1" dirty="0">
                <a:latin typeface="Verdana" panose="020B0604030504040204" pitchFamily="34" charset="0"/>
              </a:rPr>
              <a:t>与相关部门法的关系</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b="1" dirty="0">
                <a:latin typeface="Verdana" panose="020B0604030504040204" pitchFamily="34" charset="0"/>
              </a:rPr>
              <a:t>（三）信息法与经济法的关系</a:t>
            </a:r>
            <a:r>
              <a:rPr lang="zh-CN" altLang="zh-CN" sz="2400" dirty="0">
                <a:latin typeface="Verdana" panose="020B0604030504040204" pitchFamily="34" charset="0"/>
              </a:rPr>
              <a:t> </a:t>
            </a:r>
            <a:r>
              <a:rPr lang="en-US" altLang="zh-CN" sz="2400" b="1" dirty="0">
                <a:latin typeface="Verdana" panose="020B0604030504040204" pitchFamily="34" charset="0"/>
              </a:rPr>
              <a:t> </a:t>
            </a:r>
            <a:endParaRPr lang="zh-CN" altLang="zh-CN" sz="2400" dirty="0">
              <a:latin typeface="Verdana" panose="020B0604030504040204" pitchFamily="34" charset="0"/>
            </a:endParaRPr>
          </a:p>
          <a:p>
            <a:pPr algn="just"/>
            <a:r>
              <a:rPr lang="en-US" altLang="zh-CN" sz="2400" dirty="0">
                <a:latin typeface="Verdana" panose="020B0604030504040204" pitchFamily="34" charset="0"/>
              </a:rPr>
              <a:t>    </a:t>
            </a:r>
            <a:r>
              <a:rPr lang="zh-CN" altLang="zh-CN" sz="2400" dirty="0">
                <a:latin typeface="Verdana" panose="020B0604030504040204" pitchFamily="34" charset="0"/>
              </a:rPr>
              <a:t>信息法同经济法在调整对象等方面是有明显的区别的。与此同时，这两个部门法在许多方面又有许多类似之处。从某种意义上说，经济活动也就是一种信息活动，因此，经济法同信息法发生作用的对象和领域在一定程度上存在着交叉，这使得两者联系甚为密切。此外，经济法中的宏观调控法就是运用法律化的经济政策及手段等信息来间接地引导市场主体的活动；经济法中的市场规制法在规制市场主体的市场活动中间接地也是对市场主体间的信息活动的规制</a:t>
            </a:r>
            <a:r>
              <a:rPr lang="zh-CN" altLang="en-US" sz="2400" dirty="0">
                <a:latin typeface="Verdana" panose="020B0604030504040204" pitchFamily="34" charset="0"/>
              </a:rPr>
              <a:t>。</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1"/>
          <p:cNvSpPr txBox="1">
            <a:spLocks noChangeArrowheads="1"/>
          </p:cNvSpPr>
          <p:nvPr/>
        </p:nvSpPr>
        <p:spPr bwMode="auto">
          <a:xfrm>
            <a:off x="899592" y="1196752"/>
            <a:ext cx="6769050" cy="3847207"/>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三</a:t>
            </a:r>
            <a:r>
              <a:rPr lang="zh-CN" altLang="zh-CN" sz="2800" b="1" dirty="0">
                <a:latin typeface="Verdana" panose="020B0604030504040204" pitchFamily="34" charset="0"/>
              </a:rPr>
              <a:t>、</a:t>
            </a:r>
            <a:r>
              <a:rPr lang="zh-CN" altLang="en-US" sz="2800" b="1" dirty="0">
                <a:latin typeface="Verdana" panose="020B0604030504040204" pitchFamily="34" charset="0"/>
              </a:rPr>
              <a:t>与相关部门法的关系</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b="1" dirty="0">
                <a:latin typeface="Verdana" panose="020B0604030504040204" pitchFamily="34" charset="0"/>
              </a:rPr>
              <a:t>（四）信息法与行政法的关系</a:t>
            </a:r>
            <a:r>
              <a:rPr lang="zh-CN" altLang="zh-CN" sz="2400" dirty="0">
                <a:latin typeface="Verdana" panose="020B0604030504040204" pitchFamily="34" charset="0"/>
              </a:rPr>
              <a:t> </a:t>
            </a:r>
            <a:r>
              <a:rPr lang="en-US" altLang="zh-CN" sz="2400" b="1" dirty="0">
                <a:latin typeface="Verdana" panose="020B0604030504040204" pitchFamily="34" charset="0"/>
              </a:rPr>
              <a:t> </a:t>
            </a:r>
            <a:endParaRPr lang="zh-CN" altLang="zh-CN" sz="2400" dirty="0">
              <a:latin typeface="Verdana" panose="020B0604030504040204" pitchFamily="34" charset="0"/>
            </a:endParaRPr>
          </a:p>
          <a:p>
            <a:pPr algn="just"/>
            <a:r>
              <a:rPr lang="en-US" altLang="zh-CN" sz="2400" dirty="0">
                <a:latin typeface="Verdana" panose="020B0604030504040204" pitchFamily="34" charset="0"/>
              </a:rPr>
              <a:t>    </a:t>
            </a:r>
            <a:r>
              <a:rPr lang="zh-CN" altLang="zh-CN" sz="2400" dirty="0">
                <a:latin typeface="Verdana" panose="020B0604030504040204" pitchFamily="34" charset="0"/>
              </a:rPr>
              <a:t>信息法与行政法的区别较为显见，同时，两者的联系也较为密切。行政法的有效实施对于间接保护信息权利同样具有重要作用。另外，对于侵犯信息权利的主体追究行政责任，也是信息法律责任的一种重要形式。随着实践的发展，两者的联系将会越来越密切，对信息权利依法予以行政保护，有时具有十分重要的作用</a:t>
            </a:r>
            <a:r>
              <a:rPr lang="zh-CN" altLang="en-US" sz="2400" dirty="0">
                <a:latin typeface="Verdana" panose="020B0604030504040204" pitchFamily="34" charset="0"/>
              </a:rPr>
              <a:t>。</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1"/>
          <p:cNvSpPr txBox="1">
            <a:spLocks noChangeArrowheads="1"/>
          </p:cNvSpPr>
          <p:nvPr/>
        </p:nvSpPr>
        <p:spPr bwMode="auto">
          <a:xfrm>
            <a:off x="611560" y="1340768"/>
            <a:ext cx="7272808" cy="4216539"/>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三</a:t>
            </a:r>
            <a:r>
              <a:rPr lang="zh-CN" altLang="zh-CN" sz="2800" b="1" dirty="0">
                <a:latin typeface="Verdana" panose="020B0604030504040204" pitchFamily="34" charset="0"/>
              </a:rPr>
              <a:t>、</a:t>
            </a:r>
            <a:r>
              <a:rPr lang="zh-CN" altLang="en-US" sz="2800" b="1" dirty="0">
                <a:latin typeface="Verdana" panose="020B0604030504040204" pitchFamily="34" charset="0"/>
              </a:rPr>
              <a:t>与相关部门法的关系</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b="1" dirty="0">
                <a:latin typeface="Verdana" panose="020B0604030504040204" pitchFamily="34" charset="0"/>
              </a:rPr>
              <a:t>（五）信息法与诉讼法的关系</a:t>
            </a:r>
            <a:r>
              <a:rPr lang="zh-CN" altLang="zh-CN" sz="2400" dirty="0">
                <a:latin typeface="Verdana" panose="020B0604030504040204" pitchFamily="34" charset="0"/>
              </a:rPr>
              <a:t> </a:t>
            </a:r>
            <a:r>
              <a:rPr lang="en-US" altLang="zh-CN" sz="2400" b="1" dirty="0">
                <a:latin typeface="Verdana" panose="020B0604030504040204" pitchFamily="34" charset="0"/>
              </a:rPr>
              <a:t> </a:t>
            </a:r>
            <a:endParaRPr lang="zh-CN"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作为实体法，它与诉讼法是实体法与程序法的关系，正因如此，两者虽有很大区别，却联系非常密切。由于在信息权利遭到侵犯时，权利主体进行诉讼是一种非常重要的手段，而诉讼法则是保护权利主体行使诉讼权利，从而保护其实体法上的信息权利的重要手段，因此，诉讼法在保护信息权利方面具有重要作用，而且它与信息法是通过不同的角度、途径来保护权利主体的信息权利。</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1"/>
          <p:cNvSpPr txBox="1">
            <a:spLocks noChangeArrowheads="1"/>
          </p:cNvSpPr>
          <p:nvPr/>
        </p:nvSpPr>
        <p:spPr bwMode="auto">
          <a:xfrm>
            <a:off x="899593" y="1484787"/>
            <a:ext cx="7632848" cy="470898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三</a:t>
            </a:r>
            <a:r>
              <a:rPr lang="zh-CN" altLang="zh-CN" sz="2800" b="1" dirty="0">
                <a:latin typeface="Verdana" panose="020B0604030504040204" pitchFamily="34" charset="0"/>
              </a:rPr>
              <a:t>、</a:t>
            </a:r>
            <a:r>
              <a:rPr lang="zh-CN" altLang="en-US" sz="2800" b="1" dirty="0">
                <a:latin typeface="Verdana" panose="020B0604030504040204" pitchFamily="34" charset="0"/>
              </a:rPr>
              <a:t>与相关部门法的关系</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b="1" dirty="0">
                <a:latin typeface="Verdana" panose="020B0604030504040204" pitchFamily="34" charset="0"/>
              </a:rPr>
              <a:t>（六）信息法与国际法的关系</a:t>
            </a:r>
            <a:r>
              <a:rPr lang="zh-CN" altLang="zh-CN" sz="2400" dirty="0">
                <a:latin typeface="Verdana" panose="020B0604030504040204" pitchFamily="34" charset="0"/>
              </a:rPr>
              <a:t> </a:t>
            </a:r>
            <a:r>
              <a:rPr lang="en-US" altLang="zh-CN" sz="2400" b="1" dirty="0">
                <a:latin typeface="Verdana" panose="020B0604030504040204" pitchFamily="34" charset="0"/>
              </a:rPr>
              <a:t> </a:t>
            </a:r>
            <a:endParaRPr lang="zh-CN"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200" dirty="0">
                <a:latin typeface="Verdana" panose="020B0604030504040204" pitchFamily="34" charset="0"/>
              </a:rPr>
              <a:t>一般来说，信息法是一国的国内法，因而它与国际法是有着显著的差别的。然而，随着世界经济的一体化，人、财、物跨国交流的日益频繁，尤其是以因特网为代表的现代信息网络正在急剧发展，使得信息的跨国传输、流动越来越容易和频繁，从而也使得信息的国际保护力度日益得到了加强，有关保护信息权利的国际条约日益增多，导致在信息法与国际法中形成了共同的可以交叉的领域，出现了许多需要共同研究的问题，如信息的主权问题、信息的国际安全问题、跨国数据传输问题，等等。可见，信息法与国际法的联系也是非常密切的</a:t>
            </a:r>
            <a:r>
              <a:rPr lang="zh-CN" altLang="zh-CN" sz="2400" dirty="0">
                <a:latin typeface="Verdana" panose="020B0604030504040204" pitchFamily="34" charset="0"/>
              </a:rPr>
              <a:t>。</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1"/>
          <p:cNvSpPr txBox="1">
            <a:spLocks noChangeArrowheads="1"/>
          </p:cNvSpPr>
          <p:nvPr/>
        </p:nvSpPr>
        <p:spPr bwMode="auto">
          <a:xfrm>
            <a:off x="1187625" y="2058989"/>
            <a:ext cx="6624736" cy="2740025"/>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四</a:t>
            </a:r>
            <a:r>
              <a:rPr lang="zh-CN" altLang="zh-CN" sz="2800" b="1" dirty="0">
                <a:latin typeface="Verdana" panose="020B0604030504040204" pitchFamily="34" charset="0"/>
              </a:rPr>
              <a:t>、</a:t>
            </a:r>
            <a:r>
              <a:rPr lang="zh-CN" altLang="en-US" sz="2800" b="1" dirty="0">
                <a:latin typeface="Verdana" panose="020B0604030504040204" pitchFamily="34" charset="0"/>
              </a:rPr>
              <a:t>信息法律与信息政策的比较</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en-US" sz="2400" b="1" dirty="0">
                <a:latin typeface="Verdana" panose="020B0604030504040204" pitchFamily="34" charset="0"/>
              </a:rPr>
              <a:t>（</a:t>
            </a:r>
            <a:r>
              <a:rPr lang="zh-CN" altLang="zh-CN" sz="2400" b="1" dirty="0">
                <a:latin typeface="Verdana" panose="020B0604030504040204" pitchFamily="34" charset="0"/>
              </a:rPr>
              <a:t>一）信息政策的含义</a:t>
            </a:r>
            <a:endParaRPr lang="en-US" altLang="zh-CN" sz="24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信息政策是一个国家或组织在一定时期内为处理信息和信息产业中出现的各种矛盾而制订的具有一定强制性的一系列规定的总和。</a:t>
            </a:r>
            <a:endParaRPr lang="en-US"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1"/>
          <p:cNvSpPr txBox="1">
            <a:spLocks noChangeArrowheads="1"/>
          </p:cNvSpPr>
          <p:nvPr/>
        </p:nvSpPr>
        <p:spPr bwMode="auto">
          <a:xfrm>
            <a:off x="1115616" y="1596315"/>
            <a:ext cx="7344816" cy="458587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四</a:t>
            </a:r>
            <a:r>
              <a:rPr lang="zh-CN" altLang="zh-CN" sz="2800" b="1" dirty="0">
                <a:latin typeface="Verdana" panose="020B0604030504040204" pitchFamily="34" charset="0"/>
              </a:rPr>
              <a:t>、</a:t>
            </a:r>
            <a:r>
              <a:rPr lang="zh-CN" altLang="en-US" sz="2800" b="1" dirty="0">
                <a:latin typeface="Verdana" panose="020B0604030504040204" pitchFamily="34" charset="0"/>
              </a:rPr>
              <a:t>信息法律与信息政策的比较</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en-US" sz="2400" b="1" dirty="0">
                <a:latin typeface="Verdana" panose="020B0604030504040204" pitchFamily="34" charset="0"/>
              </a:rPr>
              <a:t>（二）信息政策的特点</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1</a:t>
            </a:r>
            <a:r>
              <a:rPr lang="zh-CN" altLang="zh-CN" sz="2400" dirty="0">
                <a:latin typeface="Verdana" panose="020B0604030504040204" pitchFamily="34" charset="0"/>
              </a:rPr>
              <a:t>）战略全局性。政策要涉及信息事业发展全过程以及不同层次与环节，要有助于充分合理地配置信息资源布局，加强现有的或计划中的基本设施的协调。</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2</a:t>
            </a:r>
            <a:r>
              <a:rPr lang="zh-CN" altLang="zh-CN" sz="2400" dirty="0">
                <a:latin typeface="Verdana" panose="020B0604030504040204" pitchFamily="34" charset="0"/>
              </a:rPr>
              <a:t>）指导性。政策是确定信息事业总体格局与方针，指导整个信息活动的战略和策略原则，它是通过各种大大小小的政策把管理者的意志及设想转化成一定的准则来指导实践。</a:t>
            </a:r>
            <a:endParaRPr lang="zh-CN" altLang="zh-CN" sz="2400" dirty="0">
              <a:latin typeface="Verdana" panose="020B0604030504040204" pitchFamily="34" charset="0"/>
            </a:endParaRPr>
          </a:p>
          <a:p>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1"/>
          <p:cNvSpPr txBox="1">
            <a:spLocks noChangeArrowheads="1"/>
          </p:cNvSpPr>
          <p:nvPr/>
        </p:nvSpPr>
        <p:spPr bwMode="auto">
          <a:xfrm>
            <a:off x="899593" y="1503378"/>
            <a:ext cx="7632848" cy="458587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四</a:t>
            </a:r>
            <a:r>
              <a:rPr lang="zh-CN" altLang="zh-CN" sz="2800" b="1" dirty="0">
                <a:latin typeface="Verdana" panose="020B0604030504040204" pitchFamily="34" charset="0"/>
              </a:rPr>
              <a:t>、</a:t>
            </a:r>
            <a:r>
              <a:rPr lang="zh-CN" altLang="en-US" sz="2800" b="1" dirty="0">
                <a:latin typeface="Verdana" panose="020B0604030504040204" pitchFamily="34" charset="0"/>
              </a:rPr>
              <a:t>信息法律与信息政策的比较</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en-US" sz="2400" b="1" dirty="0">
                <a:latin typeface="Verdana" panose="020B0604030504040204" pitchFamily="34" charset="0"/>
              </a:rPr>
              <a:t>（二）信息政策的特点</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3</a:t>
            </a:r>
            <a:r>
              <a:rPr lang="zh-CN" altLang="zh-CN" sz="2400" dirty="0">
                <a:latin typeface="Verdana" panose="020B0604030504040204" pitchFamily="34" charset="0"/>
              </a:rPr>
              <a:t>）时间性。作为一定时期内为达到某一现实目标而制定的信息政策，可能会随着时间的推移，以及随着所要达到的目标的实现或调整，其政策的内容开始过时，从而随之更改或消亡。</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4</a:t>
            </a:r>
            <a:r>
              <a:rPr lang="zh-CN" altLang="zh-CN" sz="2400" dirty="0">
                <a:latin typeface="Verdana" panose="020B0604030504040204" pitchFamily="34" charset="0"/>
              </a:rPr>
              <a:t>）变异性。政策会随着决策者的更替、决策者意志的变化、管理目标的变迁而不断发生变化、政策可以不断调整体现出其灵活性，但也由于这种灵活性导致其政策的稳定性和一般性较差。</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idx="4294967295"/>
          </p:nvPr>
        </p:nvSpPr>
        <p:spPr>
          <a:xfrm>
            <a:off x="2505076" y="539750"/>
            <a:ext cx="4362926" cy="979170"/>
          </a:xfrm>
          <a:noFill/>
          <a:ln>
            <a:noFill/>
          </a:ln>
        </p:spPr>
        <p:txBody>
          <a:bodyPr lIns="91440" tIns="45720" rIns="91440" bIns="45720" anchor="ctr"/>
          <a:lstStyle/>
          <a:p>
            <a:pPr defTabSz="685800">
              <a:buNone/>
            </a:pPr>
            <a:r>
              <a:rPr lang="zh-CN" altLang="en-US" kern="1200" baseline="0">
                <a:solidFill>
                  <a:srgbClr val="FF0000"/>
                </a:solidFill>
                <a:latin typeface="+mj-ea"/>
                <a:ea typeface="+mj-ea"/>
                <a:cs typeface="+mj-cs"/>
              </a:rPr>
              <a:t>【考法】笔纸考试</a:t>
            </a:r>
            <a:endParaRPr lang="zh-CN" altLang="en-US" kern="1200" baseline="0">
              <a:solidFill>
                <a:srgbClr val="FF0000"/>
              </a:solidFill>
              <a:latin typeface="+mj-ea"/>
              <a:ea typeface="+mj-ea"/>
              <a:cs typeface="+mj-cs"/>
            </a:endParaRPr>
          </a:p>
        </p:txBody>
      </p:sp>
      <p:sp>
        <p:nvSpPr>
          <p:cNvPr id="29700" name="文本框 3"/>
          <p:cNvSpPr txBox="1"/>
          <p:nvPr/>
        </p:nvSpPr>
        <p:spPr>
          <a:xfrm>
            <a:off x="1602582" y="5246688"/>
            <a:ext cx="6522244" cy="1292662"/>
          </a:xfrm>
          <a:prstGeom prst="rect">
            <a:avLst/>
          </a:prstGeom>
          <a:noFill/>
          <a:ln w="9525">
            <a:noFill/>
          </a:ln>
        </p:spPr>
        <p:txBody>
          <a:bodyPr wrap="square" anchor="t">
            <a:spAutoFit/>
          </a:bodyPr>
          <a:lstStyle/>
          <a:p>
            <a:pPr>
              <a:lnSpc>
                <a:spcPct val="130000"/>
              </a:lnSpc>
            </a:pPr>
            <a:r>
              <a:rPr lang="zh-CN" altLang="en-US" sz="2000" b="1" dirty="0">
                <a:solidFill>
                  <a:prstClr val="black"/>
                </a:solidFill>
                <a:ea typeface="微软雅黑" panose="020B0503020204020204" charset="-122"/>
              </a:rPr>
              <a:t>自学考试实行笔试考试，考试时间</a:t>
            </a:r>
            <a:r>
              <a:rPr lang="en-US" altLang="zh-CN" sz="2000" b="1" dirty="0">
                <a:solidFill>
                  <a:prstClr val="black"/>
                </a:solidFill>
                <a:ea typeface="微软雅黑" panose="020B0503020204020204" charset="-122"/>
              </a:rPr>
              <a:t>150</a:t>
            </a:r>
            <a:r>
              <a:rPr lang="zh-CN" altLang="en-US" sz="2000" b="1" dirty="0">
                <a:solidFill>
                  <a:prstClr val="black"/>
                </a:solidFill>
                <a:ea typeface="微软雅黑" panose="020B0503020204020204" charset="-122"/>
              </a:rPr>
              <a:t>分钟，满分为100分，60分及格。</a:t>
            </a:r>
            <a:endParaRPr lang="zh-CN" altLang="en-US" sz="2000" b="1" dirty="0">
              <a:solidFill>
                <a:prstClr val="black"/>
              </a:solidFill>
              <a:ea typeface="微软雅黑" panose="020B0503020204020204" charset="-122"/>
            </a:endParaRPr>
          </a:p>
          <a:p>
            <a:pPr>
              <a:lnSpc>
                <a:spcPct val="130000"/>
              </a:lnSpc>
            </a:pPr>
            <a:endParaRPr lang="zh-CN" altLang="en-US" sz="2000" b="1" dirty="0">
              <a:solidFill>
                <a:srgbClr val="FF0000"/>
              </a:solidFill>
              <a:ea typeface="微软雅黑" panose="020B0503020204020204" charset="-122"/>
            </a:endParaRPr>
          </a:p>
        </p:txBody>
      </p:sp>
      <p:pic>
        <p:nvPicPr>
          <p:cNvPr id="2" name="图片 1"/>
          <p:cNvPicPr>
            <a:picLocks noChangeAspect="1"/>
          </p:cNvPicPr>
          <p:nvPr/>
        </p:nvPicPr>
        <p:blipFill>
          <a:blip r:embed="rId1" cstate="print"/>
          <a:stretch>
            <a:fillRect/>
          </a:stretch>
        </p:blipFill>
        <p:spPr>
          <a:xfrm>
            <a:off x="2396018" y="1713865"/>
            <a:ext cx="4581049" cy="3430270"/>
          </a:xfrm>
          <a:prstGeom prst="rect">
            <a:avLst/>
          </a:prstGeom>
        </p:spPr>
      </p:pic>
      <p:sp>
        <p:nvSpPr>
          <p:cNvPr id="3" name="文本框 2"/>
          <p:cNvSpPr txBox="1"/>
          <p:nvPr/>
        </p:nvSpPr>
        <p:spPr>
          <a:xfrm>
            <a:off x="1593058" y="6173943"/>
            <a:ext cx="5384006" cy="368300"/>
          </a:xfrm>
          <a:prstGeom prst="rect">
            <a:avLst/>
          </a:prstGeom>
          <a:noFill/>
        </p:spPr>
        <p:txBody>
          <a:bodyPr wrap="square" rtlCol="0">
            <a:spAutoFit/>
          </a:bodyPr>
          <a:lstStyle/>
          <a:p>
            <a:r>
              <a:rPr lang="zh-CN" altLang="en-US" dirty="0">
                <a:solidFill>
                  <a:prstClr val="black"/>
                </a:solidFill>
              </a:rPr>
              <a:t>现在实行网上评卷，考试需要准备</a:t>
            </a:r>
            <a:r>
              <a:rPr lang="en-US" altLang="zh-CN" dirty="0">
                <a:solidFill>
                  <a:prstClr val="black"/>
                </a:solidFill>
              </a:rPr>
              <a:t>2B</a:t>
            </a:r>
            <a:r>
              <a:rPr lang="zh-CN" altLang="en-US" dirty="0">
                <a:solidFill>
                  <a:prstClr val="black"/>
                </a:solidFill>
              </a:rPr>
              <a:t>铅笔和橡皮擦  </a:t>
            </a:r>
            <a:endParaRPr lang="zh-CN" altLang="en-US" dirty="0">
              <a:solidFill>
                <a:prstClr val="black"/>
              </a:solidFill>
            </a:endParaRPr>
          </a:p>
        </p:txBody>
      </p:sp>
    </p:spTree>
  </p:cSld>
  <p:clrMapOvr>
    <a:masterClrMapping/>
  </p:clrMapOvr>
  <p:transition>
    <p:checker/>
    <p:sndAc>
      <p:stSnd>
        <p:snd r:embed="rId2"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1"/>
          <p:cNvSpPr txBox="1">
            <a:spLocks noChangeArrowheads="1"/>
          </p:cNvSpPr>
          <p:nvPr/>
        </p:nvSpPr>
        <p:spPr bwMode="auto">
          <a:xfrm>
            <a:off x="1187624" y="1412776"/>
            <a:ext cx="6985074" cy="458587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四</a:t>
            </a:r>
            <a:r>
              <a:rPr lang="zh-CN" altLang="zh-CN" sz="2800" b="1" dirty="0">
                <a:latin typeface="Verdana" panose="020B0604030504040204" pitchFamily="34" charset="0"/>
              </a:rPr>
              <a:t>、</a:t>
            </a:r>
            <a:r>
              <a:rPr lang="zh-CN" altLang="en-US" sz="2800" b="1" dirty="0">
                <a:latin typeface="Verdana" panose="020B0604030504040204" pitchFamily="34" charset="0"/>
              </a:rPr>
              <a:t>信息法律与信息政策的比较</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en-US" sz="2400" b="1" dirty="0">
                <a:latin typeface="Verdana" panose="020B0604030504040204" pitchFamily="34" charset="0"/>
              </a:rPr>
              <a:t>（三）信息法律与信息政策的区别</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信息政策与信息法律作为国家调节信息活动产生的社会关系的两种重要手段，二者在某些方面是有区别的</a:t>
            </a:r>
            <a:r>
              <a:rPr lang="zh-CN" altLang="en-US" sz="2400" dirty="0">
                <a:latin typeface="Verdana" panose="020B0604030504040204" pitchFamily="34" charset="0"/>
              </a:rPr>
              <a:t>：</a:t>
            </a:r>
            <a:r>
              <a:rPr lang="zh-CN" altLang="zh-CN" sz="2400" dirty="0">
                <a:latin typeface="Verdana" panose="020B0604030504040204" pitchFamily="34" charset="0"/>
              </a:rPr>
              <a:t> </a:t>
            </a:r>
            <a:r>
              <a:rPr lang="en-US" altLang="zh-CN" sz="2400" dirty="0">
                <a:latin typeface="Verdana" panose="020B0604030504040204" pitchFamily="34" charset="0"/>
              </a:rPr>
              <a:t> </a:t>
            </a:r>
            <a:endParaRPr lang="zh-CN" altLang="zh-CN" sz="2400" dirty="0">
              <a:latin typeface="Verdana" panose="020B0604030504040204" pitchFamily="34" charset="0"/>
            </a:endParaRPr>
          </a:p>
          <a:p>
            <a:r>
              <a:rPr lang="zh-CN" altLang="en-US" sz="2400" dirty="0">
                <a:latin typeface="Verdana" panose="020B0604030504040204" pitchFamily="34" charset="0"/>
              </a:rPr>
              <a:t>（</a:t>
            </a:r>
            <a:r>
              <a:rPr lang="en-US" altLang="zh-CN" sz="2400" dirty="0">
                <a:latin typeface="Verdana" panose="020B0604030504040204" pitchFamily="34" charset="0"/>
              </a:rPr>
              <a:t>1</a:t>
            </a:r>
            <a:r>
              <a:rPr lang="zh-CN" altLang="zh-CN" sz="2400" dirty="0">
                <a:latin typeface="Verdana" panose="020B0604030504040204" pitchFamily="34" charset="0"/>
              </a:rPr>
              <a:t>）形成过程和表现形式不完全相同</a:t>
            </a:r>
            <a:r>
              <a:rPr lang="zh-CN" altLang="en-US" sz="2400" dirty="0">
                <a:latin typeface="Verdana" panose="020B0604030504040204" pitchFamily="34" charset="0"/>
              </a:rPr>
              <a:t>；</a:t>
            </a:r>
            <a:endParaRPr lang="en-US" altLang="zh-CN" sz="2400"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2</a:t>
            </a:r>
            <a:r>
              <a:rPr lang="zh-CN" altLang="zh-CN" sz="2400" dirty="0">
                <a:latin typeface="Verdana" panose="020B0604030504040204" pitchFamily="34" charset="0"/>
              </a:rPr>
              <a:t>）实施方式和范围不完全相同</a:t>
            </a:r>
            <a:r>
              <a:rPr lang="zh-CN" altLang="en-US" sz="2400" dirty="0">
                <a:latin typeface="Verdana" panose="020B0604030504040204" pitchFamily="34" charset="0"/>
              </a:rPr>
              <a:t>；</a:t>
            </a:r>
            <a:endParaRPr lang="en-US" altLang="zh-CN" sz="2400"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3</a:t>
            </a:r>
            <a:r>
              <a:rPr lang="zh-CN" altLang="zh-CN" sz="2400" dirty="0">
                <a:latin typeface="Verdana" panose="020B0604030504040204" pitchFamily="34" charset="0"/>
              </a:rPr>
              <a:t>）作用的时效和影响作用过程不完全相同。</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1"/>
          <p:cNvSpPr txBox="1">
            <a:spLocks noChangeArrowheads="1"/>
          </p:cNvSpPr>
          <p:nvPr/>
        </p:nvSpPr>
        <p:spPr bwMode="auto">
          <a:xfrm>
            <a:off x="635653" y="1340768"/>
            <a:ext cx="8064896" cy="458587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四</a:t>
            </a:r>
            <a:r>
              <a:rPr lang="zh-CN" altLang="zh-CN" sz="2800" b="1" dirty="0">
                <a:latin typeface="Verdana" panose="020B0604030504040204" pitchFamily="34" charset="0"/>
              </a:rPr>
              <a:t>、</a:t>
            </a:r>
            <a:r>
              <a:rPr lang="zh-CN" altLang="en-US" sz="2800" b="1" dirty="0">
                <a:latin typeface="Verdana" panose="020B0604030504040204" pitchFamily="34" charset="0"/>
              </a:rPr>
              <a:t>信息法律与信息政策的比较</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en-US" sz="2400" b="1" dirty="0">
                <a:latin typeface="Verdana" panose="020B0604030504040204" pitchFamily="34" charset="0"/>
              </a:rPr>
              <a:t>（三）信息法律与信息政策的联系</a:t>
            </a:r>
            <a:endParaRPr lang="en-US" altLang="zh-CN" sz="2400"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信息政策和信息法律在本质上是相同的，二者之间具有一种相辅相成、共同促进的关系。</a:t>
            </a:r>
            <a:r>
              <a:rPr lang="zh-CN" altLang="en-US" sz="2400" dirty="0">
                <a:latin typeface="Verdana" panose="020B0604030504040204" pitchFamily="34" charset="0"/>
              </a:rPr>
              <a:t>主要联系如下：</a:t>
            </a:r>
            <a:r>
              <a:rPr lang="zh-CN" altLang="zh-CN" sz="2400" dirty="0">
                <a:latin typeface="Verdana" panose="020B0604030504040204" pitchFamily="34" charset="0"/>
              </a:rPr>
              <a:t> </a:t>
            </a:r>
            <a:r>
              <a:rPr lang="en-US" altLang="zh-CN" sz="2400" dirty="0">
                <a:latin typeface="Verdana" panose="020B0604030504040204" pitchFamily="34" charset="0"/>
              </a:rPr>
              <a:t> </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1</a:t>
            </a:r>
            <a:r>
              <a:rPr lang="zh-CN" altLang="zh-CN" sz="2400" dirty="0">
                <a:latin typeface="Verdana" panose="020B0604030504040204" pitchFamily="34" charset="0"/>
              </a:rPr>
              <a:t>）信息政策和信息法律具有本质上的同一性</a:t>
            </a:r>
            <a:r>
              <a:rPr lang="zh-CN" altLang="en-US" sz="2400" dirty="0">
                <a:latin typeface="Verdana" panose="020B0604030504040204" pitchFamily="34" charset="0"/>
              </a:rPr>
              <a:t>；</a:t>
            </a:r>
            <a:endParaRPr lang="en-US" altLang="zh-CN" sz="2400"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2</a:t>
            </a:r>
            <a:r>
              <a:rPr lang="zh-CN" altLang="zh-CN" sz="2400" dirty="0">
                <a:latin typeface="Verdana" panose="020B0604030504040204" pitchFamily="34" charset="0"/>
              </a:rPr>
              <a:t>）信息政策是信息法律的重要基础</a:t>
            </a:r>
            <a:r>
              <a:rPr lang="zh-CN" altLang="en-US" sz="2400" dirty="0">
                <a:latin typeface="Verdana" panose="020B0604030504040204" pitchFamily="34" charset="0"/>
              </a:rPr>
              <a:t>；</a:t>
            </a:r>
            <a:endParaRPr lang="en-US" altLang="zh-CN" sz="2400"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3</a:t>
            </a:r>
            <a:r>
              <a:rPr lang="zh-CN" altLang="zh-CN" sz="2400" dirty="0">
                <a:latin typeface="Verdana" panose="020B0604030504040204" pitchFamily="34" charset="0"/>
              </a:rPr>
              <a:t>）信息法律是保障信息政策得以贯彻和实施</a:t>
            </a:r>
            <a:r>
              <a:rPr lang="en-US" altLang="zh-CN" sz="2400" dirty="0">
                <a:latin typeface="Verdana" panose="020B0604030504040204" pitchFamily="34" charset="0"/>
              </a:rPr>
              <a:t>         </a:t>
            </a:r>
            <a:r>
              <a:rPr lang="zh-CN" altLang="zh-CN" sz="2400" dirty="0">
                <a:latin typeface="Verdana" panose="020B0604030504040204" pitchFamily="34" charset="0"/>
              </a:rPr>
              <a:t>的重要法律手段。</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1619672" y="922040"/>
            <a:ext cx="8229600" cy="1066800"/>
          </a:xfrm>
        </p:spPr>
        <p:txBody>
          <a:bodyPr/>
          <a:lstStyle/>
          <a:p>
            <a:pPr eaLnBrk="1" hangingPunct="1"/>
            <a:r>
              <a:rPr lang="zh-CN" altLang="en-US" dirty="0" smtClean="0">
                <a:solidFill>
                  <a:srgbClr val="FF0000"/>
                </a:solidFill>
                <a:ea typeface="宋体" panose="02010600030101010101" pitchFamily="2" charset="-122"/>
              </a:rPr>
              <a:t>第三节 信息法律关系</a:t>
            </a:r>
            <a:endParaRPr lang="zh-CN" altLang="en-US" dirty="0" smtClean="0">
              <a:solidFill>
                <a:srgbClr val="FF0000"/>
              </a:solidFill>
              <a:ea typeface="宋体" panose="02010600030101010101" pitchFamily="2" charset="-122"/>
            </a:endParaRPr>
          </a:p>
        </p:txBody>
      </p:sp>
      <p:sp>
        <p:nvSpPr>
          <p:cNvPr id="52227" name="TextBox 1"/>
          <p:cNvSpPr txBox="1">
            <a:spLocks noChangeArrowheads="1"/>
          </p:cNvSpPr>
          <p:nvPr/>
        </p:nvSpPr>
        <p:spPr bwMode="auto">
          <a:xfrm>
            <a:off x="1043608" y="1988840"/>
            <a:ext cx="7775340" cy="4585871"/>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一</a:t>
            </a:r>
            <a:r>
              <a:rPr lang="zh-CN" altLang="zh-CN" sz="2800" b="1" dirty="0">
                <a:latin typeface="Verdana" panose="020B0604030504040204" pitchFamily="34" charset="0"/>
              </a:rPr>
              <a:t>、</a:t>
            </a:r>
            <a:r>
              <a:rPr lang="zh-CN" altLang="en-US" sz="2800" b="1" dirty="0">
                <a:latin typeface="Verdana" panose="020B0604030504040204" pitchFamily="34" charset="0"/>
              </a:rPr>
              <a:t>信息法律关系的主体</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律关系的主体，又称信息权利主体，是指信息法律关系中的权利享有者和义务承担者，也就是信息法律关系的参加者。信息法律关系主体的资格和条件是由法律加以规定的，只有依法具有一定资格和条件的参加信息活动的主体才能够成为信息法律关系的主体。</a:t>
            </a:r>
            <a:endParaRPr lang="en-US" altLang="zh-CN" sz="2400"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参加信息活动的主体，简称信息主体，其具体形式纷繁复杂，依据不同的标准可以有不同的分类，从法律形态的角度，可以把信息主体分为自然人、法人和国家三大类。 </a:t>
            </a:r>
            <a:r>
              <a:rPr lang="en-US" altLang="zh-CN" sz="2400" dirty="0">
                <a:latin typeface="Verdana" panose="020B0604030504040204" pitchFamily="34" charset="0"/>
              </a:rPr>
              <a:t> </a:t>
            </a:r>
            <a:endParaRPr lang="zh-CN"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Box 1"/>
          <p:cNvSpPr txBox="1">
            <a:spLocks noChangeArrowheads="1"/>
          </p:cNvSpPr>
          <p:nvPr/>
        </p:nvSpPr>
        <p:spPr bwMode="auto">
          <a:xfrm>
            <a:off x="323852" y="1484786"/>
            <a:ext cx="6480175" cy="1262063"/>
          </a:xfrm>
          <a:prstGeom prst="rect">
            <a:avLst/>
          </a:prstGeom>
          <a:noFill/>
          <a:ln w="9525">
            <a:noFill/>
            <a:miter lim="800000"/>
          </a:ln>
        </p:spPr>
        <p:txBody>
          <a:bodyPr>
            <a:spAutoFit/>
          </a:bodyPr>
          <a:lstStyle/>
          <a:p>
            <a:r>
              <a:rPr lang="zh-CN" altLang="en-US" sz="2800" b="1" dirty="0">
                <a:latin typeface="Verdana" panose="020B0604030504040204" pitchFamily="34" charset="0"/>
              </a:rPr>
              <a:t>一</a:t>
            </a:r>
            <a:r>
              <a:rPr lang="zh-CN" altLang="zh-CN" sz="2800" b="1" dirty="0">
                <a:latin typeface="Verdana" panose="020B0604030504040204" pitchFamily="34" charset="0"/>
              </a:rPr>
              <a:t>、</a:t>
            </a:r>
            <a:r>
              <a:rPr lang="zh-CN" altLang="en-US" sz="2800" b="1" dirty="0">
                <a:latin typeface="Verdana" panose="020B0604030504040204" pitchFamily="34" charset="0"/>
              </a:rPr>
              <a:t>信息法律关系的主体</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endParaRPr lang="en-US" altLang="zh-CN" sz="2400" b="1" dirty="0">
              <a:latin typeface="Verdana" panose="020B0604030504040204" pitchFamily="34" charset="0"/>
            </a:endParaRPr>
          </a:p>
        </p:txBody>
      </p:sp>
      <p:graphicFrame>
        <p:nvGraphicFramePr>
          <p:cNvPr id="3" name="图示 2"/>
          <p:cNvGraphicFramePr/>
          <p:nvPr/>
        </p:nvGraphicFramePr>
        <p:xfrm>
          <a:off x="1763688" y="2417552"/>
          <a:ext cx="6432376"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1"/>
          <p:cNvSpPr txBox="1">
            <a:spLocks noChangeArrowheads="1"/>
          </p:cNvSpPr>
          <p:nvPr/>
        </p:nvSpPr>
        <p:spPr bwMode="auto">
          <a:xfrm>
            <a:off x="1979615" y="1104900"/>
            <a:ext cx="6480175" cy="1262063"/>
          </a:xfrm>
          <a:prstGeom prst="rect">
            <a:avLst/>
          </a:prstGeom>
          <a:noFill/>
          <a:ln w="9525">
            <a:noFill/>
            <a:miter lim="800000"/>
          </a:ln>
        </p:spPr>
        <p:txBody>
          <a:bodyPr>
            <a:spAutoFit/>
          </a:bodyPr>
          <a:lstStyle/>
          <a:p>
            <a:r>
              <a:rPr lang="zh-CN" altLang="en-US" sz="2800" b="1" dirty="0">
                <a:latin typeface="Verdana" panose="020B0604030504040204" pitchFamily="34" charset="0"/>
              </a:rPr>
              <a:t>一</a:t>
            </a:r>
            <a:r>
              <a:rPr lang="zh-CN" altLang="zh-CN" sz="2800" b="1" dirty="0">
                <a:latin typeface="Verdana" panose="020B0604030504040204" pitchFamily="34" charset="0"/>
              </a:rPr>
              <a:t>、</a:t>
            </a:r>
            <a:r>
              <a:rPr lang="zh-CN" altLang="en-US" sz="2800" b="1" dirty="0">
                <a:latin typeface="Verdana" panose="020B0604030504040204" pitchFamily="34" charset="0"/>
              </a:rPr>
              <a:t>信息法律关系的主体</a:t>
            </a:r>
            <a:endParaRPr lang="en-US"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endParaRPr lang="en-US" altLang="zh-CN" sz="2400" b="1" dirty="0">
              <a:latin typeface="Verdana" panose="020B0604030504040204" pitchFamily="34" charset="0"/>
            </a:endParaRPr>
          </a:p>
        </p:txBody>
      </p:sp>
      <p:graphicFrame>
        <p:nvGraphicFramePr>
          <p:cNvPr id="11" name="图示 10"/>
          <p:cNvGraphicFramePr/>
          <p:nvPr/>
        </p:nvGraphicFramePr>
        <p:xfrm>
          <a:off x="2172072" y="1988840"/>
          <a:ext cx="6432376"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Box 1"/>
          <p:cNvSpPr txBox="1">
            <a:spLocks noChangeArrowheads="1"/>
          </p:cNvSpPr>
          <p:nvPr/>
        </p:nvSpPr>
        <p:spPr bwMode="auto">
          <a:xfrm>
            <a:off x="1979615" y="1104900"/>
            <a:ext cx="6480175" cy="1262063"/>
          </a:xfrm>
          <a:prstGeom prst="rect">
            <a:avLst/>
          </a:prstGeom>
          <a:noFill/>
          <a:ln w="9525">
            <a:noFill/>
            <a:miter lim="800000"/>
          </a:ln>
        </p:spPr>
        <p:txBody>
          <a:bodyPr>
            <a:spAutoFit/>
          </a:bodyPr>
          <a:lstStyle/>
          <a:p>
            <a:r>
              <a:rPr lang="zh-CN" altLang="en-US" sz="2800" b="1">
                <a:latin typeface="Verdana" panose="020B0604030504040204" pitchFamily="34" charset="0"/>
              </a:rPr>
              <a:t>一</a:t>
            </a:r>
            <a:r>
              <a:rPr lang="zh-CN" altLang="zh-CN" sz="2800" b="1">
                <a:latin typeface="Verdana" panose="020B0604030504040204" pitchFamily="34" charset="0"/>
              </a:rPr>
              <a:t>、</a:t>
            </a:r>
            <a:r>
              <a:rPr lang="zh-CN" altLang="en-US" sz="2800" b="1">
                <a:latin typeface="Verdana" panose="020B0604030504040204" pitchFamily="34" charset="0"/>
              </a:rPr>
              <a:t>信息法律关系的主体</a:t>
            </a:r>
            <a:endParaRPr lang="en-US" altLang="zh-CN" sz="2800" b="1">
              <a:latin typeface="Verdana" panose="020B0604030504040204" pitchFamily="34" charset="0"/>
            </a:endParaRPr>
          </a:p>
          <a:p>
            <a:r>
              <a:rPr lang="en-US" altLang="zh-CN" sz="2400">
                <a:latin typeface="Verdana" panose="020B0604030504040204" pitchFamily="34" charset="0"/>
              </a:rPr>
              <a:t>    </a:t>
            </a:r>
            <a:endParaRPr lang="en-US" altLang="zh-CN" sz="2400">
              <a:latin typeface="Verdana" panose="020B0604030504040204" pitchFamily="34" charset="0"/>
            </a:endParaRPr>
          </a:p>
          <a:p>
            <a:endParaRPr lang="en-US" altLang="zh-CN" sz="2400" b="1">
              <a:latin typeface="Verdana" panose="020B0604030504040204" pitchFamily="34" charset="0"/>
            </a:endParaRPr>
          </a:p>
        </p:txBody>
      </p:sp>
      <p:graphicFrame>
        <p:nvGraphicFramePr>
          <p:cNvPr id="14" name="图示 13"/>
          <p:cNvGraphicFramePr/>
          <p:nvPr/>
        </p:nvGraphicFramePr>
        <p:xfrm>
          <a:off x="2123728" y="1716978"/>
          <a:ext cx="6792416"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
          <p:cNvSpPr txBox="1">
            <a:spLocks noChangeArrowheads="1"/>
          </p:cNvSpPr>
          <p:nvPr/>
        </p:nvSpPr>
        <p:spPr bwMode="auto">
          <a:xfrm>
            <a:off x="827584" y="1772818"/>
            <a:ext cx="7776864" cy="3847207"/>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二、信息法律关系的客体</a:t>
            </a:r>
            <a:endParaRPr lang="zh-CN"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律关系的客体，又称信息权利客体，是法律关系主体的权利和义务所指向的对象或称标的。信息法律关系的客体是信息，但并非一切信息，只有那些能够满足信息主体的利益或需要，同时又能得到国家相关法律确认和保护的信息，才能成为信息法律关系的客体。那些虽能满足某些信息主体的利益或需要，但却为国家法律所禁止或不予保护的信息，如反动、淫秽作品等，不能成为信息法律关系的客体</a:t>
            </a:r>
            <a:r>
              <a:rPr lang="zh-CN" altLang="en-US" sz="2400" dirty="0">
                <a:latin typeface="Verdana" panose="020B0604030504040204" pitchFamily="34" charset="0"/>
              </a:rPr>
              <a:t>。</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Box 1"/>
          <p:cNvSpPr txBox="1">
            <a:spLocks noChangeArrowheads="1"/>
          </p:cNvSpPr>
          <p:nvPr/>
        </p:nvSpPr>
        <p:spPr bwMode="auto">
          <a:xfrm>
            <a:off x="971600" y="1556792"/>
            <a:ext cx="7416180" cy="4216539"/>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二、信息法律关系的客体</a:t>
            </a:r>
            <a:endParaRPr lang="zh-CN"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1</a:t>
            </a:r>
            <a:r>
              <a:rPr lang="zh-CN" altLang="zh-CN" sz="2400" dirty="0">
                <a:latin typeface="Verdana" panose="020B0604030504040204" pitchFamily="34" charset="0"/>
              </a:rPr>
              <a:t>）信息依其性质，可分为自然信息和社会信息。前者如生命信息、气象信息、地震信息等；后者如商业信息、政治信息、科技信息、文化信息、法律信息等。其中，商业信息、政治信息和科技信息，是信息权利客体的最重要的表现形式。</a:t>
            </a:r>
            <a:endParaRPr lang="en-US" altLang="zh-CN" sz="2400"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2</a:t>
            </a:r>
            <a:r>
              <a:rPr lang="zh-CN" altLang="zh-CN" sz="2400" dirty="0">
                <a:latin typeface="Verdana" panose="020B0604030504040204" pitchFamily="34" charset="0"/>
              </a:rPr>
              <a:t>）信息依其载体（物质财富或非物质财富的各种具体形式），可分为口头信息、实物信息、文献信息等，它们均可成为信息权利客体。</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1"/>
          <p:cNvSpPr txBox="1">
            <a:spLocks noChangeArrowheads="1"/>
          </p:cNvSpPr>
          <p:nvPr/>
        </p:nvSpPr>
        <p:spPr bwMode="auto">
          <a:xfrm>
            <a:off x="1007928" y="1690064"/>
            <a:ext cx="7128148" cy="3477875"/>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二、信息法律关系的客体</a:t>
            </a:r>
            <a:endParaRPr lang="zh-CN"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3</a:t>
            </a:r>
            <a:r>
              <a:rPr lang="zh-CN" altLang="zh-CN" sz="2400" dirty="0">
                <a:latin typeface="Verdana" panose="020B0604030504040204" pitchFamily="34" charset="0"/>
              </a:rPr>
              <a:t>）按信息的存在状态和传播方式，信息可分为公开信息和秘密信息。前者是指向社会公开的，可以为公众广泛公知的信息，如已公开的专利信息或股份公司的财务信息，公开发表的著作等；后者是指在一定的小范围内保密的信息，该信息并未公开，亦未为公众所知悉，如国家秘密、企业的商业秘密、个人隐私等。这些信息均可成为信息权利的客体。</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1"/>
          <p:cNvSpPr txBox="1">
            <a:spLocks noChangeArrowheads="1"/>
          </p:cNvSpPr>
          <p:nvPr/>
        </p:nvSpPr>
        <p:spPr bwMode="auto">
          <a:xfrm>
            <a:off x="971600" y="2204864"/>
            <a:ext cx="7488831" cy="2739211"/>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二、信息法律关系的客体</a:t>
            </a:r>
            <a:endParaRPr lang="zh-CN" altLang="zh-CN" sz="2800" b="1" dirty="0">
              <a:latin typeface="Verdana" panose="020B0604030504040204" pitchFamily="34" charset="0"/>
            </a:endParaRPr>
          </a:p>
          <a:p>
            <a:r>
              <a:rPr lang="en-US" altLang="zh-CN" sz="2400" dirty="0">
                <a:latin typeface="Verdana" panose="020B0604030504040204" pitchFamily="34" charset="0"/>
              </a:rPr>
              <a:t>    </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4</a:t>
            </a:r>
            <a:r>
              <a:rPr lang="zh-CN" altLang="zh-CN" sz="2400" dirty="0">
                <a:latin typeface="Verdana" panose="020B0604030504040204" pitchFamily="34" charset="0"/>
              </a:rPr>
              <a:t>）按信息是否具有商品的属性，可分为商品性信息和非商品性信息，前者如有偿使用的专利技术、商标等，后者如无需付费的、具有公共物品性质的天气预报信息、国家统计信息，以及无法为外人使用的个人隐私信息等。这些信息亦可成为信息权利的客体。</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22167" y="-35603"/>
            <a:ext cx="8229600" cy="1066800"/>
          </a:xfrm>
        </p:spPr>
        <p:txBody>
          <a:bodyPr>
            <a:normAutofit/>
          </a:bodyPr>
          <a:lstStyle/>
          <a:p>
            <a:r>
              <a:rPr lang="zh-CN" altLang="en-US" sz="2800" dirty="0" smtClean="0">
                <a:solidFill>
                  <a:srgbClr val="FF0000"/>
                </a:solidFill>
              </a:rPr>
              <a:t>信息管理与服务专业课程设置</a:t>
            </a:r>
            <a:endParaRPr lang="zh-CN" altLang="en-US" sz="2800" dirty="0">
              <a:solidFill>
                <a:srgbClr val="FF0000"/>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3" y="1268760"/>
            <a:ext cx="723581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Box 1"/>
          <p:cNvSpPr txBox="1">
            <a:spLocks noChangeArrowheads="1"/>
          </p:cNvSpPr>
          <p:nvPr/>
        </p:nvSpPr>
        <p:spPr bwMode="auto">
          <a:xfrm>
            <a:off x="971602" y="2249159"/>
            <a:ext cx="7200800" cy="2369880"/>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三、信息法律关系的内容</a:t>
            </a:r>
            <a:endParaRPr lang="en-US" altLang="zh-CN" sz="28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信息法律关系的内容就是信息法律关系的主体之间的权利与义务，并且该权利与义务共同指向的对象就是信息。信息法律主体的权利与义务是信息法的核心。</a:t>
            </a:r>
            <a:endParaRPr lang="zh-CN"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Box 1"/>
          <p:cNvSpPr txBox="1">
            <a:spLocks noChangeArrowheads="1"/>
          </p:cNvSpPr>
          <p:nvPr/>
        </p:nvSpPr>
        <p:spPr bwMode="auto">
          <a:xfrm>
            <a:off x="1007742" y="2060852"/>
            <a:ext cx="7128520" cy="3477875"/>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三、信息法律关系的内容</a:t>
            </a:r>
            <a:endParaRPr lang="en-US" altLang="zh-CN" sz="2800" b="1" dirty="0">
              <a:latin typeface="Verdana" panose="020B0604030504040204" pitchFamily="34" charset="0"/>
            </a:endParaRPr>
          </a:p>
          <a:p>
            <a:endParaRPr lang="en-US" altLang="zh-CN" sz="2400" dirty="0">
              <a:latin typeface="Verdana" panose="020B0604030504040204" pitchFamily="34" charset="0"/>
            </a:endParaRPr>
          </a:p>
          <a:p>
            <a:pPr algn="just"/>
            <a:r>
              <a:rPr lang="en-US" altLang="zh-CN" sz="2400" dirty="0">
                <a:latin typeface="Verdana" panose="020B0604030504040204" pitchFamily="34" charset="0"/>
              </a:rPr>
              <a:t>     </a:t>
            </a:r>
            <a:r>
              <a:rPr lang="zh-CN" altLang="zh-CN" sz="2400" dirty="0">
                <a:latin typeface="Verdana" panose="020B0604030504040204" pitchFamily="34" charset="0"/>
              </a:rPr>
              <a:t>信息法律关系主体的权利，简称信息权利，是法律主体依法为或不为一定的行为，以及要求他人为或不为一定行为的可能性。这种信息权利源于法律的规定，受法律保护，并且它以义务人履行相应的义务作为保证。从另一个角度来说，信息权利是法律主体获取利益或满足需要的法律手段，通过行使信息权利，法律主体便能够实现其信息活动的目的。</a:t>
            </a:r>
            <a:endParaRPr lang="zh-CN"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69"/>
          <p:cNvSpPr txBox="1">
            <a:spLocks noChangeArrowheads="1"/>
          </p:cNvSpPr>
          <p:nvPr/>
        </p:nvSpPr>
        <p:spPr bwMode="auto">
          <a:xfrm>
            <a:off x="323850" y="6488117"/>
            <a:ext cx="2519363" cy="369887"/>
          </a:xfrm>
          <a:prstGeom prst="rect">
            <a:avLst/>
          </a:prstGeom>
          <a:noFill/>
          <a:ln w="9525">
            <a:noFill/>
            <a:miter lim="800000"/>
          </a:ln>
        </p:spPr>
        <p:txBody>
          <a:bodyPr>
            <a:spAutoFit/>
          </a:bodyPr>
          <a:lstStyle/>
          <a:p>
            <a:r>
              <a:rPr lang="zh-CN" altLang="en-US">
                <a:latin typeface="Verdana" panose="020B0604030504040204" pitchFamily="34" charset="0"/>
              </a:rPr>
              <a:t>信息法教程 第</a:t>
            </a:r>
            <a:r>
              <a:rPr lang="en-US" altLang="zh-CN">
                <a:latin typeface="Verdana" panose="020B0604030504040204" pitchFamily="34" charset="0"/>
              </a:rPr>
              <a:t>1</a:t>
            </a:r>
            <a:r>
              <a:rPr lang="zh-CN" altLang="en-US">
                <a:latin typeface="Verdana" panose="020B0604030504040204" pitchFamily="34" charset="0"/>
              </a:rPr>
              <a:t>章</a:t>
            </a:r>
            <a:endParaRPr lang="zh-CN" altLang="en-US">
              <a:latin typeface="Verdana" panose="020B0604030504040204" pitchFamily="34" charset="0"/>
            </a:endParaRPr>
          </a:p>
        </p:txBody>
      </p:sp>
      <p:sp>
        <p:nvSpPr>
          <p:cNvPr id="62467" name="TextBox 1"/>
          <p:cNvSpPr txBox="1">
            <a:spLocks noChangeArrowheads="1"/>
          </p:cNvSpPr>
          <p:nvPr/>
        </p:nvSpPr>
        <p:spPr bwMode="auto">
          <a:xfrm>
            <a:off x="971922" y="2204864"/>
            <a:ext cx="7200156" cy="3108543"/>
          </a:xfrm>
          <a:prstGeom prst="rect">
            <a:avLst/>
          </a:prstGeom>
          <a:noFill/>
          <a:ln w="9525">
            <a:noFill/>
            <a:miter lim="800000"/>
          </a:ln>
        </p:spPr>
        <p:txBody>
          <a:bodyPr wrap="square">
            <a:spAutoFit/>
          </a:bodyPr>
          <a:lstStyle/>
          <a:p>
            <a:r>
              <a:rPr lang="zh-CN" altLang="zh-CN" sz="2800" b="1" dirty="0">
                <a:latin typeface="Verdana" panose="020B0604030504040204" pitchFamily="34" charset="0"/>
              </a:rPr>
              <a:t>三、信息法律关系的内容</a:t>
            </a:r>
            <a:endParaRPr lang="en-US" altLang="zh-CN" sz="28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法律关系主体的义务，简称信息义务，是法律主体依法必须为或不为一定行为的必要性，它是法律对法律主体行为的一种约束。法律主体履行其信息义务，是保证信息权利有效实现的必要条件。法律主体违反法定的信息义务，侵犯信息权利，就应当承担相应的法律责任，就要受到法律的制裁。</a:t>
            </a:r>
            <a:endParaRPr lang="zh-CN" altLang="zh-CN" sz="24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1979712" y="980728"/>
            <a:ext cx="8229600" cy="1066800"/>
          </a:xfrm>
        </p:spPr>
        <p:txBody>
          <a:bodyPr/>
          <a:lstStyle/>
          <a:p>
            <a:pPr eaLnBrk="1" hangingPunct="1"/>
            <a:r>
              <a:rPr lang="zh-CN" altLang="en-US" dirty="0" smtClean="0">
                <a:solidFill>
                  <a:srgbClr val="FF0000"/>
                </a:solidFill>
                <a:ea typeface="宋体" panose="02010600030101010101" pitchFamily="2" charset="-122"/>
              </a:rPr>
              <a:t>第四节 信息立法</a:t>
            </a:r>
            <a:endParaRPr lang="zh-CN" altLang="en-US" dirty="0" smtClean="0">
              <a:solidFill>
                <a:srgbClr val="FF0000"/>
              </a:solidFill>
              <a:ea typeface="宋体" panose="02010600030101010101" pitchFamily="2" charset="-122"/>
            </a:endParaRPr>
          </a:p>
        </p:txBody>
      </p:sp>
      <p:sp>
        <p:nvSpPr>
          <p:cNvPr id="63491" name="TextBox 1"/>
          <p:cNvSpPr txBox="1">
            <a:spLocks noChangeArrowheads="1"/>
          </p:cNvSpPr>
          <p:nvPr/>
        </p:nvSpPr>
        <p:spPr bwMode="auto">
          <a:xfrm>
            <a:off x="784269" y="2420888"/>
            <a:ext cx="7560196" cy="4247317"/>
          </a:xfrm>
          <a:prstGeom prst="rect">
            <a:avLst/>
          </a:prstGeom>
          <a:noFill/>
          <a:ln w="9525">
            <a:noFill/>
            <a:miter lim="800000"/>
          </a:ln>
        </p:spPr>
        <p:txBody>
          <a:bodyPr wrap="square">
            <a:spAutoFit/>
          </a:bodyPr>
          <a:lstStyle/>
          <a:p>
            <a:r>
              <a:rPr lang="zh-CN" altLang="en-US" sz="2800" b="1" dirty="0">
                <a:latin typeface="Verdana" panose="020B0604030504040204" pitchFamily="34" charset="0"/>
              </a:rPr>
              <a:t>一</a:t>
            </a:r>
            <a:r>
              <a:rPr lang="zh-CN" altLang="zh-CN" sz="2800" b="1" dirty="0">
                <a:latin typeface="Verdana" panose="020B0604030504040204" pitchFamily="34" charset="0"/>
              </a:rPr>
              <a:t>、法律</a:t>
            </a:r>
            <a:r>
              <a:rPr lang="zh-CN" altLang="en-US" sz="2800" b="1" dirty="0">
                <a:latin typeface="Verdana" panose="020B0604030504040204" pitchFamily="34" charset="0"/>
              </a:rPr>
              <a:t>立法的含义</a:t>
            </a:r>
            <a:endParaRPr lang="en-US" altLang="zh-CN" sz="2800" b="1" dirty="0">
              <a:latin typeface="Verdana" panose="020B0604030504040204" pitchFamily="34" charset="0"/>
            </a:endParaRPr>
          </a:p>
          <a:p>
            <a:r>
              <a:rPr lang="en-US" altLang="zh-CN" sz="2200" dirty="0">
                <a:latin typeface="Verdana" panose="020B0604030504040204" pitchFamily="34" charset="0"/>
              </a:rPr>
              <a:t>     </a:t>
            </a:r>
            <a:r>
              <a:rPr lang="zh-CN" altLang="zh-CN" sz="2200" dirty="0">
                <a:latin typeface="Verdana" panose="020B0604030504040204" pitchFamily="34" charset="0"/>
              </a:rPr>
              <a:t>国家创制法律规范的方式主要有两种：一为制定，一为认可。前者是指国家以制定规范性法律文件的方式创制法律规范；后者是指国家对现存的某些行为规范认可为法律，赋之以法律效力。在实行判例法制度的国家里，判例法也是国家以特定的方式制定的，通常称之为“法官的立法”。在我国，有时也以国家认可的方式创制信息法，这主要是指国家根据需要而确认人们遵守某些在信息活动中自然形成的以及信息技术规范为法定的义务，违反这些规范的行为人应当承担相应的法律责任。不过，大量信息法律规范是以规范性法律条文（即制定法）的形式表现出来，而由国家以立法方式予以创制的。</a:t>
            </a:r>
            <a:endParaRPr lang="en-US" altLang="zh-CN" sz="22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Box 1"/>
          <p:cNvSpPr txBox="1">
            <a:spLocks noChangeArrowheads="1"/>
          </p:cNvSpPr>
          <p:nvPr/>
        </p:nvSpPr>
        <p:spPr bwMode="auto">
          <a:xfrm>
            <a:off x="1187624" y="1772816"/>
            <a:ext cx="6984504" cy="3816429"/>
          </a:xfrm>
          <a:prstGeom prst="rect">
            <a:avLst/>
          </a:prstGeom>
          <a:noFill/>
          <a:ln w="9525">
            <a:noFill/>
            <a:miter lim="800000"/>
          </a:ln>
        </p:spPr>
        <p:txBody>
          <a:bodyPr wrap="square">
            <a:spAutoFit/>
          </a:bodyPr>
          <a:lstStyle/>
          <a:p>
            <a:r>
              <a:rPr lang="zh-CN" altLang="zh-CN" sz="2200" b="1" dirty="0">
                <a:latin typeface="Verdana" panose="020B0604030504040204" pitchFamily="34" charset="0"/>
              </a:rPr>
              <a:t>小知识：我国信息立法的形式</a:t>
            </a:r>
            <a:endParaRPr lang="zh-CN" altLang="zh-CN" sz="2200" dirty="0">
              <a:latin typeface="Verdana" panose="020B0604030504040204" pitchFamily="34" charset="0"/>
            </a:endParaRPr>
          </a:p>
          <a:p>
            <a:endParaRPr lang="en-US" altLang="zh-CN" sz="2200" dirty="0">
              <a:latin typeface="Verdana" panose="020B0604030504040204" pitchFamily="34" charset="0"/>
            </a:endParaRPr>
          </a:p>
          <a:p>
            <a:r>
              <a:rPr lang="en-US" altLang="zh-CN" sz="2200" dirty="0">
                <a:latin typeface="Verdana" panose="020B0604030504040204" pitchFamily="34" charset="0"/>
              </a:rPr>
              <a:t>    </a:t>
            </a:r>
            <a:r>
              <a:rPr lang="zh-CN" altLang="zh-CN" sz="2200" dirty="0">
                <a:latin typeface="Verdana" panose="020B0604030504040204" pitchFamily="34" charset="0"/>
              </a:rPr>
              <a:t>在我国，信息立法的形式主要有法律、行政法规、国务院部门规章、地方法规、地方政府规章等形式：</a:t>
            </a:r>
            <a:endParaRPr lang="zh-CN" altLang="zh-CN" sz="2200" dirty="0">
              <a:latin typeface="Verdana" panose="020B0604030504040204" pitchFamily="34" charset="0"/>
            </a:endParaRPr>
          </a:p>
          <a:p>
            <a:r>
              <a:rPr lang="zh-CN" altLang="zh-CN" sz="2200" dirty="0">
                <a:latin typeface="Verdana" panose="020B0604030504040204" pitchFamily="34" charset="0"/>
              </a:rPr>
              <a:t>（</a:t>
            </a:r>
            <a:r>
              <a:rPr lang="en-US" altLang="zh-CN" sz="2200" dirty="0">
                <a:latin typeface="Verdana" panose="020B0604030504040204" pitchFamily="34" charset="0"/>
              </a:rPr>
              <a:t>1</a:t>
            </a:r>
            <a:r>
              <a:rPr lang="zh-CN" altLang="zh-CN" sz="2200" dirty="0">
                <a:latin typeface="Verdana" panose="020B0604030504040204" pitchFamily="34" charset="0"/>
              </a:rPr>
              <a:t>）法律，由全国人民代表大会及其常务委员会制定，如《中华人民共和国专利法》、《中华人民共和国电子签名法》等。</a:t>
            </a:r>
            <a:endParaRPr lang="zh-CN" altLang="zh-CN" sz="2200" dirty="0">
              <a:latin typeface="Verdana" panose="020B0604030504040204" pitchFamily="34" charset="0"/>
            </a:endParaRPr>
          </a:p>
          <a:p>
            <a:endParaRPr lang="en-US" altLang="zh-CN" sz="2200" dirty="0">
              <a:latin typeface="Verdana" panose="020B0604030504040204" pitchFamily="34" charset="0"/>
            </a:endParaRPr>
          </a:p>
          <a:p>
            <a:r>
              <a:rPr lang="zh-CN" altLang="zh-CN" sz="2200" dirty="0">
                <a:latin typeface="Verdana" panose="020B0604030504040204" pitchFamily="34" charset="0"/>
              </a:rPr>
              <a:t>（</a:t>
            </a:r>
            <a:r>
              <a:rPr lang="en-US" altLang="zh-CN" sz="2200" dirty="0">
                <a:latin typeface="Verdana" panose="020B0604030504040204" pitchFamily="34" charset="0"/>
              </a:rPr>
              <a:t>2</a:t>
            </a:r>
            <a:r>
              <a:rPr lang="zh-CN" altLang="zh-CN" sz="2200" dirty="0">
                <a:latin typeface="Verdana" panose="020B0604030504040204" pitchFamily="34" charset="0"/>
              </a:rPr>
              <a:t>）行政法规，由国务院制定，如《政府信息公开条例》、《计算机软件保护条例》、《著作权法实施条例》、《出版管理条例》。</a:t>
            </a:r>
            <a:endParaRPr lang="zh-CN" altLang="zh-CN" sz="22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1"/>
          <p:cNvSpPr txBox="1">
            <a:spLocks noChangeArrowheads="1"/>
          </p:cNvSpPr>
          <p:nvPr/>
        </p:nvSpPr>
        <p:spPr bwMode="auto">
          <a:xfrm>
            <a:off x="1043608" y="1340768"/>
            <a:ext cx="7560840" cy="4493538"/>
          </a:xfrm>
          <a:prstGeom prst="rect">
            <a:avLst/>
          </a:prstGeom>
          <a:noFill/>
          <a:ln w="9525">
            <a:noFill/>
            <a:miter lim="800000"/>
          </a:ln>
        </p:spPr>
        <p:txBody>
          <a:bodyPr wrap="square">
            <a:spAutoFit/>
          </a:bodyPr>
          <a:lstStyle/>
          <a:p>
            <a:endParaRPr lang="en-US" altLang="zh-CN" sz="2200" dirty="0">
              <a:latin typeface="Verdana" panose="020B0604030504040204" pitchFamily="34" charset="0"/>
            </a:endParaRPr>
          </a:p>
          <a:p>
            <a:r>
              <a:rPr lang="zh-CN" altLang="zh-CN" sz="2200" dirty="0">
                <a:latin typeface="Verdana" panose="020B0604030504040204" pitchFamily="34" charset="0"/>
              </a:rPr>
              <a:t>（</a:t>
            </a:r>
            <a:r>
              <a:rPr lang="en-US" altLang="zh-CN" sz="2200" dirty="0">
                <a:latin typeface="Verdana" panose="020B0604030504040204" pitchFamily="34" charset="0"/>
              </a:rPr>
              <a:t>3</a:t>
            </a:r>
            <a:r>
              <a:rPr lang="zh-CN" altLang="zh-CN" sz="2200" dirty="0">
                <a:latin typeface="Verdana" panose="020B0604030504040204" pitchFamily="34" charset="0"/>
              </a:rPr>
              <a:t>）国务院部门规章，由国务院各部、委和直属机构制定，如文化部颁布的《省（自治区、市）图书馆工作条例》；国务院新闻办公室、信息产业部联合颁布的《互联网新闻信息服务管理规定》。</a:t>
            </a:r>
            <a:endParaRPr lang="zh-CN" altLang="zh-CN" sz="2200" dirty="0">
              <a:latin typeface="Verdana" panose="020B0604030504040204" pitchFamily="34" charset="0"/>
            </a:endParaRPr>
          </a:p>
          <a:p>
            <a:endParaRPr lang="en-US" altLang="zh-CN" sz="2200" dirty="0">
              <a:latin typeface="Verdana" panose="020B0604030504040204" pitchFamily="34" charset="0"/>
            </a:endParaRPr>
          </a:p>
          <a:p>
            <a:r>
              <a:rPr lang="zh-CN" altLang="zh-CN" sz="2200" dirty="0">
                <a:latin typeface="Verdana" panose="020B0604030504040204" pitchFamily="34" charset="0"/>
              </a:rPr>
              <a:t>（</a:t>
            </a:r>
            <a:r>
              <a:rPr lang="en-US" altLang="zh-CN" sz="2200" dirty="0">
                <a:latin typeface="Verdana" panose="020B0604030504040204" pitchFamily="34" charset="0"/>
              </a:rPr>
              <a:t>4</a:t>
            </a:r>
            <a:r>
              <a:rPr lang="zh-CN" altLang="zh-CN" sz="2200" dirty="0">
                <a:latin typeface="Verdana" panose="020B0604030504040204" pitchFamily="34" charset="0"/>
              </a:rPr>
              <a:t>）地方法规和规章，地方法规由省级和较大市的人民代表大会及其常务委员会制定，地方规章由省级和较大市的人民政府制定。</a:t>
            </a:r>
            <a:endParaRPr lang="zh-CN" altLang="zh-CN" sz="2200" dirty="0">
              <a:latin typeface="Verdana" panose="020B0604030504040204" pitchFamily="34" charset="0"/>
            </a:endParaRPr>
          </a:p>
          <a:p>
            <a:endParaRPr lang="en-US" altLang="zh-CN" sz="2200" dirty="0">
              <a:latin typeface="Verdana" panose="020B0604030504040204" pitchFamily="34" charset="0"/>
            </a:endParaRPr>
          </a:p>
          <a:p>
            <a:r>
              <a:rPr lang="zh-CN" altLang="zh-CN" sz="2200" dirty="0">
                <a:latin typeface="Verdana" panose="020B0604030504040204" pitchFamily="34" charset="0"/>
              </a:rPr>
              <a:t>（</a:t>
            </a:r>
            <a:r>
              <a:rPr lang="en-US" altLang="zh-CN" sz="2200" dirty="0">
                <a:latin typeface="Verdana" panose="020B0604030504040204" pitchFamily="34" charset="0"/>
              </a:rPr>
              <a:t>5</a:t>
            </a:r>
            <a:r>
              <a:rPr lang="zh-CN" altLang="zh-CN" sz="2200" dirty="0">
                <a:latin typeface="Verdana" panose="020B0604030504040204" pitchFamily="34" charset="0"/>
              </a:rPr>
              <a:t>）规范性文件，以上提到的权力机关和行政机关都有权制定规范性文件，如工业和信息化部就制定有大量的规范性文件。</a:t>
            </a:r>
            <a:endParaRPr lang="zh-CN" altLang="zh-CN" sz="2200"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Box 1"/>
          <p:cNvSpPr txBox="1">
            <a:spLocks noChangeArrowheads="1"/>
          </p:cNvSpPr>
          <p:nvPr/>
        </p:nvSpPr>
        <p:spPr bwMode="auto">
          <a:xfrm>
            <a:off x="-14379" y="1101725"/>
            <a:ext cx="6480175" cy="831850"/>
          </a:xfrm>
          <a:prstGeom prst="rect">
            <a:avLst/>
          </a:prstGeom>
          <a:noFill/>
          <a:ln w="9525">
            <a:noFill/>
            <a:miter lim="800000"/>
          </a:ln>
        </p:spPr>
        <p:txBody>
          <a:bodyPr>
            <a:spAutoFit/>
          </a:bodyPr>
          <a:lstStyle/>
          <a:p>
            <a:r>
              <a:rPr lang="zh-CN" altLang="zh-CN" sz="2400" b="1" dirty="0">
                <a:latin typeface="Verdana" panose="020B0604030504040204" pitchFamily="34" charset="0"/>
              </a:rPr>
              <a:t>二、 信息立法的基本原则</a:t>
            </a:r>
            <a:endParaRPr lang="en-US" altLang="zh-CN" sz="2400" b="1" dirty="0">
              <a:latin typeface="Verdana" panose="020B0604030504040204" pitchFamily="34" charset="0"/>
            </a:endParaRPr>
          </a:p>
          <a:p>
            <a:endParaRPr lang="zh-CN" altLang="zh-CN" sz="2200" b="1" dirty="0">
              <a:latin typeface="Verdana" panose="020B0604030504040204" pitchFamily="34" charset="0"/>
            </a:endParaRPr>
          </a:p>
        </p:txBody>
      </p:sp>
      <p:graphicFrame>
        <p:nvGraphicFramePr>
          <p:cNvPr id="3" name="图示 2"/>
          <p:cNvGraphicFramePr/>
          <p:nvPr/>
        </p:nvGraphicFramePr>
        <p:xfrm>
          <a:off x="1763688" y="2204864"/>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1"/>
          <p:cNvSpPr txBox="1">
            <a:spLocks noChangeArrowheads="1"/>
          </p:cNvSpPr>
          <p:nvPr/>
        </p:nvSpPr>
        <p:spPr bwMode="auto">
          <a:xfrm>
            <a:off x="1187625" y="1556792"/>
            <a:ext cx="6876082" cy="4154984"/>
          </a:xfrm>
          <a:prstGeom prst="rect">
            <a:avLst/>
          </a:prstGeom>
          <a:noFill/>
          <a:ln w="9525">
            <a:noFill/>
            <a:miter lim="800000"/>
          </a:ln>
        </p:spPr>
        <p:txBody>
          <a:bodyPr wrap="square">
            <a:spAutoFit/>
          </a:bodyPr>
          <a:lstStyle/>
          <a:p>
            <a:r>
              <a:rPr lang="zh-CN" altLang="en-US" sz="2400" b="1" dirty="0">
                <a:latin typeface="Verdana" panose="020B0604030504040204" pitchFamily="34" charset="0"/>
              </a:rPr>
              <a:t>三</a:t>
            </a:r>
            <a:r>
              <a:rPr lang="zh-CN" altLang="zh-CN" sz="2400" b="1" dirty="0">
                <a:latin typeface="Verdana" panose="020B0604030504040204" pitchFamily="34" charset="0"/>
              </a:rPr>
              <a:t>、 信息立法</a:t>
            </a:r>
            <a:r>
              <a:rPr lang="zh-CN" altLang="en-US" sz="2400" b="1" dirty="0">
                <a:latin typeface="Verdana" panose="020B0604030504040204" pitchFamily="34" charset="0"/>
              </a:rPr>
              <a:t>体系的构建</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信息立法体系是指信息法由哪些法律、法规等立法构成的规范性文件系统，它表明的是信息法的外在形式结构。该体系构成的基本因素是信息法律条文和规范性文件，它既包括对现有立法的分类，也包括对应有立法的分类。建构信息立法体系可以有利于信息立法规划的科学化，有利于信息立法的完备化、体系化，也事关信息立法的成效。从我国信息立法的实践来看，这项工作不仅具有必要性，而且具有紧迫性。</a:t>
            </a:r>
            <a:endParaRPr lang="zh-CN" altLang="zh-CN" sz="22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1"/>
          <p:cNvSpPr txBox="1">
            <a:spLocks noChangeArrowheads="1"/>
          </p:cNvSpPr>
          <p:nvPr/>
        </p:nvSpPr>
        <p:spPr bwMode="auto">
          <a:xfrm>
            <a:off x="731670" y="1124744"/>
            <a:ext cx="7992887" cy="4893647"/>
          </a:xfrm>
          <a:prstGeom prst="rect">
            <a:avLst/>
          </a:prstGeom>
          <a:noFill/>
          <a:ln w="9525">
            <a:noFill/>
            <a:miter lim="800000"/>
          </a:ln>
        </p:spPr>
        <p:txBody>
          <a:bodyPr wrap="square">
            <a:spAutoFit/>
          </a:bodyPr>
          <a:lstStyle/>
          <a:p>
            <a:r>
              <a:rPr lang="zh-CN" altLang="en-US" sz="2400" b="1" dirty="0">
                <a:latin typeface="Verdana" panose="020B0604030504040204" pitchFamily="34" charset="0"/>
              </a:rPr>
              <a:t>三</a:t>
            </a:r>
            <a:r>
              <a:rPr lang="zh-CN" altLang="zh-CN" sz="2400" b="1" dirty="0">
                <a:latin typeface="Verdana" panose="020B0604030504040204" pitchFamily="34" charset="0"/>
              </a:rPr>
              <a:t>、 信息立法</a:t>
            </a:r>
            <a:r>
              <a:rPr lang="zh-CN" altLang="en-US" sz="2400" b="1" dirty="0">
                <a:latin typeface="Verdana" panose="020B0604030504040204" pitchFamily="34" charset="0"/>
              </a:rPr>
              <a:t>体系的构建</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黄瑞华在其主编的《信息法》中认为信息法应包括以信息市场为纽带的信息技术发展及信息活动发展所带来的一系列社会问题所造成的法律需求。因此从现实角度考虑，信息法律体系主要包括以下几方面：</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1</a:t>
            </a:r>
            <a:r>
              <a:rPr lang="zh-CN" altLang="zh-CN" sz="2400" dirty="0">
                <a:latin typeface="Verdana" panose="020B0604030504040204" pitchFamily="34" charset="0"/>
              </a:rPr>
              <a:t>）信息资源管理法律制度</a:t>
            </a:r>
            <a:r>
              <a:rPr lang="zh-CN" altLang="en-US" sz="2400" dirty="0">
                <a:latin typeface="Verdana" panose="020B0604030504040204" pitchFamily="34" charset="0"/>
              </a:rPr>
              <a:t>；</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2</a:t>
            </a:r>
            <a:r>
              <a:rPr lang="zh-CN" altLang="zh-CN" sz="2400" dirty="0">
                <a:latin typeface="Verdana" panose="020B0604030504040204" pitchFamily="34" charset="0"/>
              </a:rPr>
              <a:t>）信息产权法律制度</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3</a:t>
            </a:r>
            <a:r>
              <a:rPr lang="zh-CN" altLang="zh-CN" sz="2400" dirty="0">
                <a:latin typeface="Verdana" panose="020B0604030504040204" pitchFamily="34" charset="0"/>
              </a:rPr>
              <a:t>）信息产业管理法律制度</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4</a:t>
            </a:r>
            <a:r>
              <a:rPr lang="zh-CN" altLang="zh-CN" sz="2400" dirty="0">
                <a:latin typeface="Verdana" panose="020B0604030504040204" pitchFamily="34" charset="0"/>
              </a:rPr>
              <a:t>）信息市场管理法律制度</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5</a:t>
            </a:r>
            <a:r>
              <a:rPr lang="zh-CN" altLang="zh-CN" sz="2400" dirty="0">
                <a:latin typeface="Verdana" panose="020B0604030504040204" pitchFamily="34" charset="0"/>
              </a:rPr>
              <a:t>）信息机构组织管理法律制度</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6</a:t>
            </a:r>
            <a:r>
              <a:rPr lang="zh-CN" altLang="zh-CN" sz="2400" dirty="0">
                <a:latin typeface="Verdana" panose="020B0604030504040204" pitchFamily="34" charset="0"/>
              </a:rPr>
              <a:t>）信息安全、保密与信息犯罪法律制度</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7</a:t>
            </a:r>
            <a:r>
              <a:rPr lang="zh-CN" altLang="zh-CN" sz="2400" dirty="0">
                <a:latin typeface="Verdana" panose="020B0604030504040204" pitchFamily="34" charset="0"/>
              </a:rPr>
              <a:t>）国际信息合作与交流法律制度。</a:t>
            </a:r>
            <a:endParaRPr lang="zh-CN" altLang="zh-CN" sz="22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Box 1"/>
          <p:cNvSpPr txBox="1">
            <a:spLocks noChangeArrowheads="1"/>
          </p:cNvSpPr>
          <p:nvPr/>
        </p:nvSpPr>
        <p:spPr bwMode="auto">
          <a:xfrm>
            <a:off x="755898" y="1341467"/>
            <a:ext cx="7632204" cy="4893647"/>
          </a:xfrm>
          <a:prstGeom prst="rect">
            <a:avLst/>
          </a:prstGeom>
          <a:noFill/>
          <a:ln w="9525">
            <a:noFill/>
            <a:miter lim="800000"/>
          </a:ln>
        </p:spPr>
        <p:txBody>
          <a:bodyPr wrap="square">
            <a:spAutoFit/>
          </a:bodyPr>
          <a:lstStyle/>
          <a:p>
            <a:r>
              <a:rPr lang="zh-CN" altLang="en-US" sz="2400" b="1" dirty="0">
                <a:latin typeface="Verdana" panose="020B0604030504040204" pitchFamily="34" charset="0"/>
              </a:rPr>
              <a:t>三</a:t>
            </a:r>
            <a:r>
              <a:rPr lang="zh-CN" altLang="zh-CN" sz="2400" b="1" dirty="0">
                <a:latin typeface="Verdana" panose="020B0604030504040204" pitchFamily="34" charset="0"/>
              </a:rPr>
              <a:t>、 信息立法</a:t>
            </a:r>
            <a:r>
              <a:rPr lang="zh-CN" altLang="en-US" sz="2400" b="1" dirty="0">
                <a:latin typeface="Verdana" panose="020B0604030504040204" pitchFamily="34" charset="0"/>
              </a:rPr>
              <a:t>体系的构建</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zh-CN" altLang="zh-CN" sz="2400" dirty="0">
                <a:latin typeface="Verdana" panose="020B0604030504040204" pitchFamily="34" charset="0"/>
              </a:rPr>
              <a:t>齐爱民在《论信息法的地位与体系》一文中指出国家鼓励和约束信息生产的措施属于科技法或者科技政策范畴，不是信息法的组成部分，认为信息法的体系由六大部分组成：信息产权法、信息交易法、信息保护法、信息公开法、信息管理法和信息安全法。</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1</a:t>
            </a:r>
            <a:r>
              <a:rPr lang="zh-CN" altLang="zh-CN" sz="2400" dirty="0">
                <a:latin typeface="Verdana" panose="020B0604030504040204" pitchFamily="34" charset="0"/>
              </a:rPr>
              <a:t>）信息产权法</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2</a:t>
            </a:r>
            <a:r>
              <a:rPr lang="zh-CN" altLang="zh-CN" sz="2400" dirty="0">
                <a:latin typeface="Verdana" panose="020B0604030504040204" pitchFamily="34" charset="0"/>
              </a:rPr>
              <a:t>）信息交易法</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3</a:t>
            </a:r>
            <a:r>
              <a:rPr lang="zh-CN" altLang="zh-CN" sz="2400" dirty="0">
                <a:latin typeface="Verdana" panose="020B0604030504040204" pitchFamily="34" charset="0"/>
              </a:rPr>
              <a:t>）信息保护法</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en-US" sz="2400" dirty="0">
                <a:latin typeface="Verdana" panose="020B0604030504040204" pitchFamily="34" charset="0"/>
              </a:rPr>
              <a:t>（</a:t>
            </a:r>
            <a:r>
              <a:rPr lang="en-US" altLang="zh-CN" sz="2400" dirty="0">
                <a:latin typeface="Verdana" panose="020B0604030504040204" pitchFamily="34" charset="0"/>
              </a:rPr>
              <a:t>4</a:t>
            </a:r>
            <a:r>
              <a:rPr lang="zh-CN" altLang="en-US" sz="2400" dirty="0">
                <a:latin typeface="Verdana" panose="020B0604030504040204" pitchFamily="34" charset="0"/>
              </a:rPr>
              <a:t>）</a:t>
            </a:r>
            <a:r>
              <a:rPr lang="zh-CN" altLang="zh-CN" sz="2400" dirty="0">
                <a:latin typeface="Verdana" panose="020B0604030504040204" pitchFamily="34" charset="0"/>
              </a:rPr>
              <a:t>信息公开法</a:t>
            </a:r>
            <a:r>
              <a:rPr lang="zh-CN" altLang="en-US" sz="2400" dirty="0">
                <a:latin typeface="Verdana" panose="020B0604030504040204" pitchFamily="34" charset="0"/>
              </a:rPr>
              <a:t>；</a:t>
            </a:r>
            <a:endParaRPr lang="en-US"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5</a:t>
            </a:r>
            <a:r>
              <a:rPr lang="zh-CN" altLang="zh-CN" sz="2400" dirty="0">
                <a:latin typeface="Verdana" panose="020B0604030504040204" pitchFamily="34" charset="0"/>
              </a:rPr>
              <a:t>）信息管理法</a:t>
            </a:r>
            <a:r>
              <a:rPr lang="zh-CN" altLang="en-US" sz="2400" dirty="0">
                <a:latin typeface="Verdana" panose="020B0604030504040204" pitchFamily="34" charset="0"/>
              </a:rPr>
              <a:t>；</a:t>
            </a:r>
            <a:endParaRPr lang="zh-CN" altLang="zh-CN" sz="2400" dirty="0">
              <a:latin typeface="Verdana" panose="020B0604030504040204" pitchFamily="34" charset="0"/>
            </a:endParaRPr>
          </a:p>
          <a:p>
            <a:r>
              <a:rPr lang="zh-CN" altLang="zh-CN" sz="2400" dirty="0">
                <a:latin typeface="Verdana" panose="020B0604030504040204" pitchFamily="34" charset="0"/>
              </a:rPr>
              <a:t>（</a:t>
            </a:r>
            <a:r>
              <a:rPr lang="en-US" altLang="zh-CN" sz="2400" dirty="0">
                <a:latin typeface="Verdana" panose="020B0604030504040204" pitchFamily="34" charset="0"/>
              </a:rPr>
              <a:t>6</a:t>
            </a:r>
            <a:r>
              <a:rPr lang="zh-CN" altLang="zh-CN" sz="2400" dirty="0">
                <a:latin typeface="Verdana" panose="020B0604030504040204" pitchFamily="34" charset="0"/>
              </a:rPr>
              <a:t>）信息安全法。</a:t>
            </a:r>
            <a:endParaRPr lang="zh-CN" altLang="zh-CN" sz="22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nvPr>
        </p:nvGraphicFramePr>
        <p:xfrm>
          <a:off x="323528" y="2204864"/>
          <a:ext cx="8229600" cy="277368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zh-CN" altLang="en-US" sz="2000" dirty="0" smtClean="0"/>
                        <a:t>题型</a:t>
                      </a:r>
                      <a:endParaRPr lang="zh-CN" altLang="en-US" sz="2000" dirty="0"/>
                    </a:p>
                  </a:txBody>
                  <a:tcPr/>
                </a:tc>
                <a:tc>
                  <a:txBody>
                    <a:bodyPr/>
                    <a:lstStyle/>
                    <a:p>
                      <a:pPr algn="ctr"/>
                      <a:r>
                        <a:rPr lang="zh-CN" altLang="en-US" sz="2000" dirty="0" smtClean="0"/>
                        <a:t>题目数</a:t>
                      </a:r>
                      <a:endParaRPr lang="zh-CN" altLang="en-US" sz="2000" dirty="0"/>
                    </a:p>
                  </a:txBody>
                  <a:tcPr/>
                </a:tc>
                <a:tc>
                  <a:txBody>
                    <a:bodyPr/>
                    <a:lstStyle/>
                    <a:p>
                      <a:pPr algn="ctr"/>
                      <a:r>
                        <a:rPr lang="zh-CN" altLang="en-US" sz="2000" dirty="0" smtClean="0"/>
                        <a:t>总分</a:t>
                      </a:r>
                      <a:endParaRPr lang="zh-CN" altLang="en-US" sz="2000" dirty="0"/>
                    </a:p>
                  </a:txBody>
                  <a:tcPr/>
                </a:tc>
              </a:tr>
              <a:tr h="370840">
                <a:tc>
                  <a:txBody>
                    <a:bodyPr/>
                    <a:lstStyle/>
                    <a:p>
                      <a:pPr algn="ctr"/>
                      <a:r>
                        <a:rPr lang="zh-CN" altLang="en-US" sz="2000" dirty="0" smtClean="0"/>
                        <a:t>单选题</a:t>
                      </a:r>
                      <a:endParaRPr lang="zh-CN" altLang="en-US" sz="2000" dirty="0"/>
                    </a:p>
                  </a:txBody>
                  <a:tcPr/>
                </a:tc>
                <a:tc>
                  <a:txBody>
                    <a:bodyPr/>
                    <a:lstStyle/>
                    <a:p>
                      <a:pPr algn="ctr"/>
                      <a:r>
                        <a:rPr lang="en-US" altLang="zh-CN" sz="2000" dirty="0" smtClean="0"/>
                        <a:t>15</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r h="370840">
                <a:tc>
                  <a:txBody>
                    <a:bodyPr/>
                    <a:lstStyle/>
                    <a:p>
                      <a:pPr algn="ctr"/>
                      <a:r>
                        <a:rPr lang="zh-CN" altLang="en-US" sz="2000" dirty="0" smtClean="0"/>
                        <a:t>多选题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10</a:t>
                      </a:r>
                      <a:r>
                        <a:rPr lang="zh-CN" altLang="en-US" sz="2000" dirty="0" smtClean="0"/>
                        <a:t>分</a:t>
                      </a:r>
                      <a:endParaRPr lang="zh-CN" altLang="en-US" sz="2000" dirty="0"/>
                    </a:p>
                  </a:txBody>
                  <a:tcPr/>
                </a:tc>
              </a:tr>
              <a:tr h="370840">
                <a:tc>
                  <a:txBody>
                    <a:bodyPr/>
                    <a:lstStyle/>
                    <a:p>
                      <a:pPr algn="ctr"/>
                      <a:r>
                        <a:rPr lang="zh-CN" altLang="en-US" sz="2000" dirty="0" smtClean="0"/>
                        <a:t>名词解释题</a:t>
                      </a:r>
                      <a:endParaRPr lang="zh-CN" altLang="en-US" sz="2000" dirty="0"/>
                    </a:p>
                  </a:txBody>
                  <a:tcPr/>
                </a:tc>
                <a:tc>
                  <a:txBody>
                    <a:bodyPr/>
                    <a:lstStyle/>
                    <a:p>
                      <a:pPr algn="ctr"/>
                      <a:r>
                        <a:rPr lang="en-US" altLang="zh-CN" sz="2000" dirty="0" smtClean="0"/>
                        <a:t>4</a:t>
                      </a:r>
                      <a:r>
                        <a:rPr lang="zh-CN" altLang="en-US" sz="2000" dirty="0" smtClean="0"/>
                        <a:t>题</a:t>
                      </a:r>
                      <a:endParaRPr lang="zh-CN" altLang="en-US" sz="2000" dirty="0"/>
                    </a:p>
                  </a:txBody>
                  <a:tcPr/>
                </a:tc>
                <a:tc>
                  <a:txBody>
                    <a:bodyPr/>
                    <a:lstStyle/>
                    <a:p>
                      <a:pPr algn="ctr"/>
                      <a:r>
                        <a:rPr lang="en-US" altLang="zh-CN" sz="2000" dirty="0" smtClean="0"/>
                        <a:t>12</a:t>
                      </a:r>
                      <a:r>
                        <a:rPr lang="zh-CN" altLang="en-US" sz="2000" dirty="0" smtClean="0"/>
                        <a:t>分</a:t>
                      </a:r>
                      <a:endParaRPr lang="zh-CN" altLang="en-US" sz="2000" dirty="0"/>
                    </a:p>
                  </a:txBody>
                  <a:tcPr/>
                </a:tc>
              </a:tr>
              <a:tr h="370840">
                <a:tc>
                  <a:txBody>
                    <a:bodyPr/>
                    <a:lstStyle/>
                    <a:p>
                      <a:pPr algn="ctr"/>
                      <a:r>
                        <a:rPr lang="zh-CN" altLang="en-US" sz="2000" dirty="0" smtClean="0"/>
                        <a:t>判断改错题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20</a:t>
                      </a:r>
                      <a:r>
                        <a:rPr lang="zh-CN" altLang="en-US" sz="2000" dirty="0" smtClean="0"/>
                        <a:t>分</a:t>
                      </a:r>
                      <a:endParaRPr lang="zh-CN" altLang="en-US" sz="2000" dirty="0"/>
                    </a:p>
                  </a:txBody>
                  <a:tcPr/>
                </a:tc>
              </a:tr>
              <a:tr h="370840">
                <a:tc>
                  <a:txBody>
                    <a:bodyPr/>
                    <a:lstStyle/>
                    <a:p>
                      <a:pPr algn="ctr"/>
                      <a:r>
                        <a:rPr lang="zh-CN" altLang="en-US" sz="2000" dirty="0" smtClean="0"/>
                        <a:t>简答题</a:t>
                      </a:r>
                      <a:endParaRPr lang="zh-CN" altLang="en-US" sz="2000" dirty="0"/>
                    </a:p>
                  </a:txBody>
                  <a:tcPr/>
                </a:tc>
                <a:tc>
                  <a:txBody>
                    <a:bodyPr/>
                    <a:lstStyle/>
                    <a:p>
                      <a:pPr algn="ctr"/>
                      <a:r>
                        <a:rPr lang="en-US" altLang="zh-CN" sz="2000" dirty="0" smtClean="0"/>
                        <a:t>4</a:t>
                      </a:r>
                      <a:r>
                        <a:rPr lang="zh-CN" altLang="en-US" sz="2000" dirty="0" smtClean="0"/>
                        <a:t>题</a:t>
                      </a:r>
                      <a:endParaRPr lang="zh-CN" altLang="en-US" sz="2000" dirty="0"/>
                    </a:p>
                  </a:txBody>
                  <a:tcPr/>
                </a:tc>
                <a:tc>
                  <a:txBody>
                    <a:bodyPr/>
                    <a:lstStyle/>
                    <a:p>
                      <a:pPr algn="ctr"/>
                      <a:r>
                        <a:rPr lang="en-US" altLang="zh-CN" sz="2000" dirty="0" smtClean="0"/>
                        <a:t>28</a:t>
                      </a:r>
                      <a:r>
                        <a:rPr lang="zh-CN" altLang="en-US" sz="2000" dirty="0" smtClean="0"/>
                        <a:t>分</a:t>
                      </a:r>
                      <a:endParaRPr lang="zh-CN" altLang="en-US" sz="2000" dirty="0"/>
                    </a:p>
                  </a:txBody>
                  <a:tcPr/>
                </a:tc>
              </a:tr>
              <a:tr h="370840">
                <a:tc>
                  <a:txBody>
                    <a:bodyPr/>
                    <a:lstStyle/>
                    <a:p>
                      <a:pPr algn="ctr"/>
                      <a:r>
                        <a:rPr lang="zh-CN" altLang="en-US" sz="2000" dirty="0" smtClean="0"/>
                        <a:t>论述题</a:t>
                      </a:r>
                      <a:endParaRPr lang="zh-CN" altLang="en-US" sz="2000" dirty="0"/>
                    </a:p>
                  </a:txBody>
                  <a:tcPr/>
                </a:tc>
                <a:tc>
                  <a:txBody>
                    <a:bodyPr/>
                    <a:lstStyle/>
                    <a:p>
                      <a:pPr algn="ctr"/>
                      <a:r>
                        <a:rPr lang="en-US" altLang="zh-CN" sz="2000" dirty="0" smtClean="0"/>
                        <a:t>1</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bl>
          </a:graphicData>
        </a:graphic>
      </p:graphicFrame>
      <p:sp>
        <p:nvSpPr>
          <p:cNvPr id="3" name="标题 2"/>
          <p:cNvSpPr>
            <a:spLocks noGrp="1"/>
          </p:cNvSpPr>
          <p:nvPr>
            <p:ph type="title" idx="4294967295"/>
          </p:nvPr>
        </p:nvSpPr>
        <p:spPr>
          <a:xfrm>
            <a:off x="323528" y="0"/>
            <a:ext cx="8229600" cy="1066800"/>
          </a:xfrm>
        </p:spPr>
        <p:txBody>
          <a:bodyPr/>
          <a:lstStyle/>
          <a:p>
            <a:r>
              <a:rPr lang="zh-CN" altLang="en-US" dirty="0" smtClean="0">
                <a:solidFill>
                  <a:srgbClr val="FF0000"/>
                </a:solidFill>
              </a:rPr>
              <a:t>历年题型分析</a:t>
            </a:r>
            <a:r>
              <a:rPr lang="en-US" altLang="zh-CN" dirty="0" smtClean="0">
                <a:solidFill>
                  <a:srgbClr val="FF0000"/>
                </a:solidFill>
              </a:rPr>
              <a:t>1</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Box 1"/>
          <p:cNvSpPr txBox="1">
            <a:spLocks noChangeArrowheads="1"/>
          </p:cNvSpPr>
          <p:nvPr/>
        </p:nvSpPr>
        <p:spPr bwMode="auto">
          <a:xfrm>
            <a:off x="683568" y="1844824"/>
            <a:ext cx="7776864" cy="3046988"/>
          </a:xfrm>
          <a:prstGeom prst="rect">
            <a:avLst/>
          </a:prstGeom>
          <a:noFill/>
          <a:ln w="9525">
            <a:noFill/>
            <a:miter lim="800000"/>
          </a:ln>
        </p:spPr>
        <p:txBody>
          <a:bodyPr wrap="square">
            <a:spAutoFit/>
          </a:bodyPr>
          <a:lstStyle/>
          <a:p>
            <a:r>
              <a:rPr lang="zh-CN" altLang="en-US" sz="2400" b="1" dirty="0">
                <a:latin typeface="Verdana" panose="020B0604030504040204" pitchFamily="34" charset="0"/>
              </a:rPr>
              <a:t>三</a:t>
            </a:r>
            <a:r>
              <a:rPr lang="zh-CN" altLang="zh-CN" sz="2400" b="1" dirty="0">
                <a:latin typeface="Verdana" panose="020B0604030504040204" pitchFamily="34" charset="0"/>
              </a:rPr>
              <a:t>、 信息立法</a:t>
            </a:r>
            <a:r>
              <a:rPr lang="zh-CN" altLang="en-US" sz="2400" b="1" dirty="0">
                <a:latin typeface="Verdana" panose="020B0604030504040204" pitchFamily="34" charset="0"/>
              </a:rPr>
              <a:t>体系的构建</a:t>
            </a:r>
            <a:endParaRPr lang="en-US" altLang="zh-CN" sz="2400" b="1" dirty="0">
              <a:latin typeface="Verdana" panose="020B0604030504040204" pitchFamily="34" charset="0"/>
            </a:endParaRPr>
          </a:p>
          <a:p>
            <a:endParaRPr lang="en-US" altLang="zh-CN" sz="2400" dirty="0">
              <a:latin typeface="Verdana" panose="020B0604030504040204" pitchFamily="34" charset="0"/>
            </a:endParaRPr>
          </a:p>
          <a:p>
            <a:r>
              <a:rPr lang="en-US" altLang="zh-CN" sz="2400" dirty="0">
                <a:latin typeface="Verdana" panose="020B0604030504040204" pitchFamily="34" charset="0"/>
              </a:rPr>
              <a:t>    </a:t>
            </a:r>
            <a:r>
              <a:rPr lang="zh-CN" altLang="zh-CN" sz="2400" dirty="0">
                <a:latin typeface="Verdana" panose="020B0604030504040204" pitchFamily="34" charset="0"/>
              </a:rPr>
              <a:t>本教程中的下列几个部分的构成与划分，是按照信息产权法律规范篇、信息技术法律规范篇、信息服务法律规范篇和信息安全法律规范篇的编排展开的，这实际上也体现了一种对信息立法体系简略分类的思路。</a:t>
            </a:r>
            <a:endParaRPr lang="zh-CN" altLang="zh-CN" sz="2400" dirty="0">
              <a:latin typeface="Verdana" panose="020B0604030504040204" pitchFamily="34" charset="0"/>
            </a:endParaRPr>
          </a:p>
          <a:p>
            <a:endParaRPr lang="en-US" altLang="zh-CN" sz="2400" b="1" dirty="0">
              <a:latin typeface="Verdana" panose="020B0604030504040204" pitchFamily="34" charset="0"/>
            </a:endParaRPr>
          </a:p>
          <a:p>
            <a:r>
              <a:rPr lang="zh-CN" altLang="zh-CN" sz="2400" b="1" dirty="0">
                <a:latin typeface="Verdana" panose="020B0604030504040204" pitchFamily="34" charset="0"/>
              </a:rPr>
              <a:t>即问即答：</a:t>
            </a:r>
            <a:r>
              <a:rPr lang="zh-CN" altLang="zh-CN" sz="2400" dirty="0">
                <a:latin typeface="Verdana" panose="020B0604030504040204" pitchFamily="34" charset="0"/>
              </a:rPr>
              <a:t>你认为信息立法的体系结构应该怎样构建？</a:t>
            </a:r>
            <a:endParaRPr lang="zh-CN" altLang="zh-CN" sz="22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1"/>
          <p:cNvSpPr txBox="1">
            <a:spLocks noChangeArrowheads="1"/>
          </p:cNvSpPr>
          <p:nvPr/>
        </p:nvSpPr>
        <p:spPr bwMode="auto">
          <a:xfrm>
            <a:off x="323852" y="1412776"/>
            <a:ext cx="6480175" cy="800100"/>
          </a:xfrm>
          <a:prstGeom prst="rect">
            <a:avLst/>
          </a:prstGeom>
          <a:noFill/>
          <a:ln w="9525">
            <a:noFill/>
            <a:miter lim="800000"/>
          </a:ln>
        </p:spPr>
        <p:txBody>
          <a:bodyPr>
            <a:spAutoFit/>
          </a:bodyPr>
          <a:lstStyle/>
          <a:p>
            <a:r>
              <a:rPr lang="zh-CN" altLang="en-US" sz="2400" b="1" dirty="0">
                <a:latin typeface="Verdana" panose="020B0604030504040204" pitchFamily="34" charset="0"/>
              </a:rPr>
              <a:t>四</a:t>
            </a:r>
            <a:r>
              <a:rPr lang="zh-CN" altLang="zh-CN" sz="2400" b="1" dirty="0">
                <a:latin typeface="Verdana" panose="020B0604030504040204" pitchFamily="34" charset="0"/>
              </a:rPr>
              <a:t>、 </a:t>
            </a:r>
            <a:r>
              <a:rPr lang="zh-CN" altLang="en-US" sz="2400" b="1" dirty="0">
                <a:latin typeface="Verdana" panose="020B0604030504040204" pitchFamily="34" charset="0"/>
              </a:rPr>
              <a:t>我国</a:t>
            </a:r>
            <a:r>
              <a:rPr lang="zh-CN" altLang="zh-CN" sz="2400" b="1" dirty="0">
                <a:latin typeface="Verdana" panose="020B0604030504040204" pitchFamily="34" charset="0"/>
              </a:rPr>
              <a:t>信息立法</a:t>
            </a:r>
            <a:r>
              <a:rPr lang="zh-CN" altLang="en-US" sz="2400" b="1" dirty="0">
                <a:latin typeface="Verdana" panose="020B0604030504040204" pitchFamily="34" charset="0"/>
              </a:rPr>
              <a:t>的发展</a:t>
            </a:r>
            <a:endParaRPr lang="en-US" altLang="zh-CN" sz="2400" dirty="0">
              <a:latin typeface="Verdana" panose="020B0604030504040204" pitchFamily="34" charset="0"/>
            </a:endParaRPr>
          </a:p>
          <a:p>
            <a:r>
              <a:rPr lang="en-US" altLang="zh-CN" sz="2200" dirty="0">
                <a:latin typeface="Verdana" panose="020B0604030504040204" pitchFamily="34" charset="0"/>
              </a:rPr>
              <a:t>    </a:t>
            </a:r>
            <a:endParaRPr lang="zh-CN" altLang="zh-CN" sz="2200" b="1" dirty="0">
              <a:latin typeface="Verdana" panose="020B0604030504040204" pitchFamily="34" charset="0"/>
            </a:endParaRPr>
          </a:p>
        </p:txBody>
      </p:sp>
      <p:graphicFrame>
        <p:nvGraphicFramePr>
          <p:cNvPr id="3" name="表格 2"/>
          <p:cNvGraphicFramePr>
            <a:graphicFrameLocks noGrp="1"/>
          </p:cNvGraphicFramePr>
          <p:nvPr/>
        </p:nvGraphicFramePr>
        <p:xfrm>
          <a:off x="2123728" y="2000008"/>
          <a:ext cx="6747502" cy="4456365"/>
        </p:xfrm>
        <a:graphic>
          <a:graphicData uri="http://schemas.openxmlformats.org/drawingml/2006/table">
            <a:tbl>
              <a:tblPr>
                <a:tableStyleId>{5C22544A-7EE6-4342-B048-85BDC9FD1C3A}</a:tableStyleId>
              </a:tblPr>
              <a:tblGrid>
                <a:gridCol w="1897735"/>
                <a:gridCol w="913724"/>
                <a:gridCol w="3936043"/>
              </a:tblGrid>
              <a:tr h="370833">
                <a:tc>
                  <a:txBody>
                    <a:bodyPr/>
                    <a:lstStyle/>
                    <a:p>
                      <a:pPr indent="266700" algn="ctr">
                        <a:spcAft>
                          <a:spcPts val="0"/>
                        </a:spcAft>
                      </a:pPr>
                      <a:r>
                        <a:rPr lang="zh-CN" sz="1800" kern="100" dirty="0">
                          <a:effectLst/>
                        </a:rPr>
                        <a:t>名称</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部门</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indent="266700" algn="ctr">
                        <a:spcAft>
                          <a:spcPts val="0"/>
                        </a:spcAft>
                      </a:pPr>
                      <a:r>
                        <a:rPr lang="zh-CN" sz="1800" kern="100">
                          <a:effectLst/>
                        </a:rPr>
                        <a:t>说明</a:t>
                      </a:r>
                      <a:endParaRPr lang="zh-CN" sz="1800" kern="100">
                        <a:effectLst/>
                        <a:latin typeface="Times New Roman" panose="02020603050405020304"/>
                        <a:ea typeface="宋体" panose="02010600030101010101" pitchFamily="2" charset="-122"/>
                      </a:endParaRPr>
                    </a:p>
                  </a:txBody>
                  <a:tcPr marL="68580" marR="68580" marT="0" marB="0"/>
                </a:tc>
              </a:tr>
              <a:tr h="1112498">
                <a:tc>
                  <a:txBody>
                    <a:bodyPr/>
                    <a:lstStyle/>
                    <a:p>
                      <a:pPr algn="just">
                        <a:spcAft>
                          <a:spcPts val="0"/>
                        </a:spcAft>
                      </a:pPr>
                      <a:r>
                        <a:rPr lang="zh-CN" sz="1800" kern="100" dirty="0">
                          <a:effectLst/>
                        </a:rPr>
                        <a:t>计算机信息系统安全保护条例（</a:t>
                      </a:r>
                      <a:r>
                        <a:rPr lang="en-US" sz="1800" kern="100" dirty="0">
                          <a:effectLst/>
                        </a:rPr>
                        <a:t>1994</a:t>
                      </a:r>
                      <a:r>
                        <a:rPr lang="zh-CN" sz="1800" kern="100" dirty="0">
                          <a:effectLst/>
                        </a:rPr>
                        <a:t>）</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国务院</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对各类计算机信息系统（未联网的微型计算机除外）的设备、环境和信息安全保障工作做出了明确规定。</a:t>
                      </a:r>
                      <a:endParaRPr lang="zh-CN" sz="1800" kern="100">
                        <a:effectLst/>
                        <a:latin typeface="Times New Roman" panose="02020603050405020304"/>
                        <a:ea typeface="宋体" panose="02010600030101010101" pitchFamily="2" charset="-122"/>
                      </a:endParaRPr>
                    </a:p>
                  </a:txBody>
                  <a:tcPr marL="68580" marR="68580" marT="0" marB="0"/>
                </a:tc>
              </a:tr>
              <a:tr h="1112498">
                <a:tc>
                  <a:txBody>
                    <a:bodyPr/>
                    <a:lstStyle/>
                    <a:p>
                      <a:pPr algn="just">
                        <a:spcAft>
                          <a:spcPts val="0"/>
                        </a:spcAft>
                      </a:pPr>
                      <a:r>
                        <a:rPr lang="zh-CN" sz="1800" kern="100" dirty="0">
                          <a:effectLst/>
                        </a:rPr>
                        <a:t>计算机信息网络国际联网管理暂行规定（</a:t>
                      </a:r>
                      <a:r>
                        <a:rPr lang="en-US" sz="1800" kern="100" dirty="0">
                          <a:effectLst/>
                        </a:rPr>
                        <a:t>l996</a:t>
                      </a:r>
                      <a:r>
                        <a:rPr lang="zh-CN" sz="1800" kern="100" dirty="0" smtClean="0">
                          <a:effectLst/>
                        </a:rPr>
                        <a:t>）</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国务院</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对要求接入中国公用网的接入单位、用户等的责任、权利与义务</a:t>
                      </a:r>
                      <a:r>
                        <a:rPr lang="en-US" sz="1800" kern="100" dirty="0">
                          <a:effectLst/>
                        </a:rPr>
                        <a:t>,</a:t>
                      </a:r>
                      <a:r>
                        <a:rPr lang="zh-CN" sz="1800" kern="100" dirty="0">
                          <a:effectLst/>
                        </a:rPr>
                        <a:t>特别是其应承担的法律责任作了比较详细的规定。</a:t>
                      </a:r>
                      <a:r>
                        <a:rPr lang="en-US" sz="1800" kern="100" dirty="0">
                          <a:effectLst/>
                        </a:rPr>
                        <a:t> </a:t>
                      </a:r>
                      <a:endParaRPr lang="zh-CN" sz="1800" kern="100" dirty="0">
                        <a:effectLst/>
                        <a:latin typeface="Times New Roman" panose="02020603050405020304"/>
                        <a:ea typeface="宋体" panose="02010600030101010101" pitchFamily="2" charset="-122"/>
                      </a:endParaRPr>
                    </a:p>
                  </a:txBody>
                  <a:tcPr marL="68580" marR="68580" marT="0" marB="0"/>
                </a:tc>
              </a:tr>
              <a:tr h="1860536">
                <a:tc>
                  <a:txBody>
                    <a:bodyPr/>
                    <a:lstStyle/>
                    <a:p>
                      <a:pPr algn="just">
                        <a:spcAft>
                          <a:spcPts val="0"/>
                        </a:spcAft>
                      </a:pPr>
                      <a:r>
                        <a:rPr lang="zh-CN" sz="1800" kern="100" dirty="0">
                          <a:effectLst/>
                        </a:rPr>
                        <a:t>计算机信息网络国际联网安全保护办法（</a:t>
                      </a:r>
                      <a:r>
                        <a:rPr lang="en-US" sz="1800" kern="100" dirty="0">
                          <a:effectLst/>
                        </a:rPr>
                        <a:t>1997</a:t>
                      </a:r>
                      <a:r>
                        <a:rPr lang="zh-CN" sz="1800" kern="100" dirty="0">
                          <a:effectLst/>
                        </a:rPr>
                        <a:t>）</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公安部</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对网络中的发布和传输的信息内容作了一定的限制，提及到用户的通信自由和通信秘密受到法律保护，也规范了网络活动参与者的安全保护责任以及违反法律法规后的法律责任等。</a:t>
                      </a:r>
                      <a:endParaRPr lang="zh-CN" sz="1800" kern="100" dirty="0">
                        <a:effectLst/>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Box 1"/>
          <p:cNvSpPr txBox="1">
            <a:spLocks noChangeArrowheads="1"/>
          </p:cNvSpPr>
          <p:nvPr/>
        </p:nvSpPr>
        <p:spPr bwMode="auto">
          <a:xfrm>
            <a:off x="107506" y="1335885"/>
            <a:ext cx="6480175" cy="461963"/>
          </a:xfrm>
          <a:prstGeom prst="rect">
            <a:avLst/>
          </a:prstGeom>
          <a:noFill/>
          <a:ln w="9525">
            <a:noFill/>
            <a:miter lim="800000"/>
          </a:ln>
        </p:spPr>
        <p:txBody>
          <a:bodyPr>
            <a:spAutoFit/>
          </a:bodyPr>
          <a:lstStyle/>
          <a:p>
            <a:r>
              <a:rPr lang="zh-CN" altLang="en-US" sz="2400" b="1" dirty="0">
                <a:latin typeface="Verdana" panose="020B0604030504040204" pitchFamily="34" charset="0"/>
              </a:rPr>
              <a:t>四</a:t>
            </a:r>
            <a:r>
              <a:rPr lang="zh-CN" altLang="zh-CN" sz="2400" b="1" dirty="0">
                <a:latin typeface="Verdana" panose="020B0604030504040204" pitchFamily="34" charset="0"/>
              </a:rPr>
              <a:t>、</a:t>
            </a:r>
            <a:r>
              <a:rPr lang="zh-CN" altLang="en-US" sz="2400" b="1" dirty="0">
                <a:latin typeface="Verdana" panose="020B0604030504040204" pitchFamily="34" charset="0"/>
              </a:rPr>
              <a:t>我国</a:t>
            </a:r>
            <a:r>
              <a:rPr lang="zh-CN" altLang="zh-CN" sz="2400" b="1" dirty="0">
                <a:latin typeface="Verdana" panose="020B0604030504040204" pitchFamily="34" charset="0"/>
              </a:rPr>
              <a:t>信息立法</a:t>
            </a:r>
            <a:r>
              <a:rPr lang="zh-CN" altLang="en-US" sz="2400" b="1" dirty="0">
                <a:latin typeface="Verdana" panose="020B0604030504040204" pitchFamily="34" charset="0"/>
              </a:rPr>
              <a:t>的发展</a:t>
            </a:r>
            <a:endParaRPr lang="en-US" altLang="zh-CN" sz="2400" b="1" dirty="0">
              <a:latin typeface="Verdana" panose="020B0604030504040204" pitchFamily="34" charset="0"/>
            </a:endParaRPr>
          </a:p>
        </p:txBody>
      </p:sp>
      <p:graphicFrame>
        <p:nvGraphicFramePr>
          <p:cNvPr id="5" name="表格 4"/>
          <p:cNvGraphicFramePr>
            <a:graphicFrameLocks noGrp="1"/>
          </p:cNvGraphicFramePr>
          <p:nvPr/>
        </p:nvGraphicFramePr>
        <p:xfrm>
          <a:off x="2195736" y="1879604"/>
          <a:ext cx="6696744" cy="4608513"/>
        </p:xfrm>
        <a:graphic>
          <a:graphicData uri="http://schemas.openxmlformats.org/drawingml/2006/table">
            <a:tbl>
              <a:tblPr>
                <a:tableStyleId>{5C22544A-7EE6-4342-B048-85BDC9FD1C3A}</a:tableStyleId>
              </a:tblPr>
              <a:tblGrid>
                <a:gridCol w="2009482"/>
                <a:gridCol w="1006270"/>
                <a:gridCol w="3680992"/>
              </a:tblGrid>
              <a:tr h="1024114">
                <a:tc>
                  <a:txBody>
                    <a:bodyPr/>
                    <a:lstStyle/>
                    <a:p>
                      <a:pPr algn="just">
                        <a:spcAft>
                          <a:spcPts val="0"/>
                        </a:spcAft>
                      </a:pPr>
                      <a:r>
                        <a:rPr lang="zh-CN" sz="1800" kern="100" dirty="0">
                          <a:effectLst/>
                        </a:rPr>
                        <a:t>互联网信息服务管理办法（</a:t>
                      </a:r>
                      <a:r>
                        <a:rPr lang="en-US" sz="1800" kern="100" dirty="0">
                          <a:effectLst/>
                        </a:rPr>
                        <a:t>2000</a:t>
                      </a:r>
                      <a:r>
                        <a:rPr lang="zh-CN" sz="1800" kern="100" dirty="0">
                          <a:effectLst/>
                        </a:rPr>
                        <a:t>）</a:t>
                      </a:r>
                      <a:r>
                        <a:rPr lang="en-US" sz="1800" kern="100" dirty="0">
                          <a:effectLst/>
                        </a:rPr>
                        <a:t> </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国务院</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旨在规范网络信息服务活动，促进网络信息服务健康有序发展。</a:t>
                      </a:r>
                      <a:endParaRPr lang="zh-CN" sz="1800" kern="100">
                        <a:effectLst/>
                        <a:latin typeface="Times New Roman" panose="02020603050405020304"/>
                        <a:ea typeface="宋体" panose="02010600030101010101" pitchFamily="2" charset="-122"/>
                      </a:endParaRPr>
                    </a:p>
                  </a:txBody>
                  <a:tcPr marL="68580" marR="68580" marT="0" marB="0"/>
                </a:tc>
              </a:tr>
              <a:tr h="1024114">
                <a:tc>
                  <a:txBody>
                    <a:bodyPr/>
                    <a:lstStyle/>
                    <a:p>
                      <a:pPr algn="just">
                        <a:spcAft>
                          <a:spcPts val="0"/>
                        </a:spcAft>
                      </a:pPr>
                      <a:r>
                        <a:rPr lang="zh-CN" sz="1800" kern="100">
                          <a:effectLst/>
                        </a:rPr>
                        <a:t>计算机信息网络国际联网保密管理规定（</a:t>
                      </a:r>
                      <a:r>
                        <a:rPr lang="en-US" sz="1800" kern="100">
                          <a:effectLst/>
                        </a:rPr>
                        <a:t>2000</a:t>
                      </a:r>
                      <a:r>
                        <a:rPr lang="zh-CN" sz="1800" kern="100">
                          <a:effectLst/>
                        </a:rPr>
                        <a:t>）</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国家保密局</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旨在加强计算机信息系统国际联网的保密管理，确保国家秘密的安全</a:t>
                      </a:r>
                      <a:endParaRPr lang="zh-CN" sz="1800" kern="100">
                        <a:effectLst/>
                        <a:latin typeface="Times New Roman" panose="02020603050405020304"/>
                        <a:ea typeface="宋体" panose="02010600030101010101" pitchFamily="2" charset="-122"/>
                      </a:endParaRPr>
                    </a:p>
                  </a:txBody>
                  <a:tcPr marL="68580" marR="68580" marT="0" marB="0"/>
                </a:tc>
              </a:tr>
              <a:tr h="1536171">
                <a:tc>
                  <a:txBody>
                    <a:bodyPr/>
                    <a:lstStyle/>
                    <a:p>
                      <a:pPr algn="just">
                        <a:spcAft>
                          <a:spcPts val="0"/>
                        </a:spcAft>
                      </a:pPr>
                      <a:r>
                        <a:rPr lang="zh-CN" sz="1800" kern="100" dirty="0">
                          <a:effectLst/>
                        </a:rPr>
                        <a:t>维护互联网安全的决定</a:t>
                      </a:r>
                      <a:r>
                        <a:rPr lang="en-US" sz="1800" kern="100" dirty="0">
                          <a:effectLst/>
                        </a:rPr>
                        <a:t> </a:t>
                      </a:r>
                      <a:r>
                        <a:rPr lang="zh-CN" sz="1800" kern="100" dirty="0">
                          <a:effectLst/>
                        </a:rPr>
                        <a:t>（</a:t>
                      </a:r>
                      <a:r>
                        <a:rPr lang="en-US" sz="1800" kern="100" dirty="0">
                          <a:effectLst/>
                        </a:rPr>
                        <a:t>2000</a:t>
                      </a:r>
                      <a:r>
                        <a:rPr lang="zh-CN" sz="1800" kern="100" dirty="0">
                          <a:effectLst/>
                        </a:rPr>
                        <a:t>）</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全国人大常委会</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从维护国家安全和社会稳定，保障网络安全，维护社会主义市场经济秩序和社会管理秩序，保护公民、法人和其他组织的合法权益</a:t>
                      </a:r>
                      <a:r>
                        <a:rPr lang="en-US" sz="1800" kern="100">
                          <a:effectLst/>
                        </a:rPr>
                        <a:t>4</a:t>
                      </a:r>
                      <a:r>
                        <a:rPr lang="zh-CN" sz="1800" kern="100">
                          <a:effectLst/>
                        </a:rPr>
                        <a:t>个方面，列明具体刑事犯罪行为。</a:t>
                      </a:r>
                      <a:endParaRPr lang="zh-CN" sz="1800" kern="100">
                        <a:effectLst/>
                        <a:latin typeface="Times New Roman" panose="02020603050405020304"/>
                        <a:ea typeface="宋体" panose="02010600030101010101" pitchFamily="2" charset="-122"/>
                      </a:endParaRPr>
                    </a:p>
                  </a:txBody>
                  <a:tcPr marL="68580" marR="68580" marT="0" marB="0"/>
                </a:tc>
              </a:tr>
              <a:tr h="1024114">
                <a:tc>
                  <a:txBody>
                    <a:bodyPr/>
                    <a:lstStyle/>
                    <a:p>
                      <a:pPr algn="just">
                        <a:spcAft>
                          <a:spcPts val="0"/>
                        </a:spcAft>
                      </a:pPr>
                      <a:r>
                        <a:rPr lang="zh-CN" sz="1800" kern="100">
                          <a:effectLst/>
                        </a:rPr>
                        <a:t>互联网电子公告服务管理规定（</a:t>
                      </a:r>
                      <a:r>
                        <a:rPr lang="en-US" sz="1800" kern="100">
                          <a:effectLst/>
                        </a:rPr>
                        <a:t>2000</a:t>
                      </a:r>
                      <a:r>
                        <a:rPr lang="zh-CN" sz="1800" kern="100">
                          <a:effectLst/>
                        </a:rPr>
                        <a:t>）</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信息产业部</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旨在加强对网络电子公告服务的管理，规范电子公告信息发布行为，维护国家安全和社会稳定。</a:t>
                      </a:r>
                      <a:endParaRPr lang="zh-CN" sz="1800" kern="100" dirty="0">
                        <a:effectLst/>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1"/>
          <p:cNvSpPr txBox="1">
            <a:spLocks noChangeArrowheads="1"/>
          </p:cNvSpPr>
          <p:nvPr/>
        </p:nvSpPr>
        <p:spPr bwMode="auto">
          <a:xfrm>
            <a:off x="107505" y="1335885"/>
            <a:ext cx="6480175" cy="461963"/>
          </a:xfrm>
          <a:prstGeom prst="rect">
            <a:avLst/>
          </a:prstGeom>
          <a:noFill/>
          <a:ln w="9525">
            <a:noFill/>
            <a:miter lim="800000"/>
          </a:ln>
        </p:spPr>
        <p:txBody>
          <a:bodyPr>
            <a:spAutoFit/>
          </a:bodyPr>
          <a:lstStyle/>
          <a:p>
            <a:r>
              <a:rPr lang="zh-CN" altLang="en-US" sz="2400" b="1" dirty="0">
                <a:latin typeface="Verdana" panose="020B0604030504040204" pitchFamily="34" charset="0"/>
              </a:rPr>
              <a:t>四</a:t>
            </a:r>
            <a:r>
              <a:rPr lang="zh-CN" altLang="zh-CN" sz="2400" b="1" dirty="0">
                <a:latin typeface="Verdana" panose="020B0604030504040204" pitchFamily="34" charset="0"/>
              </a:rPr>
              <a:t>、</a:t>
            </a:r>
            <a:r>
              <a:rPr lang="zh-CN" altLang="en-US" sz="2400" b="1" dirty="0">
                <a:latin typeface="Verdana" panose="020B0604030504040204" pitchFamily="34" charset="0"/>
              </a:rPr>
              <a:t>我国</a:t>
            </a:r>
            <a:r>
              <a:rPr lang="zh-CN" altLang="zh-CN" sz="2400" b="1" dirty="0">
                <a:latin typeface="Verdana" panose="020B0604030504040204" pitchFamily="34" charset="0"/>
              </a:rPr>
              <a:t>信息立法</a:t>
            </a:r>
            <a:r>
              <a:rPr lang="zh-CN" altLang="en-US" sz="2400" b="1" dirty="0">
                <a:latin typeface="Verdana" panose="020B0604030504040204" pitchFamily="34" charset="0"/>
              </a:rPr>
              <a:t>的发展</a:t>
            </a:r>
            <a:endParaRPr lang="en-US" altLang="zh-CN" sz="2400" b="1" dirty="0">
              <a:latin typeface="Verdana" panose="020B0604030504040204" pitchFamily="34" charset="0"/>
            </a:endParaRPr>
          </a:p>
        </p:txBody>
      </p:sp>
      <p:graphicFrame>
        <p:nvGraphicFramePr>
          <p:cNvPr id="5" name="表格 4"/>
          <p:cNvGraphicFramePr>
            <a:graphicFrameLocks noGrp="1"/>
          </p:cNvGraphicFramePr>
          <p:nvPr/>
        </p:nvGraphicFramePr>
        <p:xfrm>
          <a:off x="2411761" y="1958814"/>
          <a:ext cx="6552728" cy="4529303"/>
        </p:xfrm>
        <a:graphic>
          <a:graphicData uri="http://schemas.openxmlformats.org/drawingml/2006/table">
            <a:tbl>
              <a:tblPr>
                <a:tableStyleId>{5C22544A-7EE6-4342-B048-85BDC9FD1C3A}</a:tableStyleId>
              </a:tblPr>
              <a:tblGrid>
                <a:gridCol w="1584176"/>
                <a:gridCol w="1366721"/>
                <a:gridCol w="3601831"/>
              </a:tblGrid>
              <a:tr h="907301">
                <a:tc>
                  <a:txBody>
                    <a:bodyPr/>
                    <a:lstStyle/>
                    <a:p>
                      <a:pPr algn="just">
                        <a:spcAft>
                          <a:spcPts val="0"/>
                        </a:spcAft>
                      </a:pPr>
                      <a:r>
                        <a:rPr lang="zh-CN" sz="1800" kern="100" dirty="0">
                          <a:effectLst/>
                        </a:rPr>
                        <a:t>互联网信息服务管理办法</a:t>
                      </a:r>
                      <a:r>
                        <a:rPr lang="en-US" sz="1800" kern="100" dirty="0">
                          <a:effectLst/>
                        </a:rPr>
                        <a:t>(2000)</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国务院</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旨在规范互联网信息服务活动，促进互联网信息服务健康有序发展。</a:t>
                      </a:r>
                      <a:endParaRPr lang="zh-CN" sz="1800" kern="100">
                        <a:effectLst/>
                        <a:latin typeface="Times New Roman" panose="02020603050405020304"/>
                        <a:ea typeface="宋体" panose="02010600030101010101" pitchFamily="2" charset="-122"/>
                      </a:endParaRPr>
                    </a:p>
                  </a:txBody>
                  <a:tcPr marL="68580" marR="68580" marT="0" marB="0"/>
                </a:tc>
              </a:tr>
              <a:tr h="1180931">
                <a:tc>
                  <a:txBody>
                    <a:bodyPr/>
                    <a:lstStyle/>
                    <a:p>
                      <a:pPr algn="just">
                        <a:spcAft>
                          <a:spcPts val="0"/>
                        </a:spcAft>
                      </a:pPr>
                      <a:r>
                        <a:rPr lang="zh-CN" sz="1800" kern="100" dirty="0">
                          <a:effectLst/>
                        </a:rPr>
                        <a:t>中国互联网络域名管理办法（</a:t>
                      </a:r>
                      <a:r>
                        <a:rPr lang="en-US" sz="1800" kern="100" dirty="0">
                          <a:effectLst/>
                        </a:rPr>
                        <a:t>2002</a:t>
                      </a:r>
                      <a:r>
                        <a:rPr lang="zh-CN" sz="1800" kern="100" dirty="0">
                          <a:effectLst/>
                        </a:rPr>
                        <a:t>）</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信息产业部</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a:effectLst/>
                        </a:rPr>
                        <a:t>旨在保障中国互联网络域名系统安全、可靠地运行，规范中国互联网络域名系统的管理。</a:t>
                      </a:r>
                      <a:endParaRPr lang="zh-CN" sz="1800" kern="100">
                        <a:effectLst/>
                        <a:latin typeface="Times New Roman" panose="02020603050405020304"/>
                        <a:ea typeface="宋体" panose="02010600030101010101" pitchFamily="2" charset="-122"/>
                      </a:endParaRPr>
                    </a:p>
                  </a:txBody>
                  <a:tcPr marL="68580" marR="68580" marT="0" marB="0"/>
                </a:tc>
              </a:tr>
              <a:tr h="1080120">
                <a:tc>
                  <a:txBody>
                    <a:bodyPr/>
                    <a:lstStyle/>
                    <a:p>
                      <a:pPr algn="just">
                        <a:spcAft>
                          <a:spcPts val="0"/>
                        </a:spcAft>
                      </a:pPr>
                      <a:r>
                        <a:rPr lang="zh-CN" sz="1800" kern="100" dirty="0">
                          <a:effectLst/>
                        </a:rPr>
                        <a:t>互联网新闻信息服务管理规定（</a:t>
                      </a:r>
                      <a:r>
                        <a:rPr lang="en-US" sz="1800" kern="100" dirty="0">
                          <a:effectLst/>
                        </a:rPr>
                        <a:t>2005</a:t>
                      </a:r>
                      <a:r>
                        <a:rPr lang="zh-CN" sz="1800" kern="100" dirty="0">
                          <a:effectLst/>
                        </a:rPr>
                        <a:t>）</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国务院新闻办公室、信息产业部</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互联网新闻信息服务单位的种类、设立条件和服务规范等。</a:t>
                      </a:r>
                      <a:endParaRPr lang="zh-CN" sz="1800" kern="100" dirty="0">
                        <a:effectLst/>
                        <a:latin typeface="Times New Roman" panose="02020603050405020304"/>
                        <a:ea typeface="宋体" panose="02010600030101010101" pitchFamily="2" charset="-122"/>
                      </a:endParaRPr>
                    </a:p>
                  </a:txBody>
                  <a:tcPr marL="68580" marR="68580" marT="0" marB="0"/>
                </a:tc>
              </a:tr>
              <a:tr h="1360951">
                <a:tc>
                  <a:txBody>
                    <a:bodyPr/>
                    <a:lstStyle/>
                    <a:p>
                      <a:pPr algn="just">
                        <a:spcAft>
                          <a:spcPts val="0"/>
                        </a:spcAft>
                      </a:pPr>
                      <a:r>
                        <a:rPr lang="zh-CN" sz="1800" kern="100">
                          <a:effectLst/>
                        </a:rPr>
                        <a:t>信息网络传播权保护条例（</a:t>
                      </a:r>
                      <a:r>
                        <a:rPr lang="en-US" sz="1800" kern="100">
                          <a:effectLst/>
                        </a:rPr>
                        <a:t>2006</a:t>
                      </a:r>
                      <a:r>
                        <a:rPr lang="zh-CN" sz="1800" kern="100">
                          <a:effectLst/>
                        </a:rPr>
                        <a:t>）</a:t>
                      </a:r>
                      <a:endParaRPr lang="zh-CN" sz="1800" kern="10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国务院</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just">
                        <a:spcAft>
                          <a:spcPts val="0"/>
                        </a:spcAft>
                      </a:pPr>
                      <a:r>
                        <a:rPr lang="zh-CN" sz="1800" kern="100" dirty="0">
                          <a:effectLst/>
                        </a:rPr>
                        <a:t>网络环境下的著作权保护的专门法规，对权利保护、权利限制以及网络服务提供者责任免除等作了规定，努力保持各方的利益平衡。</a:t>
                      </a:r>
                      <a:endParaRPr lang="zh-CN" sz="1800" kern="100" dirty="0">
                        <a:effectLst/>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0" y="-1736"/>
            <a:ext cx="8229600" cy="1066800"/>
          </a:xfrm>
        </p:spPr>
        <p:txBody>
          <a:bodyPr/>
          <a:lstStyle/>
          <a:p>
            <a:pPr eaLnBrk="1" hangingPunct="1"/>
            <a:r>
              <a:rPr lang="zh-CN" altLang="en-US" dirty="0" smtClean="0">
                <a:ea typeface="宋体" panose="02010600030101010101" pitchFamily="2" charset="-122"/>
              </a:rPr>
              <a:t>本章小结</a:t>
            </a:r>
            <a:endParaRPr lang="zh-CN" altLang="en-US" dirty="0" smtClean="0">
              <a:ea typeface="宋体" panose="02010600030101010101" pitchFamily="2" charset="-122"/>
            </a:endParaRPr>
          </a:p>
        </p:txBody>
      </p:sp>
      <p:sp>
        <p:nvSpPr>
          <p:cNvPr id="74755" name="TextBox 1"/>
          <p:cNvSpPr txBox="1">
            <a:spLocks noChangeArrowheads="1"/>
          </p:cNvSpPr>
          <p:nvPr/>
        </p:nvSpPr>
        <p:spPr bwMode="auto">
          <a:xfrm>
            <a:off x="1403648" y="980728"/>
            <a:ext cx="6480175" cy="5262979"/>
          </a:xfrm>
          <a:prstGeom prst="rect">
            <a:avLst/>
          </a:prstGeom>
          <a:noFill/>
          <a:ln w="9525">
            <a:noFill/>
            <a:miter lim="800000"/>
          </a:ln>
        </p:spPr>
        <p:txBody>
          <a:bodyPr>
            <a:spAutoFit/>
          </a:bodyPr>
          <a:lstStyle/>
          <a:p>
            <a:pPr algn="just"/>
            <a:r>
              <a:rPr lang="en-US" altLang="zh-CN" sz="2400" dirty="0">
                <a:latin typeface="Verdana" panose="020B0604030504040204" pitchFamily="34" charset="0"/>
              </a:rPr>
              <a:t>    </a:t>
            </a:r>
            <a:r>
              <a:rPr lang="zh-CN" altLang="zh-CN" sz="2400" dirty="0">
                <a:latin typeface="Verdana" panose="020B0604030504040204" pitchFamily="34" charset="0"/>
              </a:rPr>
              <a:t>从</a:t>
            </a:r>
            <a:r>
              <a:rPr lang="en-US" altLang="zh-CN" sz="2400" dirty="0">
                <a:latin typeface="Verdana" panose="020B0604030504040204" pitchFamily="34" charset="0"/>
              </a:rPr>
              <a:t>20</a:t>
            </a:r>
            <a:r>
              <a:rPr lang="zh-CN" altLang="zh-CN" sz="2400" dirty="0">
                <a:latin typeface="Verdana" panose="020B0604030504040204" pitchFamily="34" charset="0"/>
              </a:rPr>
              <a:t>世纪</a:t>
            </a:r>
            <a:r>
              <a:rPr lang="en-US" altLang="zh-CN" sz="2400" dirty="0">
                <a:latin typeface="Verdana" panose="020B0604030504040204" pitchFamily="34" charset="0"/>
              </a:rPr>
              <a:t>90</a:t>
            </a:r>
            <a:r>
              <a:rPr lang="zh-CN" altLang="zh-CN" sz="2400" dirty="0">
                <a:latin typeface="Verdana" panose="020B0604030504040204" pitchFamily="34" charset="0"/>
              </a:rPr>
              <a:t>年代以来，大部分关于信息法含义的表述均表明了信息法的一个社会功能，即信息法是用以调整信息活动（或者是信息技术和信息产业）领域中的社会关系的。从发展的角度看，将信息法专门地加以研究，并将其作为一个独立的部门法来对待，应当有其发展的必然。同时，相关部门法（如宪法、民法、经济法和行政法等）与信息法存在一定的联系与区别，信息政策与信息法律在形成过程和表现形式、实施方式和范围、作用的时效和影响作用过程等方面不完全相同。但两者具有本质上的同一性，且信息政策是信息法律的重要基础，信息法律则是保障信息政策得以贯彻和实施的重要法律手段。</a:t>
            </a:r>
            <a:endParaRPr lang="en-US" altLang="zh-CN" sz="24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7459" y="64267"/>
            <a:ext cx="8229600" cy="1066800"/>
          </a:xfrm>
        </p:spPr>
        <p:txBody>
          <a:bodyPr/>
          <a:lstStyle/>
          <a:p>
            <a:pPr eaLnBrk="1" hangingPunct="1"/>
            <a:r>
              <a:rPr lang="zh-CN" altLang="en-US" dirty="0" smtClean="0">
                <a:ea typeface="宋体" panose="02010600030101010101" pitchFamily="2" charset="-122"/>
              </a:rPr>
              <a:t>本章小结</a:t>
            </a:r>
            <a:endParaRPr lang="zh-CN" altLang="en-US" dirty="0" smtClean="0">
              <a:ea typeface="宋体" panose="02010600030101010101" pitchFamily="2" charset="-122"/>
            </a:endParaRPr>
          </a:p>
        </p:txBody>
      </p:sp>
      <p:sp>
        <p:nvSpPr>
          <p:cNvPr id="75779" name="TextBox 1"/>
          <p:cNvSpPr txBox="1">
            <a:spLocks noChangeArrowheads="1"/>
          </p:cNvSpPr>
          <p:nvPr/>
        </p:nvSpPr>
        <p:spPr bwMode="auto">
          <a:xfrm>
            <a:off x="1979615" y="1104901"/>
            <a:ext cx="6480175" cy="5262979"/>
          </a:xfrm>
          <a:prstGeom prst="rect">
            <a:avLst/>
          </a:prstGeom>
          <a:noFill/>
          <a:ln w="9525">
            <a:noFill/>
            <a:miter lim="800000"/>
          </a:ln>
        </p:spPr>
        <p:txBody>
          <a:bodyPr>
            <a:spAutoFit/>
          </a:bodyPr>
          <a:lstStyle/>
          <a:p>
            <a:r>
              <a:rPr lang="en-US" altLang="zh-CN" sz="2400">
                <a:latin typeface="Verdana" panose="020B0604030504040204" pitchFamily="34" charset="0"/>
              </a:rPr>
              <a:t>    </a:t>
            </a:r>
            <a:r>
              <a:rPr lang="zh-CN" altLang="zh-CN" sz="2400">
                <a:latin typeface="Verdana" panose="020B0604030504040204" pitchFamily="34" charset="0"/>
              </a:rPr>
              <a:t>信息法律关系由主体、客体、内容三要素构成。信息法律关系的主体是指信息法律关系中的权利享有者和义务承担者，从法律形态的角度看主要是自然人、法人和国家三大类。信息法律关系的客体是信息，但并非一切信息，只有那些能够满足信息主体的利益或需要，同时又能得到国家法律确认和保护的信息，才能成为信息法律关系的客体。信息法律关系的内容就是信息法律关系的主体之间的权利与义务，并且该权利与义务共同指向的对象就是信息。</a:t>
            </a:r>
            <a:r>
              <a:rPr lang="en-US" altLang="zh-CN" sz="2400">
                <a:latin typeface="Verdana" panose="020B0604030504040204" pitchFamily="34" charset="0"/>
              </a:rPr>
              <a:t> </a:t>
            </a:r>
            <a:endParaRPr lang="en-US" altLang="zh-CN" sz="2400">
              <a:latin typeface="Verdana" panose="020B0604030504040204" pitchFamily="34" charset="0"/>
            </a:endParaRPr>
          </a:p>
          <a:p>
            <a:r>
              <a:rPr lang="en-US" altLang="zh-CN" sz="2400">
                <a:latin typeface="Verdana" panose="020B0604030504040204" pitchFamily="34" charset="0"/>
              </a:rPr>
              <a:t>    </a:t>
            </a:r>
            <a:r>
              <a:rPr lang="zh-CN" altLang="zh-CN" sz="2400">
                <a:latin typeface="Verdana" panose="020B0604030504040204" pitchFamily="34" charset="0"/>
              </a:rPr>
              <a:t>本教程是按照信息产权法律规范、信息技术法律规范、信息服务法律规范和信息安全法律规范的编排展开的，实际上也体现了一种对信息立法体系简略分类的思路。</a:t>
            </a:r>
            <a:endParaRPr lang="en-US" altLang="zh-CN" sz="2400" b="1">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2523" y="0"/>
            <a:ext cx="8229600" cy="1066800"/>
          </a:xfrm>
        </p:spPr>
        <p:txBody>
          <a:bodyPr/>
          <a:lstStyle/>
          <a:p>
            <a:pPr eaLnBrk="1" hangingPunct="1"/>
            <a:r>
              <a:rPr lang="zh-CN" altLang="en-US" dirty="0" smtClean="0">
                <a:ea typeface="宋体" panose="02010600030101010101" pitchFamily="2" charset="-122"/>
              </a:rPr>
              <a:t>思考与练习</a:t>
            </a:r>
            <a:endParaRPr lang="zh-CN" altLang="en-US" dirty="0" smtClean="0">
              <a:ea typeface="宋体" panose="02010600030101010101" pitchFamily="2" charset="-122"/>
            </a:endParaRPr>
          </a:p>
        </p:txBody>
      </p:sp>
      <p:sp>
        <p:nvSpPr>
          <p:cNvPr id="76803" name="TextBox 1"/>
          <p:cNvSpPr txBox="1">
            <a:spLocks noChangeArrowheads="1"/>
          </p:cNvSpPr>
          <p:nvPr/>
        </p:nvSpPr>
        <p:spPr bwMode="auto">
          <a:xfrm>
            <a:off x="2170113" y="1412876"/>
            <a:ext cx="6481762" cy="4524315"/>
          </a:xfrm>
          <a:prstGeom prst="rect">
            <a:avLst/>
          </a:prstGeom>
          <a:noFill/>
          <a:ln w="9525">
            <a:noFill/>
            <a:miter lim="800000"/>
          </a:ln>
        </p:spPr>
        <p:txBody>
          <a:bodyPr>
            <a:spAutoFit/>
          </a:bodyPr>
          <a:lstStyle/>
          <a:p>
            <a:r>
              <a:rPr lang="en-US" altLang="zh-CN" sz="2400">
                <a:latin typeface="Verdana" panose="020B0604030504040204" pitchFamily="34" charset="0"/>
              </a:rPr>
              <a:t>1</a:t>
            </a:r>
            <a:r>
              <a:rPr lang="zh-CN" altLang="zh-CN" sz="2400">
                <a:latin typeface="Verdana" panose="020B0604030504040204" pitchFamily="34" charset="0"/>
              </a:rPr>
              <a:t>．如何理解信息法制建设的重要意义？</a:t>
            </a:r>
            <a:endParaRPr lang="en-US" altLang="zh-CN" sz="2400">
              <a:latin typeface="Verdana" panose="020B0604030504040204" pitchFamily="34" charset="0"/>
            </a:endParaRPr>
          </a:p>
          <a:p>
            <a:endParaRPr lang="zh-CN" altLang="zh-CN" sz="2400">
              <a:latin typeface="Verdana" panose="020B0604030504040204" pitchFamily="34" charset="0"/>
            </a:endParaRPr>
          </a:p>
          <a:p>
            <a:r>
              <a:rPr lang="en-US" altLang="zh-CN" sz="2400">
                <a:latin typeface="Verdana" panose="020B0604030504040204" pitchFamily="34" charset="0"/>
              </a:rPr>
              <a:t>2</a:t>
            </a:r>
            <a:r>
              <a:rPr lang="zh-CN" altLang="zh-CN" sz="2400">
                <a:latin typeface="Verdana" panose="020B0604030504040204" pitchFamily="34" charset="0"/>
              </a:rPr>
              <a:t>．将信息法作为一个独立法律部门对待的理由</a:t>
            </a:r>
            <a:r>
              <a:rPr lang="en-US" altLang="zh-CN" sz="2400">
                <a:latin typeface="Verdana" panose="020B0604030504040204" pitchFamily="34" charset="0"/>
              </a:rPr>
              <a:t>     </a:t>
            </a:r>
            <a:r>
              <a:rPr lang="zh-CN" altLang="zh-CN" sz="2400">
                <a:latin typeface="Verdana" panose="020B0604030504040204" pitchFamily="34" charset="0"/>
              </a:rPr>
              <a:t>有哪些？</a:t>
            </a:r>
            <a:endParaRPr lang="en-US" altLang="zh-CN" sz="2400">
              <a:latin typeface="Verdana" panose="020B0604030504040204" pitchFamily="34" charset="0"/>
            </a:endParaRPr>
          </a:p>
          <a:p>
            <a:endParaRPr lang="zh-CN" altLang="zh-CN" sz="2400">
              <a:latin typeface="Verdana" panose="020B0604030504040204" pitchFamily="34" charset="0"/>
            </a:endParaRPr>
          </a:p>
          <a:p>
            <a:r>
              <a:rPr lang="en-US" altLang="zh-CN" sz="2400">
                <a:latin typeface="Verdana" panose="020B0604030504040204" pitchFamily="34" charset="0"/>
              </a:rPr>
              <a:t>3</a:t>
            </a:r>
            <a:r>
              <a:rPr lang="zh-CN" altLang="zh-CN" sz="2400">
                <a:latin typeface="Verdana" panose="020B0604030504040204" pitchFamily="34" charset="0"/>
              </a:rPr>
              <a:t>．信息法与相关部门法之间的关系如何？</a:t>
            </a:r>
            <a:endParaRPr lang="en-US" altLang="zh-CN" sz="2400">
              <a:latin typeface="Verdana" panose="020B0604030504040204" pitchFamily="34" charset="0"/>
            </a:endParaRPr>
          </a:p>
          <a:p>
            <a:endParaRPr lang="zh-CN" altLang="zh-CN" sz="2400">
              <a:latin typeface="Verdana" panose="020B0604030504040204" pitchFamily="34" charset="0"/>
            </a:endParaRPr>
          </a:p>
          <a:p>
            <a:r>
              <a:rPr lang="en-US" altLang="zh-CN" sz="2400">
                <a:latin typeface="Verdana" panose="020B0604030504040204" pitchFamily="34" charset="0"/>
              </a:rPr>
              <a:t>4</a:t>
            </a:r>
            <a:r>
              <a:rPr lang="zh-CN" altLang="zh-CN" sz="2400">
                <a:latin typeface="Verdana" panose="020B0604030504040204" pitchFamily="34" charset="0"/>
              </a:rPr>
              <a:t>．试述信息政策与信息法律的区别与联系。</a:t>
            </a:r>
            <a:endParaRPr lang="en-US" altLang="zh-CN" sz="2400">
              <a:latin typeface="Verdana" panose="020B0604030504040204" pitchFamily="34" charset="0"/>
            </a:endParaRPr>
          </a:p>
          <a:p>
            <a:endParaRPr lang="zh-CN" altLang="zh-CN" sz="2400">
              <a:latin typeface="Verdana" panose="020B0604030504040204" pitchFamily="34" charset="0"/>
            </a:endParaRPr>
          </a:p>
          <a:p>
            <a:r>
              <a:rPr lang="en-US" altLang="zh-CN" sz="2400">
                <a:latin typeface="Verdana" panose="020B0604030504040204" pitchFamily="34" charset="0"/>
              </a:rPr>
              <a:t>5</a:t>
            </a:r>
            <a:r>
              <a:rPr lang="zh-CN" altLang="zh-CN" sz="2400">
                <a:latin typeface="Verdana" panose="020B0604030504040204" pitchFamily="34" charset="0"/>
              </a:rPr>
              <a:t>．如何理解信息立法的基本原则。</a:t>
            </a:r>
            <a:endParaRPr lang="en-US" altLang="zh-CN" sz="2400">
              <a:latin typeface="Verdana" panose="020B0604030504040204" pitchFamily="34" charset="0"/>
            </a:endParaRPr>
          </a:p>
          <a:p>
            <a:endParaRPr lang="zh-CN" altLang="zh-CN" sz="2400">
              <a:latin typeface="Verdana" panose="020B0604030504040204" pitchFamily="34" charset="0"/>
            </a:endParaRPr>
          </a:p>
          <a:p>
            <a:r>
              <a:rPr lang="en-US" altLang="zh-CN" sz="2400">
                <a:latin typeface="Verdana" panose="020B0604030504040204" pitchFamily="34" charset="0"/>
              </a:rPr>
              <a:t>6</a:t>
            </a:r>
            <a:r>
              <a:rPr lang="zh-CN" altLang="zh-CN" sz="2400">
                <a:latin typeface="Verdana" panose="020B0604030504040204" pitchFamily="34" charset="0"/>
              </a:rPr>
              <a:t>．简述我国信息立法的现状</a:t>
            </a:r>
            <a:r>
              <a:rPr lang="zh-CN" altLang="en-US" sz="2400">
                <a:latin typeface="Verdana" panose="020B0604030504040204" pitchFamily="34" charset="0"/>
              </a:rPr>
              <a:t>。</a:t>
            </a:r>
            <a:endParaRPr lang="en-US" altLang="zh-CN" sz="2400" b="1">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9720" y="0"/>
            <a:ext cx="8229600" cy="1066800"/>
          </a:xfrm>
        </p:spPr>
        <p:txBody>
          <a:bodyPr/>
          <a:lstStyle/>
          <a:p>
            <a:r>
              <a:rPr lang="zh-CN" altLang="en-US" dirty="0" smtClean="0"/>
              <a:t>真题回顾</a:t>
            </a:r>
            <a:endParaRPr lang="zh-CN" altLang="en-US" dirty="0"/>
          </a:p>
        </p:txBody>
      </p:sp>
      <p:sp>
        <p:nvSpPr>
          <p:cNvPr id="3" name="内容占位符 2"/>
          <p:cNvSpPr>
            <a:spLocks noGrp="1"/>
          </p:cNvSpPr>
          <p:nvPr>
            <p:ph idx="4294967295"/>
          </p:nvPr>
        </p:nvSpPr>
        <p:spPr>
          <a:xfrm>
            <a:off x="0" y="1700217"/>
            <a:ext cx="8497888" cy="4325937"/>
          </a:xfrm>
        </p:spPr>
        <p:txBody>
          <a:bodyPr/>
          <a:lstStyle/>
          <a:p>
            <a:r>
              <a:rPr lang="en-US" altLang="zh-CN" dirty="0" smtClean="0"/>
              <a:t>1 </a:t>
            </a:r>
            <a:r>
              <a:rPr lang="zh-CN" altLang="en-US" dirty="0" smtClean="0"/>
              <a:t>信息政策与信息法律的区别与联系</a:t>
            </a:r>
            <a:endParaRPr lang="en-US" altLang="zh-CN" dirty="0" smtClean="0"/>
          </a:p>
          <a:p>
            <a:endParaRPr lang="en-US" altLang="zh-CN" dirty="0"/>
          </a:p>
          <a:p>
            <a:r>
              <a:rPr lang="en-US" altLang="zh-CN" dirty="0" smtClean="0"/>
              <a:t>2 </a:t>
            </a:r>
            <a:r>
              <a:rPr lang="zh-CN" altLang="en-US" dirty="0" smtClean="0"/>
              <a:t>简述信息政策作为一种信息资源管理手段的特点</a:t>
            </a:r>
            <a:endParaRPr lang="en-US" altLang="zh-CN" dirty="0" smtClean="0"/>
          </a:p>
          <a:p>
            <a:endParaRPr lang="en-US" altLang="zh-CN" dirty="0"/>
          </a:p>
          <a:p>
            <a:r>
              <a:rPr lang="en-US" altLang="zh-CN" dirty="0" smtClean="0"/>
              <a:t>3 </a:t>
            </a:r>
            <a:r>
              <a:rPr lang="zh-CN" altLang="en-US" dirty="0" smtClean="0"/>
              <a:t>简述专利权人的权利与义务</a:t>
            </a:r>
            <a:endParaRPr lang="en-US" altLang="zh-CN" dirty="0" smtClean="0"/>
          </a:p>
          <a:p>
            <a:endParaRPr lang="en-US" altLang="zh-CN" dirty="0" smtClean="0"/>
          </a:p>
          <a:p>
            <a:r>
              <a:rPr lang="en-US" altLang="zh-CN" dirty="0" smtClean="0"/>
              <a:t>4 </a:t>
            </a:r>
            <a:r>
              <a:rPr lang="zh-CN" altLang="en-US" dirty="0" smtClean="0"/>
              <a:t>简述信息法制建设的重要意义</a:t>
            </a:r>
            <a:endParaRPr lang="en-US" altLang="zh-CN" dirty="0" smtClean="0"/>
          </a:p>
          <a:p>
            <a:endParaRPr lang="en-US" altLang="zh-C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0" y="1143000"/>
            <a:ext cx="8229600" cy="1066800"/>
          </a:xfrm>
        </p:spPr>
        <p:txBody>
          <a:bodyPr/>
          <a:lstStyle/>
          <a:p>
            <a:pPr eaLnBrk="1" hangingPunct="1"/>
            <a:r>
              <a:rPr lang="zh-CN" altLang="en-US" smtClean="0">
                <a:ea typeface="宋体" panose="02010600030101010101" pitchFamily="2" charset="-122"/>
              </a:rPr>
              <a:t>第</a:t>
            </a:r>
            <a:r>
              <a:rPr lang="en-US" altLang="zh-CN" smtClean="0">
                <a:ea typeface="宋体" panose="02010600030101010101" pitchFamily="2" charset="-122"/>
              </a:rPr>
              <a:t>1</a:t>
            </a:r>
            <a:r>
              <a:rPr lang="zh-CN" altLang="en-US" smtClean="0">
                <a:ea typeface="宋体" panose="02010600030101010101" pitchFamily="2" charset="-122"/>
              </a:rPr>
              <a:t>章  绪论</a:t>
            </a:r>
            <a:endParaRPr lang="zh-CN" altLang="en-US" smtClean="0">
              <a:ea typeface="宋体" panose="02010600030101010101" pitchFamily="2" charset="-122"/>
            </a:endParaRPr>
          </a:p>
        </p:txBody>
      </p:sp>
      <p:sp>
        <p:nvSpPr>
          <p:cNvPr id="77827" name="TextBox 1"/>
          <p:cNvSpPr txBox="1">
            <a:spLocks noChangeArrowheads="1"/>
          </p:cNvSpPr>
          <p:nvPr/>
        </p:nvSpPr>
        <p:spPr bwMode="auto">
          <a:xfrm>
            <a:off x="3132140" y="2787650"/>
            <a:ext cx="2879725" cy="1570038"/>
          </a:xfrm>
          <a:prstGeom prst="rect">
            <a:avLst/>
          </a:prstGeom>
          <a:noFill/>
          <a:ln w="9525">
            <a:noFill/>
            <a:miter lim="800000"/>
          </a:ln>
        </p:spPr>
        <p:txBody>
          <a:bodyPr>
            <a:spAutoFit/>
          </a:bodyPr>
          <a:lstStyle/>
          <a:p>
            <a:pPr algn="ctr"/>
            <a:r>
              <a:rPr lang="zh-CN" altLang="en-US" sz="9600" b="1">
                <a:latin typeface="Verdana" panose="020B0604030504040204" pitchFamily="34" charset="0"/>
              </a:rPr>
              <a:t>结束</a:t>
            </a:r>
            <a:endParaRPr lang="en-US" altLang="zh-CN" sz="9600" b="1">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02</a:t>
            </a:r>
            <a:endParaRPr lang="en-US" altLang="zh-CN" dirty="0" smtClean="0">
              <a:solidFill>
                <a:srgbClr val="2C91CE"/>
              </a:solidFill>
            </a:endParaRPr>
          </a:p>
        </p:txBody>
      </p:sp>
      <p:sp>
        <p:nvSpPr>
          <p:cNvPr id="3" name="标题 2"/>
          <p:cNvSpPr>
            <a:spLocks noGrp="1"/>
          </p:cNvSpPr>
          <p:nvPr>
            <p:ph type="title"/>
            <p:custDataLst>
              <p:tags r:id="rId2"/>
            </p:custDataLst>
          </p:nvPr>
        </p:nvSpPr>
        <p:spPr>
          <a:xfrm>
            <a:off x="395536" y="3789040"/>
            <a:ext cx="7056784" cy="1385774"/>
          </a:xfrm>
        </p:spPr>
        <p:txBody>
          <a:bodyPr/>
          <a:lstStyle/>
          <a:p>
            <a:r>
              <a:rPr lang="zh-CN" altLang="en-US" dirty="0" smtClean="0"/>
              <a:t>第二章 从知识产权到信息产权</a:t>
            </a:r>
            <a:endParaRPr lang="en-US" altLang="zh-CN" dirty="0"/>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nvPr>
        </p:nvGraphicFramePr>
        <p:xfrm>
          <a:off x="467544" y="2420888"/>
          <a:ext cx="8229600" cy="237744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zh-CN" altLang="en-US" sz="2000" dirty="0" smtClean="0"/>
                        <a:t>题型</a:t>
                      </a:r>
                      <a:endParaRPr lang="zh-CN" altLang="en-US" sz="2000" dirty="0"/>
                    </a:p>
                  </a:txBody>
                  <a:tcPr/>
                </a:tc>
                <a:tc>
                  <a:txBody>
                    <a:bodyPr/>
                    <a:lstStyle/>
                    <a:p>
                      <a:pPr algn="ctr"/>
                      <a:r>
                        <a:rPr lang="zh-CN" altLang="en-US" sz="2000" dirty="0" smtClean="0"/>
                        <a:t>题目数</a:t>
                      </a:r>
                      <a:endParaRPr lang="zh-CN" altLang="en-US" sz="2000" dirty="0"/>
                    </a:p>
                  </a:txBody>
                  <a:tcPr/>
                </a:tc>
                <a:tc>
                  <a:txBody>
                    <a:bodyPr/>
                    <a:lstStyle/>
                    <a:p>
                      <a:pPr algn="ctr"/>
                      <a:r>
                        <a:rPr lang="zh-CN" altLang="en-US" sz="2000" dirty="0" smtClean="0"/>
                        <a:t>总分</a:t>
                      </a:r>
                      <a:endParaRPr lang="zh-CN" altLang="en-US" sz="2000" dirty="0"/>
                    </a:p>
                  </a:txBody>
                  <a:tcPr/>
                </a:tc>
              </a:tr>
              <a:tr h="370840">
                <a:tc>
                  <a:txBody>
                    <a:bodyPr/>
                    <a:lstStyle/>
                    <a:p>
                      <a:pPr algn="ctr"/>
                      <a:r>
                        <a:rPr lang="zh-CN" altLang="en-US" sz="2000" dirty="0" smtClean="0"/>
                        <a:t>单选题</a:t>
                      </a:r>
                      <a:endParaRPr lang="zh-CN" altLang="en-US" sz="2000" dirty="0"/>
                    </a:p>
                  </a:txBody>
                  <a:tcPr/>
                </a:tc>
                <a:tc>
                  <a:txBody>
                    <a:bodyPr/>
                    <a:lstStyle/>
                    <a:p>
                      <a:pPr algn="ctr"/>
                      <a:r>
                        <a:rPr lang="en-US" altLang="zh-CN" sz="2000" dirty="0" smtClean="0"/>
                        <a:t>15</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r h="370840">
                <a:tc>
                  <a:txBody>
                    <a:bodyPr/>
                    <a:lstStyle/>
                    <a:p>
                      <a:pPr algn="ctr"/>
                      <a:r>
                        <a:rPr lang="zh-CN" altLang="en-US" sz="2000" dirty="0" smtClean="0"/>
                        <a:t>填空题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10</a:t>
                      </a:r>
                      <a:r>
                        <a:rPr lang="zh-CN" altLang="en-US" sz="2000" dirty="0" smtClean="0"/>
                        <a:t>分</a:t>
                      </a:r>
                      <a:endParaRPr lang="zh-CN" altLang="en-US" sz="2000" dirty="0"/>
                    </a:p>
                  </a:txBody>
                  <a:tcPr/>
                </a:tc>
              </a:tr>
              <a:tr h="370840">
                <a:tc>
                  <a:txBody>
                    <a:bodyPr/>
                    <a:lstStyle/>
                    <a:p>
                      <a:pPr algn="ctr"/>
                      <a:r>
                        <a:rPr lang="zh-CN" altLang="en-US" sz="2000" dirty="0" smtClean="0"/>
                        <a:t>判断改错题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20</a:t>
                      </a:r>
                      <a:r>
                        <a:rPr lang="zh-CN" altLang="en-US" sz="2000" dirty="0" smtClean="0"/>
                        <a:t>分</a:t>
                      </a:r>
                      <a:endParaRPr lang="zh-CN" altLang="en-US" sz="2000" dirty="0"/>
                    </a:p>
                  </a:txBody>
                  <a:tcPr/>
                </a:tc>
              </a:tr>
              <a:tr h="370840">
                <a:tc>
                  <a:txBody>
                    <a:bodyPr/>
                    <a:lstStyle/>
                    <a:p>
                      <a:pPr algn="ctr"/>
                      <a:r>
                        <a:rPr lang="zh-CN" altLang="en-US" sz="2000" dirty="0" smtClean="0"/>
                        <a:t>简答题</a:t>
                      </a:r>
                      <a:endParaRPr lang="zh-CN" altLang="en-US" sz="2000" dirty="0"/>
                    </a:p>
                  </a:txBody>
                  <a:tcPr/>
                </a:tc>
                <a:tc>
                  <a:txBody>
                    <a:bodyPr/>
                    <a:lstStyle/>
                    <a:p>
                      <a:pPr algn="ctr"/>
                      <a:r>
                        <a:rPr lang="en-US" altLang="zh-CN" sz="2000" smtClean="0"/>
                        <a:t>4</a:t>
                      </a:r>
                      <a:r>
                        <a:rPr lang="zh-CN" altLang="en-US" sz="2000" smtClean="0"/>
                        <a:t>题</a:t>
                      </a:r>
                      <a:endParaRPr lang="zh-CN" altLang="en-US" sz="2000" dirty="0"/>
                    </a:p>
                  </a:txBody>
                  <a:tcPr/>
                </a:tc>
                <a:tc>
                  <a:txBody>
                    <a:bodyPr/>
                    <a:lstStyle/>
                    <a:p>
                      <a:pPr algn="ctr"/>
                      <a:r>
                        <a:rPr lang="en-US" altLang="zh-CN" sz="2000" dirty="0" smtClean="0"/>
                        <a:t>28</a:t>
                      </a:r>
                      <a:r>
                        <a:rPr lang="zh-CN" altLang="en-US" sz="2000" dirty="0" smtClean="0"/>
                        <a:t>分</a:t>
                      </a:r>
                      <a:endParaRPr lang="zh-CN" altLang="en-US" sz="2000" dirty="0"/>
                    </a:p>
                  </a:txBody>
                  <a:tcPr/>
                </a:tc>
              </a:tr>
              <a:tr h="370840">
                <a:tc>
                  <a:txBody>
                    <a:bodyPr/>
                    <a:lstStyle/>
                    <a:p>
                      <a:pPr algn="ctr"/>
                      <a:r>
                        <a:rPr lang="zh-CN" altLang="en-US" sz="2000" dirty="0" smtClean="0"/>
                        <a:t>综合题</a:t>
                      </a:r>
                      <a:endParaRPr lang="zh-CN" altLang="en-US" sz="2000" dirty="0"/>
                    </a:p>
                  </a:txBody>
                  <a:tcPr/>
                </a:tc>
                <a:tc>
                  <a:txBody>
                    <a:bodyPr/>
                    <a:lstStyle/>
                    <a:p>
                      <a:pPr algn="ctr"/>
                      <a:r>
                        <a:rPr lang="en-US" altLang="zh-CN" sz="2000" dirty="0" smtClean="0"/>
                        <a:t>2</a:t>
                      </a:r>
                      <a:r>
                        <a:rPr lang="zh-CN" altLang="en-US" sz="2000" dirty="0" smtClean="0"/>
                        <a:t>题</a:t>
                      </a:r>
                      <a:endParaRPr lang="zh-CN" altLang="en-US" sz="2000" dirty="0"/>
                    </a:p>
                  </a:txBody>
                  <a:tcPr/>
                </a:tc>
                <a:tc>
                  <a:txBody>
                    <a:bodyPr/>
                    <a:lstStyle/>
                    <a:p>
                      <a:pPr algn="ctr"/>
                      <a:r>
                        <a:rPr lang="en-US" altLang="zh-CN" sz="2000" dirty="0" smtClean="0"/>
                        <a:t>27</a:t>
                      </a:r>
                      <a:r>
                        <a:rPr lang="zh-CN" altLang="en-US" sz="2000" dirty="0" smtClean="0"/>
                        <a:t>分</a:t>
                      </a:r>
                      <a:endParaRPr lang="zh-CN" altLang="en-US" sz="2000" dirty="0"/>
                    </a:p>
                  </a:txBody>
                  <a:tcPr/>
                </a:tc>
              </a:tr>
            </a:tbl>
          </a:graphicData>
        </a:graphic>
      </p:graphicFrame>
      <p:sp>
        <p:nvSpPr>
          <p:cNvPr id="3" name="标题 2"/>
          <p:cNvSpPr>
            <a:spLocks noGrp="1"/>
          </p:cNvSpPr>
          <p:nvPr>
            <p:ph type="title" idx="4294967295"/>
          </p:nvPr>
        </p:nvSpPr>
        <p:spPr>
          <a:xfrm>
            <a:off x="107504" y="0"/>
            <a:ext cx="8229600" cy="1066800"/>
          </a:xfrm>
        </p:spPr>
        <p:txBody>
          <a:bodyPr/>
          <a:lstStyle/>
          <a:p>
            <a:r>
              <a:rPr lang="zh-CN" altLang="en-US" dirty="0" smtClean="0">
                <a:solidFill>
                  <a:srgbClr val="FF0000"/>
                </a:solidFill>
              </a:rPr>
              <a:t>历年题型分析</a:t>
            </a:r>
            <a:r>
              <a:rPr lang="en-US" altLang="zh-CN" dirty="0" smtClean="0">
                <a:solidFill>
                  <a:srgbClr val="FF0000"/>
                </a:solidFill>
              </a:rPr>
              <a:t>2</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060848"/>
            <a:ext cx="7704856" cy="2062103"/>
          </a:xfrm>
          <a:prstGeom prst="rect">
            <a:avLst/>
          </a:prstGeom>
        </p:spPr>
        <p:txBody>
          <a:bodyPr wrap="square">
            <a:spAutoFit/>
          </a:bodyPr>
          <a:lstStyle/>
          <a:p>
            <a:r>
              <a:rPr lang="zh-CN" altLang="en-US" dirty="0" smtClean="0"/>
              <a:t>          </a:t>
            </a:r>
            <a:r>
              <a:rPr lang="zh-CN" altLang="en-US" sz="3200" dirty="0" smtClean="0"/>
              <a:t>通过</a:t>
            </a:r>
            <a:r>
              <a:rPr lang="zh-CN" altLang="en-US" sz="3200" dirty="0"/>
              <a:t>本章学习，理解知识产权、信息产权、信息权利等概念及其相互关系，了解信息产权产生的社会背景和意义，掌握知识产权的范围和特征。</a:t>
            </a:r>
            <a:endParaRPr lang="zh-CN" altLang="en-US" sz="3200" dirty="0"/>
          </a:p>
        </p:txBody>
      </p:sp>
      <p:sp>
        <p:nvSpPr>
          <p:cNvPr id="3" name="TextBox 2"/>
          <p:cNvSpPr txBox="1"/>
          <p:nvPr/>
        </p:nvSpPr>
        <p:spPr>
          <a:xfrm>
            <a:off x="179512" y="188640"/>
            <a:ext cx="2492990" cy="646331"/>
          </a:xfrm>
          <a:prstGeom prst="rect">
            <a:avLst/>
          </a:prstGeom>
          <a:noFill/>
        </p:spPr>
        <p:txBody>
          <a:bodyPr wrap="none" rtlCol="0">
            <a:spAutoFit/>
          </a:bodyPr>
          <a:lstStyle/>
          <a:p>
            <a:r>
              <a:rPr lang="zh-CN" altLang="en-US" sz="3600" dirty="0">
                <a:solidFill>
                  <a:schemeClr val="bg1"/>
                </a:solidFill>
              </a:rPr>
              <a:t>学习要求：</a:t>
            </a:r>
            <a:endParaRPr lang="zh-CN" altLang="en-US" sz="36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8229600" cy="1066800"/>
          </a:xfrm>
        </p:spPr>
        <p:txBody>
          <a:bodyPr/>
          <a:lstStyle/>
          <a:p>
            <a:r>
              <a:rPr lang="zh-CN" altLang="en-US" dirty="0">
                <a:ea typeface="宋体" panose="02010600030101010101" pitchFamily="2" charset="-122"/>
              </a:rPr>
              <a:t>本章导语</a:t>
            </a:r>
            <a:endParaRPr lang="zh-CN" altLang="en-US" dirty="0">
              <a:ea typeface="宋体" panose="02010600030101010101" pitchFamily="2" charset="-122"/>
            </a:endParaRPr>
          </a:p>
        </p:txBody>
      </p:sp>
      <p:sp>
        <p:nvSpPr>
          <p:cNvPr id="7171" name="Rectangle 3"/>
          <p:cNvSpPr>
            <a:spLocks noGrp="1" noChangeArrowheads="1"/>
          </p:cNvSpPr>
          <p:nvPr>
            <p:ph idx="4294967295"/>
          </p:nvPr>
        </p:nvSpPr>
        <p:spPr>
          <a:xfrm>
            <a:off x="1259632" y="1412776"/>
            <a:ext cx="7010400" cy="4968875"/>
          </a:xfrm>
        </p:spPr>
        <p:txBody>
          <a:bodyPr/>
          <a:lstStyle/>
          <a:p>
            <a:pPr>
              <a:lnSpc>
                <a:spcPct val="90000"/>
              </a:lnSpc>
            </a:pPr>
            <a:r>
              <a:rPr lang="zh-CN" altLang="zh-CN" sz="2400" dirty="0"/>
              <a:t>如果从现代意义的专利制度的建立算起，知识产权制度已经有三百多年的历史了。随着技术的进步、社会的发展，作为推动社会和经济发展的主要动力，知识和信息越来越成为经济增长诸多要素中最重要的要素。但传统的知识产权制度对于某些新兴的信息产品无法提供保护，或者说知识产权制度需要在新形势下加以扩展和完善，由此信息产权的概念应运而生了。本章首先介绍知识产权的范围、特征和知识产权法的概念，然后分析信息产权产生的背景和意义，最后从信息产品产权制度的设计角度出发，对信息产权的相关概念进行辨析</a:t>
            </a:r>
            <a:r>
              <a:rPr lang="zh-CN" altLang="zh-CN" sz="2400" dirty="0" smtClean="0"/>
              <a:t>。</a:t>
            </a:r>
            <a:endParaRPr lang="zh-CN" altLang="en-US" sz="2400" dirty="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084" y="0"/>
            <a:ext cx="8229600" cy="1066800"/>
          </a:xfrm>
        </p:spPr>
        <p:txBody>
          <a:bodyPr/>
          <a:lstStyle/>
          <a:p>
            <a:r>
              <a:rPr lang="zh-CN" altLang="en-US" dirty="0">
                <a:ea typeface="宋体" panose="02010600030101010101" pitchFamily="2" charset="-122"/>
              </a:rPr>
              <a:t>本章概要</a:t>
            </a:r>
            <a:endParaRPr lang="zh-CN" altLang="en-US" dirty="0">
              <a:solidFill>
                <a:schemeClr val="accent1"/>
              </a:solidFill>
              <a:ea typeface="宋体" panose="02010600030101010101" pitchFamily="2" charset="-122"/>
            </a:endParaRPr>
          </a:p>
        </p:txBody>
      </p:sp>
      <p:sp>
        <p:nvSpPr>
          <p:cNvPr id="10243" name="Text Box 3"/>
          <p:cNvSpPr txBox="1">
            <a:spLocks noChangeArrowheads="1"/>
          </p:cNvSpPr>
          <p:nvPr/>
        </p:nvSpPr>
        <p:spPr bwMode="auto">
          <a:xfrm>
            <a:off x="1660527"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panose="020B0604020202020204" pitchFamily="34" charset="0"/>
              <a:ea typeface="宋体" panose="02010600030101010101" pitchFamily="2" charset="-122"/>
            </a:endParaRPr>
          </a:p>
        </p:txBody>
      </p:sp>
      <p:grpSp>
        <p:nvGrpSpPr>
          <p:cNvPr id="10244" name="Group 4"/>
          <p:cNvGrpSpPr/>
          <p:nvPr/>
        </p:nvGrpSpPr>
        <p:grpSpPr bwMode="auto">
          <a:xfrm>
            <a:off x="2150304" y="1905000"/>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panose="020B0604020202020204" pitchFamily="34" charset="0"/>
                  <a:ea typeface="宋体" panose="02010600030101010101" pitchFamily="2" charset="-122"/>
                </a:rPr>
                <a:t>第一节  知识产权概述</a:t>
              </a:r>
              <a:endParaRPr lang="zh-CN" altLang="en-US" sz="2400" b="1" dirty="0" smtClean="0">
                <a:solidFill>
                  <a:srgbClr val="000000"/>
                </a:solidFill>
                <a:latin typeface="Arial" panose="020B0604020202020204" pitchFamily="34" charset="0"/>
                <a:ea typeface="宋体" panose="02010600030101010101" pitchFamily="2" charset="-122"/>
              </a:endParaRPr>
            </a:p>
          </p:txBody>
        </p:sp>
        <p:sp>
          <p:nvSpPr>
            <p:cNvPr id="10248"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panose="020B0604020202020204" pitchFamily="34" charset="0"/>
                  <a:ea typeface="宋体" panose="02010600030101010101" pitchFamily="2" charset="-122"/>
                </a:rPr>
                <a:t>1</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grpSp>
        <p:nvGrpSpPr>
          <p:cNvPr id="10249" name="Group 9"/>
          <p:cNvGrpSpPr/>
          <p:nvPr/>
        </p:nvGrpSpPr>
        <p:grpSpPr bwMode="auto">
          <a:xfrm>
            <a:off x="2150304" y="3155933"/>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latin typeface="Arial" panose="020B0604020202020204" pitchFamily="34" charset="0"/>
                  <a:ea typeface="宋体" panose="02010600030101010101" pitchFamily="2" charset="-122"/>
                </a:rPr>
                <a:t>第二节 知识产权的由来</a:t>
              </a:r>
              <a:endParaRPr lang="zh-CN" altLang="en-US" sz="2400" b="1" dirty="0">
                <a:latin typeface="Arial" panose="020B0604020202020204" pitchFamily="34" charset="0"/>
                <a:ea typeface="宋体" panose="02010600030101010101" pitchFamily="2" charset="-122"/>
              </a:endParaRPr>
            </a:p>
          </p:txBody>
        </p:sp>
        <p:sp>
          <p:nvSpPr>
            <p:cNvPr id="10253"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panose="020B0604020202020204" pitchFamily="34" charset="0"/>
                  <a:ea typeface="宋体" panose="02010600030101010101" pitchFamily="2" charset="-122"/>
                </a:rPr>
                <a:t>2</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grpSp>
        <p:nvGrpSpPr>
          <p:cNvPr id="26" name="Group 4"/>
          <p:cNvGrpSpPr/>
          <p:nvPr/>
        </p:nvGrpSpPr>
        <p:grpSpPr bwMode="auto">
          <a:xfrm>
            <a:off x="2150304" y="4399384"/>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panose="020B0604020202020204" pitchFamily="34" charset="0"/>
                <a:ea typeface="宋体" panose="02010600030101010101" pitchFamily="2" charset="-122"/>
              </a:endParaRPr>
            </a:p>
          </p:txBody>
        </p:sp>
        <p:sp>
          <p:nvSpPr>
            <p:cNvPr id="29"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panose="020B0604020202020204" pitchFamily="34" charset="0"/>
                  <a:ea typeface="宋体" panose="02010600030101010101" pitchFamily="2" charset="-122"/>
                </a:rPr>
                <a:t>第三节 信息产权的内涵</a:t>
              </a:r>
              <a:endParaRPr lang="zh-CN" altLang="en-US" sz="2400" b="1" dirty="0" smtClean="0">
                <a:solidFill>
                  <a:srgbClr val="000000"/>
                </a:solidFill>
                <a:latin typeface="Arial" panose="020B0604020202020204" pitchFamily="34" charset="0"/>
                <a:ea typeface="宋体" panose="02010600030101010101" pitchFamily="2" charset="-122"/>
              </a:endParaRP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panose="020B0604020202020204" pitchFamily="34" charset="0"/>
                  <a:ea typeface="宋体" panose="02010600030101010101" pitchFamily="2" charset="-122"/>
                </a:rPr>
                <a:t>3</a:t>
              </a:r>
              <a:endParaRPr lang="en-US" altLang="zh-CN" sz="2400" dirty="0" smtClean="0">
                <a:solidFill>
                  <a:srgbClr val="FFFFFF"/>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19672" y="965176"/>
            <a:ext cx="8229600" cy="1066800"/>
          </a:xfrm>
        </p:spPr>
        <p:txBody>
          <a:bodyPr/>
          <a:lstStyle/>
          <a:p>
            <a:r>
              <a:rPr lang="zh-CN" altLang="en-US" dirty="0">
                <a:solidFill>
                  <a:srgbClr val="FF0000"/>
                </a:solidFill>
                <a:ea typeface="宋体" panose="02010600030101010101" pitchFamily="2" charset="-122"/>
              </a:rPr>
              <a:t>第一节 知识</a:t>
            </a:r>
            <a:r>
              <a:rPr lang="zh-CN" altLang="en-US" dirty="0" smtClean="0">
                <a:solidFill>
                  <a:srgbClr val="FF0000"/>
                </a:solidFill>
                <a:ea typeface="宋体" panose="02010600030101010101" pitchFamily="2" charset="-122"/>
              </a:rPr>
              <a:t>产权概述</a:t>
            </a:r>
            <a:endParaRPr lang="zh-CN" altLang="en-US" dirty="0">
              <a:solidFill>
                <a:srgbClr val="FF0000"/>
              </a:solidFill>
              <a:ea typeface="宋体" panose="02010600030101010101" pitchFamily="2" charset="-122"/>
            </a:endParaRPr>
          </a:p>
        </p:txBody>
      </p:sp>
      <p:pic>
        <p:nvPicPr>
          <p:cNvPr id="61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600" y="1772816"/>
            <a:ext cx="712365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00811"/>
            <a:ext cx="7776864" cy="3847207"/>
          </a:xfrm>
          <a:prstGeom prst="rect">
            <a:avLst/>
          </a:prstGeom>
          <a:noFill/>
        </p:spPr>
        <p:txBody>
          <a:bodyPr wrap="square" rtlCol="0">
            <a:spAutoFit/>
          </a:bodyPr>
          <a:lstStyle/>
          <a:p>
            <a:pPr algn="just"/>
            <a:r>
              <a:rPr lang="zh-CN" altLang="zh-CN" sz="2800" b="1" dirty="0"/>
              <a:t>一</a:t>
            </a:r>
            <a:r>
              <a:rPr lang="zh-CN" altLang="zh-CN" sz="2800" b="1" dirty="0" smtClean="0"/>
              <a:t>、</a:t>
            </a:r>
            <a:r>
              <a:rPr lang="zh-CN" altLang="en-US" sz="2800" b="1" dirty="0" smtClean="0"/>
              <a:t>知识产权的范围</a:t>
            </a:r>
            <a:endParaRPr lang="zh-CN" altLang="zh-CN" sz="2800" b="1" dirty="0"/>
          </a:p>
          <a:p>
            <a:pPr algn="just"/>
            <a:endParaRPr lang="en-US" altLang="zh-CN" sz="2400" dirty="0" smtClean="0"/>
          </a:p>
          <a:p>
            <a:pPr algn="just"/>
            <a:r>
              <a:rPr lang="en-US" altLang="zh-CN" sz="2400" dirty="0"/>
              <a:t> </a:t>
            </a:r>
            <a:r>
              <a:rPr lang="en-US" altLang="zh-CN" sz="2400" dirty="0" smtClean="0"/>
              <a:t>     </a:t>
            </a:r>
            <a:r>
              <a:rPr lang="zh-CN" altLang="zh-CN" sz="2400" dirty="0"/>
              <a:t>《建立世界知识产权组织公约》</a:t>
            </a:r>
            <a:r>
              <a:rPr lang="en-US" altLang="zh-CN" sz="2400" dirty="0"/>
              <a:t>(</a:t>
            </a:r>
            <a:r>
              <a:rPr lang="zh-CN" altLang="zh-CN" sz="2400" dirty="0"/>
              <a:t>简称“世界知识产权组织公约”</a:t>
            </a:r>
            <a:r>
              <a:rPr lang="en-US" altLang="zh-CN" sz="2400" dirty="0"/>
              <a:t>)</a:t>
            </a:r>
            <a:r>
              <a:rPr lang="zh-CN" altLang="zh-CN" sz="2400" dirty="0"/>
              <a:t>的第</a:t>
            </a:r>
            <a:r>
              <a:rPr lang="en-US" altLang="zh-CN" sz="2400" dirty="0"/>
              <a:t>2</a:t>
            </a:r>
            <a:r>
              <a:rPr lang="zh-CN" altLang="zh-CN" sz="2400" dirty="0"/>
              <a:t>条第</a:t>
            </a:r>
            <a:r>
              <a:rPr lang="en-US" altLang="zh-CN" sz="2400" dirty="0"/>
              <a:t>8</a:t>
            </a:r>
            <a:r>
              <a:rPr lang="zh-CN" altLang="zh-CN" sz="2400" dirty="0"/>
              <a:t>款为“知识产权”确立了范围，即知识产权应包括下列权利：①与文学、艺术及科学作品有关的权利，这指作者权，或版权（著作权）；②与表演艺术家的表演活动、与录音制品及广播有关的权利，这主要指一般所称的邻接权；③与人类创造性活动的一切领域内的发明有关的权利，主要指专利发明、实用新型及非专利发明享有的权利</a:t>
            </a:r>
            <a:r>
              <a:rPr lang="zh-CN" altLang="zh-CN" sz="2400" dirty="0" smtClean="0"/>
              <a:t>；</a:t>
            </a:r>
            <a:endParaRPr lang="zh-CN" alt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574" y="2060848"/>
            <a:ext cx="7704856" cy="2308324"/>
          </a:xfrm>
          <a:prstGeom prst="rect">
            <a:avLst/>
          </a:prstGeom>
          <a:noFill/>
        </p:spPr>
        <p:txBody>
          <a:bodyPr wrap="square" rtlCol="0">
            <a:spAutoFit/>
          </a:bodyPr>
          <a:lstStyle/>
          <a:p>
            <a:pPr algn="just"/>
            <a:r>
              <a:rPr lang="zh-CN" altLang="zh-CN" sz="2400" dirty="0"/>
              <a:t>④与科学发现有关的权利；⑤与工业品外观设计有关的权利；⑥与商品商标、服务商标、商号及其他商业标记有关的权利；⑦与防止不正当竞争有关的权利；⑧一切其他来自工业、科学及文学艺术领域的智力创作活动所产生的</a:t>
            </a:r>
            <a:r>
              <a:rPr lang="zh-CN" altLang="zh-CN" sz="2400" dirty="0" smtClean="0"/>
              <a:t>权利</a:t>
            </a:r>
            <a:r>
              <a:rPr lang="zh-CN" altLang="en-US" sz="2400" dirty="0" smtClean="0"/>
              <a:t>。</a:t>
            </a:r>
            <a:endParaRPr lang="zh-CN" altLang="en-US" sz="2400" dirty="0"/>
          </a:p>
          <a:p>
            <a:endParaRPr lang="zh-CN" alt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12776"/>
            <a:ext cx="7632848" cy="4216539"/>
          </a:xfrm>
          <a:prstGeom prst="rect">
            <a:avLst/>
          </a:prstGeom>
          <a:noFill/>
        </p:spPr>
        <p:txBody>
          <a:bodyPr wrap="square" rtlCol="0">
            <a:spAutoFit/>
          </a:bodyPr>
          <a:lstStyle/>
          <a:p>
            <a:pPr algn="just"/>
            <a:r>
              <a:rPr lang="zh-CN" altLang="en-US" sz="2800" b="1" dirty="0"/>
              <a:t>二</a:t>
            </a:r>
            <a:r>
              <a:rPr lang="zh-CN" altLang="zh-CN" sz="2800" b="1" dirty="0" smtClean="0"/>
              <a:t>、</a:t>
            </a:r>
            <a:r>
              <a:rPr lang="zh-CN" altLang="en-US" sz="2800" b="1" dirty="0" smtClean="0"/>
              <a:t>知识产权的特征</a:t>
            </a:r>
            <a:endParaRPr lang="zh-CN" altLang="zh-CN" sz="2800" b="1" dirty="0"/>
          </a:p>
          <a:p>
            <a:pPr algn="just"/>
            <a:r>
              <a:rPr lang="en-US" altLang="zh-CN" sz="2400" dirty="0" smtClean="0"/>
              <a:t>    </a:t>
            </a:r>
            <a:r>
              <a:rPr lang="zh-CN" altLang="zh-CN" sz="2400" dirty="0" smtClean="0"/>
              <a:t>尽管</a:t>
            </a:r>
            <a:r>
              <a:rPr lang="zh-CN" altLang="zh-CN" sz="2400" dirty="0"/>
              <a:t>随着信息产权概念的出现，对知识产权特征的探讨出现了不同的观点，但是作为一种特殊的民事权利，相对于一般的财产所有权，一般认为知识产权具有以下的法律特征。</a:t>
            </a:r>
            <a:endParaRPr lang="zh-CN" altLang="zh-CN" sz="2400" dirty="0"/>
          </a:p>
          <a:p>
            <a:pPr algn="just"/>
            <a:r>
              <a:rPr lang="zh-CN" altLang="zh-CN" sz="2400" dirty="0"/>
              <a:t>（</a:t>
            </a:r>
            <a:r>
              <a:rPr lang="en-US" altLang="zh-CN" sz="2400" dirty="0"/>
              <a:t>1</a:t>
            </a:r>
            <a:r>
              <a:rPr lang="zh-CN" altLang="zh-CN" sz="2400" dirty="0"/>
              <a:t>）专有性</a:t>
            </a:r>
            <a:endParaRPr lang="zh-CN" altLang="zh-CN" sz="2400" dirty="0"/>
          </a:p>
          <a:p>
            <a:pPr algn="just"/>
            <a:r>
              <a:rPr lang="en-US" altLang="zh-CN" sz="2400" dirty="0" smtClean="0"/>
              <a:t>    </a:t>
            </a:r>
            <a:r>
              <a:rPr lang="zh-CN" altLang="zh-CN" sz="2400" dirty="0" smtClean="0"/>
              <a:t>专有</a:t>
            </a:r>
            <a:r>
              <a:rPr lang="zh-CN" altLang="zh-CN" sz="2400" dirty="0"/>
              <a:t>性亦称排他性或独占性，是指知识产权所有人对自己的智力成果享有的专有权利，只有其才能行使或者经其许可才能行使知识产权中的各项权利，而且在行使过程中受到法律的保护，别人不能出于商业目的擅自行使所有人的专有权利</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777" y="1988840"/>
            <a:ext cx="7416824" cy="3108543"/>
          </a:xfrm>
          <a:prstGeom prst="rect">
            <a:avLst/>
          </a:prstGeom>
          <a:noFill/>
        </p:spPr>
        <p:txBody>
          <a:bodyPr wrap="square" rtlCol="0">
            <a:spAutoFit/>
          </a:bodyPr>
          <a:lstStyle/>
          <a:p>
            <a:r>
              <a:rPr lang="zh-CN" altLang="zh-CN" sz="2800" dirty="0"/>
              <a:t>（</a:t>
            </a:r>
            <a:r>
              <a:rPr lang="en-US" altLang="zh-CN" sz="2800" dirty="0"/>
              <a:t>2</a:t>
            </a:r>
            <a:r>
              <a:rPr lang="zh-CN" altLang="zh-CN" sz="2800" dirty="0"/>
              <a:t>）地域性</a:t>
            </a:r>
            <a:endParaRPr lang="zh-CN" altLang="zh-CN" sz="2800" dirty="0"/>
          </a:p>
          <a:p>
            <a:r>
              <a:rPr lang="en-US" altLang="zh-CN" sz="2400" dirty="0" smtClean="0"/>
              <a:t>    </a:t>
            </a:r>
            <a:endParaRPr lang="en-US" altLang="zh-CN" sz="2400" dirty="0" smtClean="0"/>
          </a:p>
          <a:p>
            <a:r>
              <a:rPr lang="en-US" altLang="zh-CN" sz="2400" dirty="0"/>
              <a:t> </a:t>
            </a:r>
            <a:r>
              <a:rPr lang="en-US" altLang="zh-CN" sz="2400" dirty="0" smtClean="0"/>
              <a:t>   </a:t>
            </a:r>
            <a:r>
              <a:rPr lang="zh-CN" altLang="zh-CN" sz="2400" dirty="0" smtClean="0"/>
              <a:t>任何</a:t>
            </a:r>
            <a:r>
              <a:rPr lang="zh-CN" altLang="zh-CN" sz="2400" dirty="0"/>
              <a:t>国家的知识产权法总是只在该国领土上发生效力，对其他国家则不发生效力。而享有所有权的有形物品，无论持有人将它带到哪个国家都受到物之所在地国法律保护。知识产权就不一样，在另一国家或地区是否受到保护还需由所在国法律或国际条约予以规定。</a:t>
            </a:r>
            <a:endParaRPr lang="zh-CN" altLang="zh-CN"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344816" cy="4247317"/>
          </a:xfrm>
          <a:prstGeom prst="rect">
            <a:avLst/>
          </a:prstGeom>
          <a:noFill/>
        </p:spPr>
        <p:txBody>
          <a:bodyPr wrap="square" rtlCol="0">
            <a:spAutoFit/>
          </a:bodyPr>
          <a:lstStyle/>
          <a:p>
            <a:r>
              <a:rPr lang="zh-CN" altLang="zh-CN" sz="2800" dirty="0"/>
              <a:t>（</a:t>
            </a:r>
            <a:r>
              <a:rPr lang="en-US" altLang="zh-CN" sz="2800" dirty="0"/>
              <a:t>3</a:t>
            </a:r>
            <a:r>
              <a:rPr lang="zh-CN" altLang="zh-CN" sz="2800" dirty="0"/>
              <a:t>）时间性</a:t>
            </a:r>
            <a:endParaRPr lang="zh-CN" altLang="zh-CN" sz="2800" dirty="0"/>
          </a:p>
          <a:p>
            <a:r>
              <a:rPr lang="en-US" altLang="zh-CN" sz="2200" dirty="0" smtClean="0"/>
              <a:t>    </a:t>
            </a:r>
            <a:endParaRPr lang="en-US" altLang="zh-CN" sz="2200" dirty="0" smtClean="0"/>
          </a:p>
          <a:p>
            <a:r>
              <a:rPr lang="en-US" altLang="zh-CN" sz="2200" dirty="0"/>
              <a:t> </a:t>
            </a:r>
            <a:r>
              <a:rPr lang="en-US" altLang="zh-CN" sz="2200" dirty="0" smtClean="0"/>
              <a:t>   </a:t>
            </a:r>
            <a:r>
              <a:rPr lang="zh-CN" altLang="zh-CN" sz="2200" dirty="0" smtClean="0"/>
              <a:t>与</a:t>
            </a:r>
            <a:r>
              <a:rPr lang="zh-CN" altLang="zh-CN" sz="2200" dirty="0"/>
              <a:t>物质产品的所有权不同，知识产权是有期限性的权利。法律赋予创造者对其创造的智力成果享有专有权利，目的是为了发展科学技术、繁荣文学艺术、促进社会进步。但</a:t>
            </a:r>
            <a:r>
              <a:rPr lang="zh-CN" altLang="zh-CN" sz="2200" dirty="0" smtClean="0"/>
              <a:t>如果</a:t>
            </a:r>
            <a:r>
              <a:rPr lang="zh-CN" altLang="en-US" sz="2200" dirty="0" smtClean="0"/>
              <a:t>智力</a:t>
            </a:r>
            <a:r>
              <a:rPr lang="zh-CN" altLang="zh-CN" sz="2200" dirty="0"/>
              <a:t>成果长期被其所有者独占，势必影响它的传播，这样反而对社会发展不利。为此，法律在保护知识产权的同时，也在保护期限方面给予一定限制。一项知识产权在法律规定的保护期限届满后，该成果从此进入公有领域（除非该权利的保护期可以依法续展），成为社会公共财富的一部分，专有权利也就消失了，任何人均可无偿使用该项权利所指向的智力</a:t>
            </a:r>
            <a:r>
              <a:rPr lang="zh-CN" altLang="zh-CN" sz="2200" dirty="0" smtClean="0"/>
              <a:t>成果</a:t>
            </a:r>
            <a:r>
              <a:rPr lang="zh-CN" altLang="en-US" sz="2200" dirty="0" smtClean="0"/>
              <a:t>。</a:t>
            </a:r>
            <a:endParaRPr lang="zh-CN" altLang="zh-CN" sz="2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84784"/>
            <a:ext cx="7344816" cy="4216539"/>
          </a:xfrm>
          <a:prstGeom prst="rect">
            <a:avLst/>
          </a:prstGeom>
          <a:noFill/>
        </p:spPr>
        <p:txBody>
          <a:bodyPr wrap="square" rtlCol="0">
            <a:spAutoFit/>
          </a:bodyPr>
          <a:lstStyle/>
          <a:p>
            <a:r>
              <a:rPr lang="zh-CN" altLang="zh-CN" sz="2800" dirty="0"/>
              <a:t>（</a:t>
            </a:r>
            <a:r>
              <a:rPr lang="en-US" altLang="zh-CN" sz="2800" dirty="0"/>
              <a:t>4</a:t>
            </a:r>
            <a:r>
              <a:rPr lang="zh-CN" altLang="zh-CN" sz="2800" dirty="0"/>
              <a:t>）无形性</a:t>
            </a:r>
            <a:endParaRPr lang="zh-CN" altLang="zh-CN" sz="2800" dirty="0"/>
          </a:p>
          <a:p>
            <a:r>
              <a:rPr lang="en-US" altLang="zh-CN" sz="2000" dirty="0" smtClean="0"/>
              <a:t>    </a:t>
            </a:r>
            <a:endParaRPr lang="en-US" altLang="zh-CN" sz="2000" dirty="0" smtClean="0"/>
          </a:p>
          <a:p>
            <a:r>
              <a:rPr lang="en-US" altLang="zh-CN" sz="2000" dirty="0"/>
              <a:t> </a:t>
            </a:r>
            <a:r>
              <a:rPr lang="en-US" altLang="zh-CN" sz="2000" dirty="0" smtClean="0"/>
              <a:t>   </a:t>
            </a:r>
            <a:r>
              <a:rPr lang="zh-CN" altLang="zh-CN" sz="2000" dirty="0" smtClean="0"/>
              <a:t>知识产权</a:t>
            </a:r>
            <a:r>
              <a:rPr lang="zh-CN" altLang="zh-CN" sz="2000" dirty="0"/>
              <a:t>的客体均是创造性智力劳动的产品，它们不具备一定的物质形态，因此知识产权是一种无形财产权。与作为有形财产所有权客体的生产资料和生活资料不同，知识产权的客体不能直接用数量与货币计算价值。如作为无形财产的一项专利权，所有人在行使权利转让它时，标的可能是制造某种专利产品的“制造权”，也可能是销售某种专利产品的“销售权”，却不是专利产品本身。正由于知识产权的客体是无形物，常常是在其所有人主张权利的诉讼中才表现出自己是权利人。这就使知识产权权利人之外的使用者，因不慎而侵权的可能性大大增加；同样也正由于知识产权的客体的无形性，给知识产权保护过程中的侵权认定以及知识产权贸易带来了比有形财产复杂得多的</a:t>
            </a:r>
            <a:r>
              <a:rPr lang="zh-CN" altLang="zh-CN" sz="2000" dirty="0" smtClean="0"/>
              <a:t>问题</a:t>
            </a:r>
            <a:r>
              <a:rPr lang="zh-CN" altLang="en-US" sz="2000" dirty="0" smtClean="0"/>
              <a:t>。</a:t>
            </a:r>
            <a:endParaRPr lang="zh-CN" altLang="zh-CN"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solidFill>
                  <a:srgbClr val="FF0000"/>
                </a:solidFill>
              </a:rPr>
              <a:t>培训要求</a:t>
            </a:r>
            <a:endParaRPr lang="zh-CN" altLang="en-US" dirty="0">
              <a:solidFill>
                <a:srgbClr val="FF0000"/>
              </a:solidFill>
            </a:endParaRPr>
          </a:p>
        </p:txBody>
      </p:sp>
      <p:sp>
        <p:nvSpPr>
          <p:cNvPr id="31745" name="标题 1"/>
          <p:cNvSpPr>
            <a:spLocks noGrp="1"/>
          </p:cNvSpPr>
          <p:nvPr/>
        </p:nvSpPr>
        <p:spPr>
          <a:xfrm>
            <a:off x="950119" y="1127760"/>
            <a:ext cx="7682865" cy="641350"/>
          </a:xfrm>
          <a:prstGeom prst="rect">
            <a:avLst/>
          </a:prstGeom>
          <a:noFill/>
          <a:ln>
            <a:no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defTabSz="685800"/>
            <a:r>
              <a:rPr lang="zh-CN" altLang="en-US">
                <a:solidFill>
                  <a:prstClr val="black"/>
                </a:solidFill>
                <a:latin typeface="黑体" panose="02010609060101010101" charset="-122"/>
              </a:rPr>
              <a:t>每次直播课程完成后，布置有相应作业练习题需要同学们去完成</a:t>
            </a:r>
            <a:endParaRPr lang="zh-CN" altLang="en-US">
              <a:solidFill>
                <a:prstClr val="black"/>
              </a:solidFill>
              <a:latin typeface="黑体" panose="02010609060101010101" charset="-122"/>
            </a:endParaRPr>
          </a:p>
        </p:txBody>
      </p:sp>
      <p:sp>
        <p:nvSpPr>
          <p:cNvPr id="6" name="文本框 5"/>
          <p:cNvSpPr txBox="1"/>
          <p:nvPr/>
        </p:nvSpPr>
        <p:spPr>
          <a:xfrm>
            <a:off x="984958" y="5445236"/>
            <a:ext cx="7624763" cy="1200329"/>
          </a:xfrm>
          <a:prstGeom prst="rect">
            <a:avLst/>
          </a:prstGeom>
          <a:noFill/>
        </p:spPr>
        <p:txBody>
          <a:bodyPr wrap="square" rtlCol="0">
            <a:spAutoFit/>
          </a:bodyPr>
          <a:lstStyle/>
          <a:p>
            <a:r>
              <a:rPr lang="zh-CN" altLang="en-US" sz="3600" b="1" dirty="0">
                <a:solidFill>
                  <a:prstClr val="black"/>
                </a:solidFill>
              </a:rPr>
              <a:t>每周</a:t>
            </a:r>
            <a:r>
              <a:rPr lang="en-US" altLang="zh-CN" sz="3600" b="1" dirty="0">
                <a:solidFill>
                  <a:prstClr val="black"/>
                </a:solidFill>
              </a:rPr>
              <a:t>2</a:t>
            </a:r>
            <a:r>
              <a:rPr lang="zh-CN" altLang="en-US" sz="3600" b="1" dirty="0">
                <a:solidFill>
                  <a:prstClr val="black"/>
                </a:solidFill>
              </a:rPr>
              <a:t>次作业，分别在</a:t>
            </a:r>
            <a:r>
              <a:rPr lang="zh-CN" altLang="en-US" sz="3600" b="1" dirty="0">
                <a:solidFill>
                  <a:srgbClr val="FF0000"/>
                </a:solidFill>
              </a:rPr>
              <a:t>星期一、三</a:t>
            </a:r>
            <a:r>
              <a:rPr lang="zh-CN" altLang="en-US" sz="3600" b="1" dirty="0">
                <a:solidFill>
                  <a:prstClr val="black"/>
                </a:solidFill>
              </a:rPr>
              <a:t>晚上按时发布</a:t>
            </a:r>
            <a:endParaRPr lang="zh-CN" altLang="en-US" sz="3600" b="1" dirty="0">
              <a:solidFill>
                <a:prstClr val="black"/>
              </a:solidFill>
            </a:endParaRPr>
          </a:p>
        </p:txBody>
      </p:sp>
      <p:pic>
        <p:nvPicPr>
          <p:cNvPr id="9" name="图片 8"/>
          <p:cNvPicPr>
            <a:picLocks noChangeAspect="1"/>
          </p:cNvPicPr>
          <p:nvPr/>
        </p:nvPicPr>
        <p:blipFill>
          <a:blip r:embed="rId2" cstate="print"/>
          <a:stretch>
            <a:fillRect/>
          </a:stretch>
        </p:blipFill>
        <p:spPr>
          <a:xfrm>
            <a:off x="1072991" y="1943735"/>
            <a:ext cx="3756660" cy="2967990"/>
          </a:xfrm>
          <a:prstGeom prst="rect">
            <a:avLst/>
          </a:prstGeom>
        </p:spPr>
      </p:pic>
      <p:sp>
        <p:nvSpPr>
          <p:cNvPr id="31750" name="文本框 3"/>
          <p:cNvSpPr txBox="1"/>
          <p:nvPr/>
        </p:nvSpPr>
        <p:spPr>
          <a:xfrm>
            <a:off x="6021950" y="3840480"/>
            <a:ext cx="2493169" cy="1052596"/>
          </a:xfrm>
          <a:prstGeom prst="rect">
            <a:avLst/>
          </a:prstGeom>
          <a:noFill/>
          <a:ln w="9525">
            <a:noFill/>
          </a:ln>
        </p:spPr>
        <p:txBody>
          <a:bodyPr wrap="square" anchor="t">
            <a:spAutoFit/>
          </a:bodyPr>
          <a:lstStyle/>
          <a:p>
            <a:pPr>
              <a:lnSpc>
                <a:spcPct val="130000"/>
              </a:lnSpc>
            </a:pPr>
            <a:r>
              <a:rPr lang="zh-CN" altLang="en-US" sz="2400" b="1" dirty="0">
                <a:solidFill>
                  <a:prstClr val="black"/>
                </a:solidFill>
                <a:ea typeface="微软雅黑" panose="020B0503020204020204" charset="-122"/>
              </a:rPr>
              <a:t>手机、电脑都支持使用</a:t>
            </a:r>
            <a:endParaRPr lang="zh-CN" altLang="en-US" sz="2400" b="1" dirty="0">
              <a:solidFill>
                <a:prstClr val="black"/>
              </a:solidFill>
              <a:ea typeface="微软雅黑" panose="020B0503020204020204" charset="-122"/>
            </a:endParaRPr>
          </a:p>
        </p:txBody>
      </p:sp>
      <p:sp>
        <p:nvSpPr>
          <p:cNvPr id="31748" name="文本框 1"/>
          <p:cNvSpPr txBox="1"/>
          <p:nvPr/>
        </p:nvSpPr>
        <p:spPr>
          <a:xfrm>
            <a:off x="6081481" y="2420938"/>
            <a:ext cx="2493169" cy="1052596"/>
          </a:xfrm>
          <a:prstGeom prst="rect">
            <a:avLst/>
          </a:prstGeom>
          <a:noFill/>
          <a:ln w="9525">
            <a:noFill/>
          </a:ln>
        </p:spPr>
        <p:txBody>
          <a:bodyPr wrap="square" anchor="t">
            <a:spAutoFit/>
          </a:bodyPr>
          <a:lstStyle/>
          <a:p>
            <a:pPr>
              <a:lnSpc>
                <a:spcPct val="130000"/>
              </a:lnSpc>
            </a:pPr>
            <a:r>
              <a:rPr lang="zh-CN" altLang="en-US" sz="2400" dirty="0">
                <a:solidFill>
                  <a:srgbClr val="FF0000"/>
                </a:solidFill>
                <a:ea typeface="微软雅黑" panose="020B0503020204020204" charset="-122"/>
              </a:rPr>
              <a:t>多做、多练、多测试</a:t>
            </a:r>
            <a:endParaRPr lang="zh-CN" altLang="en-US" sz="2400" dirty="0">
              <a:solidFill>
                <a:srgbClr val="FF0000"/>
              </a:solidFill>
              <a:ea typeface="微软雅黑" panose="020B0503020204020204" charset="-122"/>
            </a:endParaRPr>
          </a:p>
        </p:txBody>
      </p:sp>
    </p:spTree>
    <p:custDataLst>
      <p:tags r:id="rId3"/>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3" y="1700808"/>
            <a:ext cx="7416824" cy="3970318"/>
          </a:xfrm>
          <a:prstGeom prst="rect">
            <a:avLst/>
          </a:prstGeom>
          <a:noFill/>
        </p:spPr>
        <p:txBody>
          <a:bodyPr wrap="square" rtlCol="0">
            <a:spAutoFit/>
          </a:bodyPr>
          <a:lstStyle/>
          <a:p>
            <a:r>
              <a:rPr lang="zh-CN" altLang="zh-CN" sz="2800" dirty="0"/>
              <a:t>（</a:t>
            </a:r>
            <a:r>
              <a:rPr lang="en-US" altLang="zh-CN" sz="2800" dirty="0"/>
              <a:t>5</a:t>
            </a:r>
            <a:r>
              <a:rPr lang="zh-CN" altLang="zh-CN" sz="2800" dirty="0"/>
              <a:t>）可复制性</a:t>
            </a:r>
            <a:endParaRPr lang="zh-CN" altLang="zh-CN" sz="2800" dirty="0"/>
          </a:p>
          <a:p>
            <a:r>
              <a:rPr lang="en-US" altLang="zh-CN" sz="2400" dirty="0" smtClean="0"/>
              <a:t>    </a:t>
            </a:r>
            <a:endParaRPr lang="en-US" altLang="zh-CN" sz="2400" dirty="0" smtClean="0"/>
          </a:p>
          <a:p>
            <a:r>
              <a:rPr lang="en-US" altLang="zh-CN" sz="2400" dirty="0"/>
              <a:t> </a:t>
            </a:r>
            <a:r>
              <a:rPr lang="en-US" altLang="zh-CN" sz="2400" dirty="0" smtClean="0"/>
              <a:t>   </a:t>
            </a:r>
            <a:r>
              <a:rPr lang="zh-CN" altLang="zh-CN" sz="2200" dirty="0" smtClean="0"/>
              <a:t>知识产权</a:t>
            </a:r>
            <a:r>
              <a:rPr lang="zh-CN" altLang="zh-CN" sz="2200" dirty="0"/>
              <a:t>之所以成为某种财产权，是因为这些权利被利用后，能够体现在一定的产品、作品或其他物品的复制活动上。也就是说，这种权利的客体一般可由一定的有形物去复制。如专利权人拥有的专利必须能够体现在可复制的产品上，商标权人拥有的商标必须能够复制在相关的商品或商标标识上，著作权人的作品必须表现在可复制的图书或音像制品上，这样才能体现出专利权、商标权或者著作权等。正因为如此，可复制性把知识产权与一般的科学、理论相区别。</a:t>
            </a:r>
            <a:endParaRPr lang="zh-CN" altLang="zh-CN" sz="2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84784"/>
            <a:ext cx="7488832" cy="3816429"/>
          </a:xfrm>
          <a:prstGeom prst="rect">
            <a:avLst/>
          </a:prstGeom>
          <a:noFill/>
        </p:spPr>
        <p:txBody>
          <a:bodyPr wrap="square" rtlCol="0">
            <a:spAutoFit/>
          </a:bodyPr>
          <a:lstStyle/>
          <a:p>
            <a:r>
              <a:rPr lang="en-US" altLang="zh-CN" sz="2200" dirty="0" smtClean="0"/>
              <a:t>      </a:t>
            </a:r>
            <a:r>
              <a:rPr lang="zh-CN" altLang="zh-CN" sz="2200" dirty="0" smtClean="0"/>
              <a:t>知识产权</a:t>
            </a:r>
            <a:r>
              <a:rPr lang="zh-CN" altLang="zh-CN" sz="2200" dirty="0"/>
              <a:t>法是国家法律体系中综合调整公民、法人或非法人单位相互之间在创造、使用、转让智力成果过程中形成的社会关系的法律规范的总和，它是著作权法、专利法、商标法等各项与知识产权有关的单一性法律、法规的综合。一般认为，著作权、专利权、商标权是知识产权法律制度的三大支柱。</a:t>
            </a:r>
            <a:endParaRPr lang="zh-CN" altLang="zh-CN" sz="2200" dirty="0"/>
          </a:p>
          <a:p>
            <a:r>
              <a:rPr lang="en-US" altLang="zh-CN" sz="2200" dirty="0" smtClean="0"/>
              <a:t>    </a:t>
            </a:r>
            <a:r>
              <a:rPr lang="zh-CN" altLang="zh-CN" sz="2200" dirty="0" smtClean="0"/>
              <a:t>知识产权</a:t>
            </a:r>
            <a:r>
              <a:rPr lang="zh-CN" altLang="zh-CN" sz="2200" dirty="0"/>
              <a:t>法调整的是社会关系，即知识产权法律关系，它具体指由知识产权法所确认和调整的</a:t>
            </a:r>
            <a:r>
              <a:rPr lang="en-US" altLang="zh-CN" sz="2200" dirty="0"/>
              <a:t>,</a:t>
            </a:r>
            <a:r>
              <a:rPr lang="zh-CN" altLang="zh-CN" sz="2200" dirty="0"/>
              <a:t>基于智力成果的创造、利用和转让而在公民、法人、非法人单位相互之间引起的，以权利和义务为内容的一种社会关系。与其他法律关系一样，它由主体、客体和内容三部分</a:t>
            </a:r>
            <a:r>
              <a:rPr lang="zh-CN" altLang="zh-CN" sz="2200" dirty="0" smtClean="0"/>
              <a:t>组成</a:t>
            </a:r>
            <a:r>
              <a:rPr lang="zh-CN" altLang="en-US" sz="2200" dirty="0" smtClean="0"/>
              <a:t>。</a:t>
            </a:r>
            <a:endParaRPr lang="zh-CN" altLang="zh-CN" sz="2200" dirty="0"/>
          </a:p>
        </p:txBody>
      </p:sp>
      <p:sp>
        <p:nvSpPr>
          <p:cNvPr id="3" name="TextBox 2"/>
          <p:cNvSpPr txBox="1"/>
          <p:nvPr/>
        </p:nvSpPr>
        <p:spPr>
          <a:xfrm>
            <a:off x="0" y="260648"/>
            <a:ext cx="4188967" cy="523220"/>
          </a:xfrm>
          <a:prstGeom prst="rect">
            <a:avLst/>
          </a:prstGeom>
          <a:noFill/>
        </p:spPr>
        <p:txBody>
          <a:bodyPr wrap="none" rtlCol="0">
            <a:spAutoFit/>
          </a:bodyPr>
          <a:lstStyle/>
          <a:p>
            <a:r>
              <a:rPr lang="zh-CN" altLang="en-US" sz="2800" b="1" dirty="0">
                <a:solidFill>
                  <a:schemeClr val="bg1"/>
                </a:solidFill>
              </a:rPr>
              <a:t>三、知识产权法的概念</a:t>
            </a:r>
            <a:r>
              <a:rPr lang="en-US" altLang="zh-CN" sz="2800" b="1" dirty="0">
                <a:solidFill>
                  <a:schemeClr val="bg1"/>
                </a:solidFill>
              </a:rPr>
              <a:t>    </a:t>
            </a:r>
            <a:endParaRPr lang="en-US" altLang="zh-CN" sz="2800" b="1"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022" y="1628800"/>
            <a:ext cx="7452828" cy="3847207"/>
          </a:xfrm>
          <a:prstGeom prst="rect">
            <a:avLst/>
          </a:prstGeom>
          <a:noFill/>
        </p:spPr>
        <p:txBody>
          <a:bodyPr wrap="square" rtlCol="0">
            <a:spAutoFit/>
          </a:bodyPr>
          <a:lstStyle/>
          <a:p>
            <a:pPr algn="just"/>
            <a:r>
              <a:rPr lang="zh-CN" altLang="en-US" sz="2800" b="1" dirty="0" smtClean="0"/>
              <a:t>三、知识产权法的概念</a:t>
            </a:r>
            <a:r>
              <a:rPr lang="en-US" altLang="zh-CN" sz="2800" b="1" dirty="0" smtClean="0"/>
              <a:t>    </a:t>
            </a:r>
            <a:endParaRPr lang="en-US" altLang="zh-CN" sz="2800" b="1" dirty="0" smtClean="0"/>
          </a:p>
          <a:p>
            <a:pPr algn="just"/>
            <a:endParaRPr lang="en-US" altLang="zh-CN" sz="2400" dirty="0" smtClean="0"/>
          </a:p>
          <a:p>
            <a:pPr algn="just"/>
            <a:r>
              <a:rPr lang="en-US" altLang="zh-CN" sz="2400" dirty="0"/>
              <a:t> </a:t>
            </a:r>
            <a:r>
              <a:rPr lang="en-US" altLang="zh-CN" sz="2400" dirty="0" smtClean="0"/>
              <a:t>   </a:t>
            </a:r>
            <a:r>
              <a:rPr lang="zh-CN" altLang="zh-CN" sz="2400" dirty="0" smtClean="0"/>
              <a:t>知识产权</a:t>
            </a:r>
            <a:r>
              <a:rPr lang="zh-CN" altLang="zh-CN" sz="2400" dirty="0"/>
              <a:t>法律关系的主体，是指依知识产权法的确认而享有权利和承担义务的公民、法人或非法人单位。作为知识产权法律关系的主体，必须具有权利能力和行为能力。其中公民的人身权利是无限期的。公民死亡后，他的法定继承人或国家负责其权利的行使与保护。主体的行为能力没有限制，只要公民或法人、非法人单位是智力成果的所有者，即可依法成为知识产权法律关系的主体</a:t>
            </a:r>
            <a:endParaRPr lang="zh-CN" altLang="zh-CN" sz="2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344816" cy="3847207"/>
          </a:xfrm>
          <a:prstGeom prst="rect">
            <a:avLst/>
          </a:prstGeom>
          <a:noFill/>
        </p:spPr>
        <p:txBody>
          <a:bodyPr wrap="square" rtlCol="0">
            <a:spAutoFit/>
          </a:bodyPr>
          <a:lstStyle/>
          <a:p>
            <a:pPr algn="just"/>
            <a:r>
              <a:rPr lang="zh-CN" altLang="en-US" sz="2800" b="1" dirty="0" smtClean="0"/>
              <a:t>三、知识产权法的概念</a:t>
            </a:r>
            <a:r>
              <a:rPr lang="en-US" altLang="zh-CN" sz="2800" b="1" dirty="0" smtClean="0"/>
              <a:t>    </a:t>
            </a:r>
            <a:endParaRPr lang="en-US" altLang="zh-CN" sz="2800" b="1" dirty="0" smtClean="0"/>
          </a:p>
          <a:p>
            <a:pPr algn="just"/>
            <a:endParaRPr lang="en-US" altLang="zh-CN" sz="2400" dirty="0" smtClean="0"/>
          </a:p>
          <a:p>
            <a:pPr algn="just"/>
            <a:r>
              <a:rPr lang="en-US" altLang="zh-CN" sz="2400" dirty="0"/>
              <a:t> </a:t>
            </a:r>
            <a:r>
              <a:rPr lang="en-US" altLang="zh-CN" sz="2400" dirty="0" smtClean="0"/>
              <a:t>    </a:t>
            </a:r>
            <a:r>
              <a:rPr lang="zh-CN" altLang="zh-CN" sz="2400" dirty="0" smtClean="0"/>
              <a:t>知识产权</a:t>
            </a:r>
            <a:r>
              <a:rPr lang="zh-CN" altLang="zh-CN" sz="2400" dirty="0"/>
              <a:t>法律关系的客体，指知识产权法律关系主体间权利和义务共同指向的对象，即符合知识产权法要求的智力成果。这种客体和一些别的法律关系的客体不同，它的最大特点是无形性。狭义的知识产权法律关系的客体，专指著作权、专利权和商标权。</a:t>
            </a:r>
            <a:endParaRPr lang="zh-CN" altLang="zh-CN" sz="2400" dirty="0"/>
          </a:p>
          <a:p>
            <a:pPr algn="just"/>
            <a:r>
              <a:rPr lang="en-US" altLang="zh-CN" sz="2400" dirty="0" smtClean="0"/>
              <a:t>     </a:t>
            </a:r>
            <a:r>
              <a:rPr lang="zh-CN" altLang="zh-CN" sz="2400" dirty="0" smtClean="0"/>
              <a:t>知识产权</a:t>
            </a:r>
            <a:r>
              <a:rPr lang="zh-CN" altLang="zh-CN" sz="2400" dirty="0"/>
              <a:t>法律关系的内容，指经知识产权法确认，知识产权法律关系的权利主体所享有的权利和义务主体所承担的义务。</a:t>
            </a:r>
            <a:endParaRPr lang="zh-CN" altLang="zh-CN" sz="2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115616" y="1650357"/>
          <a:ext cx="7304351" cy="4681682"/>
        </p:xfrm>
        <a:graphic>
          <a:graphicData uri="http://schemas.openxmlformats.org/drawingml/2006/table">
            <a:tbl>
              <a:tblPr firstRow="1" firstCol="1" lastRow="1" lastCol="1" bandRow="1" bandCol="1">
                <a:tableStyleId>{5C22544A-7EE6-4342-B048-85BDC9FD1C3A}</a:tableStyleId>
              </a:tblPr>
              <a:tblGrid>
                <a:gridCol w="2263791"/>
                <a:gridCol w="3384376"/>
                <a:gridCol w="1656184"/>
              </a:tblGrid>
              <a:tr h="582632">
                <a:tc>
                  <a:txBody>
                    <a:bodyPr/>
                    <a:lstStyle/>
                    <a:p>
                      <a:pPr algn="l">
                        <a:spcAft>
                          <a:spcPts val="0"/>
                        </a:spcAft>
                      </a:pPr>
                      <a:r>
                        <a:rPr lang="zh-CN" sz="1800" kern="100" dirty="0">
                          <a:effectLst/>
                        </a:rPr>
                        <a:t>立法名称</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zh-CN" sz="1800" kern="100" dirty="0">
                          <a:effectLst/>
                        </a:rPr>
                        <a:t>颁布时间</a:t>
                      </a:r>
                      <a:endParaRPr lang="zh-CN" sz="1800" kern="100" dirty="0">
                        <a:effectLst/>
                        <a:latin typeface="Times New Roman" panose="02020603050405020304"/>
                        <a:ea typeface="宋体" panose="02010600030101010101" pitchFamily="2" charset="-122"/>
                      </a:endParaRPr>
                    </a:p>
                  </a:txBody>
                  <a:tcPr marL="68580" marR="68580" marT="0" marB="0"/>
                </a:tc>
                <a:tc>
                  <a:txBody>
                    <a:bodyPr/>
                    <a:lstStyle/>
                    <a:p>
                      <a:pPr indent="114300" algn="l">
                        <a:spcAft>
                          <a:spcPts val="0"/>
                        </a:spcAft>
                      </a:pPr>
                      <a:r>
                        <a:rPr lang="zh-CN" sz="1800" kern="100" dirty="0">
                          <a:effectLst/>
                        </a:rPr>
                        <a:t>立法效力级别</a:t>
                      </a:r>
                      <a:endParaRPr lang="zh-CN" sz="1800" kern="100" dirty="0">
                        <a:effectLst/>
                        <a:latin typeface="Times New Roman" panose="02020603050405020304"/>
                        <a:ea typeface="宋体" panose="02010600030101010101" pitchFamily="2" charset="-122"/>
                      </a:endParaRPr>
                    </a:p>
                  </a:txBody>
                  <a:tcPr marL="68580" marR="68580" marT="0" marB="0"/>
                </a:tc>
              </a:tr>
              <a:tr h="756027">
                <a:tc>
                  <a:txBody>
                    <a:bodyPr/>
                    <a:lstStyle/>
                    <a:p>
                      <a:pPr algn="l">
                        <a:spcAft>
                          <a:spcPts val="0"/>
                        </a:spcAft>
                      </a:pPr>
                      <a:r>
                        <a:rPr lang="zh-CN" sz="1800" b="0" kern="100" spc="40" dirty="0">
                          <a:effectLst/>
                        </a:rPr>
                        <a:t>商标法</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kern="100" dirty="0">
                          <a:solidFill>
                            <a:schemeClr val="bg1"/>
                          </a:solidFill>
                          <a:effectLst/>
                        </a:rPr>
                        <a:t>1982</a:t>
                      </a:r>
                      <a:r>
                        <a:rPr lang="zh-CN" sz="1800" kern="100" dirty="0">
                          <a:solidFill>
                            <a:schemeClr val="bg1"/>
                          </a:solidFill>
                          <a:effectLst/>
                        </a:rPr>
                        <a:t>年</a:t>
                      </a:r>
                      <a:r>
                        <a:rPr lang="en-US" sz="1800" kern="100" dirty="0">
                          <a:solidFill>
                            <a:schemeClr val="bg1"/>
                          </a:solidFill>
                          <a:effectLst/>
                        </a:rPr>
                        <a:t>8</a:t>
                      </a:r>
                      <a:r>
                        <a:rPr lang="zh-CN" sz="1800" kern="100" dirty="0">
                          <a:solidFill>
                            <a:schemeClr val="bg1"/>
                          </a:solidFill>
                          <a:effectLst/>
                        </a:rPr>
                        <a:t>月，</a:t>
                      </a:r>
                      <a:r>
                        <a:rPr lang="en-US" sz="1800" kern="100" spc="40" dirty="0">
                          <a:solidFill>
                            <a:schemeClr val="bg1"/>
                          </a:solidFill>
                          <a:effectLst/>
                        </a:rPr>
                        <a:t>1993</a:t>
                      </a:r>
                      <a:r>
                        <a:rPr lang="zh-CN" sz="1800" kern="100" spc="40" dirty="0">
                          <a:solidFill>
                            <a:schemeClr val="bg1"/>
                          </a:solidFill>
                          <a:effectLst/>
                        </a:rPr>
                        <a:t>年</a:t>
                      </a:r>
                      <a:r>
                        <a:rPr lang="en-US" sz="1800" kern="100" spc="40" dirty="0">
                          <a:solidFill>
                            <a:schemeClr val="bg1"/>
                          </a:solidFill>
                          <a:effectLst/>
                        </a:rPr>
                        <a:t>2</a:t>
                      </a:r>
                      <a:r>
                        <a:rPr lang="zh-CN" sz="1800" kern="100" spc="40" dirty="0">
                          <a:solidFill>
                            <a:schemeClr val="bg1"/>
                          </a:solidFill>
                          <a:effectLst/>
                        </a:rPr>
                        <a:t>月、</a:t>
                      </a:r>
                      <a:r>
                        <a:rPr lang="en-US" sz="1800" kern="100" spc="40" dirty="0">
                          <a:solidFill>
                            <a:schemeClr val="bg1"/>
                          </a:solidFill>
                          <a:effectLst/>
                        </a:rPr>
                        <a:t>2001</a:t>
                      </a:r>
                      <a:r>
                        <a:rPr lang="zh-CN" sz="1800" kern="100" spc="40" dirty="0">
                          <a:solidFill>
                            <a:schemeClr val="bg1"/>
                          </a:solidFill>
                          <a:effectLst/>
                        </a:rPr>
                        <a:t>年</a:t>
                      </a:r>
                      <a:r>
                        <a:rPr lang="en-US" sz="1800" kern="100" spc="40" dirty="0">
                          <a:solidFill>
                            <a:schemeClr val="bg1"/>
                          </a:solidFill>
                          <a:effectLst/>
                        </a:rPr>
                        <a:t>10</a:t>
                      </a:r>
                      <a:r>
                        <a:rPr lang="zh-CN" sz="1800" kern="100" spc="40" dirty="0">
                          <a:solidFill>
                            <a:schemeClr val="bg1"/>
                          </a:solidFill>
                          <a:effectLst/>
                        </a:rPr>
                        <a:t>月修订</a:t>
                      </a:r>
                      <a:endParaRPr lang="zh-CN" sz="180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l">
                        <a:spcAft>
                          <a:spcPts val="0"/>
                        </a:spcAft>
                      </a:pPr>
                      <a:r>
                        <a:rPr lang="zh-CN" sz="1800" b="0" kern="100" dirty="0">
                          <a:effectLst/>
                        </a:rPr>
                        <a:t>法律</a:t>
                      </a:r>
                      <a:endParaRPr lang="zh-CN" sz="1800" b="0" kern="100" dirty="0">
                        <a:effectLst/>
                        <a:latin typeface="Times New Roman" panose="02020603050405020304"/>
                        <a:ea typeface="宋体" panose="02010600030101010101" pitchFamily="2" charset="-122"/>
                      </a:endParaRPr>
                    </a:p>
                  </a:txBody>
                  <a:tcPr marL="68580" marR="68580" marT="0" marB="0"/>
                </a:tc>
              </a:tr>
              <a:tr h="660711">
                <a:tc>
                  <a:txBody>
                    <a:bodyPr/>
                    <a:lstStyle/>
                    <a:p>
                      <a:pPr algn="l">
                        <a:spcAft>
                          <a:spcPts val="0"/>
                        </a:spcAft>
                      </a:pPr>
                      <a:r>
                        <a:rPr lang="zh-CN" sz="1800" b="0" kern="100" spc="40" dirty="0">
                          <a:effectLst/>
                        </a:rPr>
                        <a:t>专利法</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kern="100" dirty="0">
                          <a:solidFill>
                            <a:schemeClr val="bg1"/>
                          </a:solidFill>
                          <a:effectLst/>
                        </a:rPr>
                        <a:t>1984</a:t>
                      </a:r>
                      <a:r>
                        <a:rPr lang="zh-CN" sz="1800" kern="100" dirty="0">
                          <a:solidFill>
                            <a:schemeClr val="bg1"/>
                          </a:solidFill>
                          <a:effectLst/>
                        </a:rPr>
                        <a:t>年</a:t>
                      </a:r>
                      <a:r>
                        <a:rPr lang="en-US" sz="1800" kern="100" dirty="0">
                          <a:solidFill>
                            <a:schemeClr val="bg1"/>
                          </a:solidFill>
                          <a:effectLst/>
                        </a:rPr>
                        <a:t>3</a:t>
                      </a:r>
                      <a:r>
                        <a:rPr lang="zh-CN" sz="1800" kern="100" dirty="0">
                          <a:solidFill>
                            <a:schemeClr val="bg1"/>
                          </a:solidFill>
                          <a:effectLst/>
                        </a:rPr>
                        <a:t>月，</a:t>
                      </a:r>
                      <a:r>
                        <a:rPr lang="en-US" sz="1800" kern="100" dirty="0">
                          <a:solidFill>
                            <a:schemeClr val="bg1"/>
                          </a:solidFill>
                          <a:effectLst/>
                        </a:rPr>
                        <a:t>1992</a:t>
                      </a:r>
                      <a:r>
                        <a:rPr lang="zh-CN" sz="1800" kern="100" dirty="0">
                          <a:solidFill>
                            <a:schemeClr val="bg1"/>
                          </a:solidFill>
                          <a:effectLst/>
                        </a:rPr>
                        <a:t>年</a:t>
                      </a:r>
                      <a:r>
                        <a:rPr lang="en-US" sz="1800" kern="100" dirty="0">
                          <a:solidFill>
                            <a:schemeClr val="bg1"/>
                          </a:solidFill>
                          <a:effectLst/>
                        </a:rPr>
                        <a:t>9</a:t>
                      </a:r>
                      <a:r>
                        <a:rPr lang="zh-CN" sz="1800" kern="100" dirty="0">
                          <a:solidFill>
                            <a:schemeClr val="bg1"/>
                          </a:solidFill>
                          <a:effectLst/>
                        </a:rPr>
                        <a:t>月、</a:t>
                      </a:r>
                      <a:r>
                        <a:rPr lang="en-US" sz="1800" kern="100" dirty="0">
                          <a:solidFill>
                            <a:schemeClr val="bg1"/>
                          </a:solidFill>
                          <a:effectLst/>
                        </a:rPr>
                        <a:t>2000</a:t>
                      </a:r>
                      <a:r>
                        <a:rPr lang="zh-CN" sz="1800" kern="100" dirty="0">
                          <a:solidFill>
                            <a:schemeClr val="bg1"/>
                          </a:solidFill>
                          <a:effectLst/>
                        </a:rPr>
                        <a:t>年</a:t>
                      </a:r>
                      <a:r>
                        <a:rPr lang="en-US" sz="1800" kern="100" dirty="0">
                          <a:solidFill>
                            <a:schemeClr val="bg1"/>
                          </a:solidFill>
                          <a:effectLst/>
                        </a:rPr>
                        <a:t>8</a:t>
                      </a:r>
                      <a:r>
                        <a:rPr lang="zh-CN" sz="1800" kern="100" dirty="0">
                          <a:solidFill>
                            <a:schemeClr val="bg1"/>
                          </a:solidFill>
                          <a:effectLst/>
                        </a:rPr>
                        <a:t>月、</a:t>
                      </a:r>
                      <a:r>
                        <a:rPr lang="en-US" sz="1800" kern="100" dirty="0">
                          <a:solidFill>
                            <a:schemeClr val="bg1"/>
                          </a:solidFill>
                          <a:effectLst/>
                        </a:rPr>
                        <a:t>2008</a:t>
                      </a:r>
                      <a:r>
                        <a:rPr lang="zh-CN" sz="1800" kern="100" dirty="0">
                          <a:solidFill>
                            <a:schemeClr val="bg1"/>
                          </a:solidFill>
                          <a:effectLst/>
                        </a:rPr>
                        <a:t>年</a:t>
                      </a:r>
                      <a:r>
                        <a:rPr lang="en-US" sz="1800" kern="100" dirty="0">
                          <a:solidFill>
                            <a:schemeClr val="bg1"/>
                          </a:solidFill>
                          <a:effectLst/>
                        </a:rPr>
                        <a:t>12</a:t>
                      </a:r>
                      <a:r>
                        <a:rPr lang="zh-CN" sz="1800" kern="100" dirty="0">
                          <a:solidFill>
                            <a:schemeClr val="bg1"/>
                          </a:solidFill>
                          <a:effectLst/>
                        </a:rPr>
                        <a:t>月修订</a:t>
                      </a:r>
                      <a:endParaRPr lang="zh-CN" sz="180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l">
                        <a:spcAft>
                          <a:spcPts val="0"/>
                        </a:spcAft>
                      </a:pPr>
                      <a:r>
                        <a:rPr lang="zh-CN" sz="1800" b="0" kern="100" dirty="0">
                          <a:effectLst/>
                        </a:rPr>
                        <a:t>法律</a:t>
                      </a:r>
                      <a:endParaRPr lang="zh-CN" sz="1800" b="0" kern="100" dirty="0">
                        <a:effectLst/>
                        <a:latin typeface="Times New Roman" panose="02020603050405020304"/>
                        <a:ea typeface="宋体" panose="02010600030101010101" pitchFamily="2" charset="-122"/>
                      </a:endParaRPr>
                    </a:p>
                  </a:txBody>
                  <a:tcPr marL="68580" marR="68580" marT="0" marB="0"/>
                </a:tc>
              </a:tr>
              <a:tr h="629258">
                <a:tc>
                  <a:txBody>
                    <a:bodyPr/>
                    <a:lstStyle/>
                    <a:p>
                      <a:pPr algn="l">
                        <a:spcAft>
                          <a:spcPts val="0"/>
                        </a:spcAft>
                      </a:pPr>
                      <a:r>
                        <a:rPr lang="zh-CN" sz="1800" b="0" kern="100" spc="40" dirty="0">
                          <a:effectLst/>
                        </a:rPr>
                        <a:t>著作权法</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kern="100" dirty="0">
                          <a:solidFill>
                            <a:schemeClr val="bg1"/>
                          </a:solidFill>
                          <a:effectLst/>
                        </a:rPr>
                        <a:t>1990</a:t>
                      </a:r>
                      <a:r>
                        <a:rPr lang="zh-CN" sz="1800" kern="100" dirty="0">
                          <a:solidFill>
                            <a:schemeClr val="bg1"/>
                          </a:solidFill>
                          <a:effectLst/>
                        </a:rPr>
                        <a:t>年</a:t>
                      </a:r>
                      <a:r>
                        <a:rPr lang="en-US" sz="1800" kern="100" dirty="0">
                          <a:solidFill>
                            <a:schemeClr val="bg1"/>
                          </a:solidFill>
                          <a:effectLst/>
                        </a:rPr>
                        <a:t>9</a:t>
                      </a:r>
                      <a:r>
                        <a:rPr lang="zh-CN" sz="1800" kern="100" dirty="0">
                          <a:solidFill>
                            <a:schemeClr val="bg1"/>
                          </a:solidFill>
                          <a:effectLst/>
                        </a:rPr>
                        <a:t>月，</a:t>
                      </a:r>
                      <a:r>
                        <a:rPr lang="en-US" sz="1800" kern="100" dirty="0">
                          <a:solidFill>
                            <a:schemeClr val="bg1"/>
                          </a:solidFill>
                          <a:effectLst/>
                        </a:rPr>
                        <a:t>2001</a:t>
                      </a:r>
                      <a:r>
                        <a:rPr lang="zh-CN" sz="1800" kern="100" dirty="0">
                          <a:solidFill>
                            <a:schemeClr val="bg1"/>
                          </a:solidFill>
                          <a:effectLst/>
                        </a:rPr>
                        <a:t>年</a:t>
                      </a:r>
                      <a:r>
                        <a:rPr lang="en-US" sz="1800" kern="100" dirty="0">
                          <a:solidFill>
                            <a:schemeClr val="bg1"/>
                          </a:solidFill>
                          <a:effectLst/>
                        </a:rPr>
                        <a:t>10</a:t>
                      </a:r>
                      <a:r>
                        <a:rPr lang="zh-CN" sz="1800" kern="100" dirty="0">
                          <a:solidFill>
                            <a:schemeClr val="bg1"/>
                          </a:solidFill>
                          <a:effectLst/>
                        </a:rPr>
                        <a:t>月、</a:t>
                      </a:r>
                      <a:r>
                        <a:rPr lang="en-US" sz="1800" kern="100" dirty="0">
                          <a:solidFill>
                            <a:schemeClr val="bg1"/>
                          </a:solidFill>
                          <a:effectLst/>
                        </a:rPr>
                        <a:t>2010</a:t>
                      </a:r>
                      <a:r>
                        <a:rPr lang="zh-CN" sz="1800" kern="100" dirty="0">
                          <a:solidFill>
                            <a:schemeClr val="bg1"/>
                          </a:solidFill>
                          <a:effectLst/>
                        </a:rPr>
                        <a:t>年</a:t>
                      </a:r>
                      <a:r>
                        <a:rPr lang="en-US" sz="1800" kern="100" dirty="0">
                          <a:solidFill>
                            <a:schemeClr val="bg1"/>
                          </a:solidFill>
                          <a:effectLst/>
                        </a:rPr>
                        <a:t>2</a:t>
                      </a:r>
                      <a:r>
                        <a:rPr lang="zh-CN" sz="1800" kern="100" dirty="0">
                          <a:solidFill>
                            <a:schemeClr val="bg1"/>
                          </a:solidFill>
                          <a:effectLst/>
                        </a:rPr>
                        <a:t>月修订</a:t>
                      </a:r>
                      <a:endParaRPr lang="zh-CN" sz="180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l">
                        <a:spcAft>
                          <a:spcPts val="0"/>
                        </a:spcAft>
                      </a:pPr>
                      <a:r>
                        <a:rPr lang="zh-CN" sz="1800" b="0" kern="100" dirty="0">
                          <a:effectLst/>
                        </a:rPr>
                        <a:t>法律</a:t>
                      </a:r>
                      <a:endParaRPr lang="zh-CN" sz="1800" b="0" kern="100" dirty="0">
                        <a:effectLst/>
                        <a:latin typeface="Times New Roman" panose="02020603050405020304"/>
                        <a:ea typeface="宋体" panose="02010600030101010101" pitchFamily="2" charset="-122"/>
                      </a:endParaRPr>
                    </a:p>
                  </a:txBody>
                  <a:tcPr marL="68580" marR="68580" marT="0" marB="0"/>
                </a:tc>
              </a:tr>
              <a:tr h="420582">
                <a:tc>
                  <a:txBody>
                    <a:bodyPr/>
                    <a:lstStyle/>
                    <a:p>
                      <a:pPr algn="l">
                        <a:spcAft>
                          <a:spcPts val="0"/>
                        </a:spcAft>
                      </a:pPr>
                      <a:r>
                        <a:rPr lang="zh-CN" sz="1800" b="0" kern="100" dirty="0">
                          <a:effectLst/>
                        </a:rPr>
                        <a:t>反不正当竞争法</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kern="100" dirty="0">
                          <a:solidFill>
                            <a:schemeClr val="bg1"/>
                          </a:solidFill>
                          <a:effectLst/>
                        </a:rPr>
                        <a:t>1993</a:t>
                      </a:r>
                      <a:r>
                        <a:rPr lang="zh-CN" sz="1800" kern="100" dirty="0">
                          <a:solidFill>
                            <a:schemeClr val="bg1"/>
                          </a:solidFill>
                          <a:effectLst/>
                        </a:rPr>
                        <a:t>年</a:t>
                      </a:r>
                      <a:r>
                        <a:rPr lang="en-US" sz="1800" kern="100" dirty="0">
                          <a:solidFill>
                            <a:schemeClr val="bg1"/>
                          </a:solidFill>
                          <a:effectLst/>
                        </a:rPr>
                        <a:t>9</a:t>
                      </a:r>
                      <a:r>
                        <a:rPr lang="zh-CN" sz="1800" kern="100" dirty="0">
                          <a:solidFill>
                            <a:schemeClr val="bg1"/>
                          </a:solidFill>
                          <a:effectLst/>
                        </a:rPr>
                        <a:t>月</a:t>
                      </a:r>
                      <a:endParaRPr lang="zh-CN" sz="180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l">
                        <a:spcAft>
                          <a:spcPts val="0"/>
                        </a:spcAft>
                      </a:pPr>
                      <a:r>
                        <a:rPr lang="zh-CN" sz="1800" b="0" kern="100" dirty="0">
                          <a:effectLst/>
                        </a:rPr>
                        <a:t>法律</a:t>
                      </a:r>
                      <a:endParaRPr lang="zh-CN" sz="1800" b="0" kern="100" dirty="0">
                        <a:effectLst/>
                        <a:latin typeface="Times New Roman" panose="02020603050405020304"/>
                        <a:ea typeface="宋体" panose="02010600030101010101" pitchFamily="2" charset="-122"/>
                      </a:endParaRPr>
                    </a:p>
                  </a:txBody>
                  <a:tcPr marL="68580" marR="68580" marT="0" marB="0"/>
                </a:tc>
              </a:tr>
              <a:tr h="420582">
                <a:tc>
                  <a:txBody>
                    <a:bodyPr/>
                    <a:lstStyle/>
                    <a:p>
                      <a:pPr algn="l">
                        <a:spcAft>
                          <a:spcPts val="0"/>
                        </a:spcAft>
                      </a:pPr>
                      <a:r>
                        <a:rPr lang="zh-CN" sz="1800" b="0" kern="100" spc="40">
                          <a:effectLst/>
                        </a:rPr>
                        <a:t>植物新品种保护条例</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kern="100" dirty="0">
                          <a:solidFill>
                            <a:schemeClr val="bg1"/>
                          </a:solidFill>
                          <a:effectLst/>
                        </a:rPr>
                        <a:t>1997</a:t>
                      </a:r>
                      <a:r>
                        <a:rPr lang="zh-CN" sz="1800" kern="100" dirty="0">
                          <a:solidFill>
                            <a:schemeClr val="bg1"/>
                          </a:solidFill>
                          <a:effectLst/>
                        </a:rPr>
                        <a:t>年</a:t>
                      </a:r>
                      <a:r>
                        <a:rPr lang="en-US" sz="1800" kern="100" dirty="0">
                          <a:solidFill>
                            <a:schemeClr val="bg1"/>
                          </a:solidFill>
                          <a:effectLst/>
                        </a:rPr>
                        <a:t>3</a:t>
                      </a:r>
                      <a:r>
                        <a:rPr lang="zh-CN" sz="1800" kern="100" dirty="0">
                          <a:solidFill>
                            <a:schemeClr val="bg1"/>
                          </a:solidFill>
                          <a:effectLst/>
                        </a:rPr>
                        <a:t>月</a:t>
                      </a:r>
                      <a:endParaRPr lang="zh-CN" sz="180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l">
                        <a:spcAft>
                          <a:spcPts val="0"/>
                        </a:spcAft>
                      </a:pPr>
                      <a:r>
                        <a:rPr lang="zh-CN" sz="1800" b="0" kern="100" dirty="0">
                          <a:effectLst/>
                        </a:rPr>
                        <a:t>行政法规</a:t>
                      </a:r>
                      <a:endParaRPr lang="zh-CN" sz="1800" b="0" kern="100" dirty="0">
                        <a:effectLst/>
                        <a:latin typeface="Times New Roman" panose="02020603050405020304"/>
                        <a:ea typeface="宋体" panose="02010600030101010101" pitchFamily="2" charset="-122"/>
                      </a:endParaRPr>
                    </a:p>
                  </a:txBody>
                  <a:tcPr marL="68580" marR="68580" marT="0" marB="0"/>
                </a:tc>
              </a:tr>
              <a:tr h="629258">
                <a:tc>
                  <a:txBody>
                    <a:bodyPr/>
                    <a:lstStyle/>
                    <a:p>
                      <a:pPr algn="l">
                        <a:spcAft>
                          <a:spcPts val="0"/>
                        </a:spcAft>
                      </a:pPr>
                      <a:r>
                        <a:rPr lang="zh-CN" sz="1800" b="0" kern="100">
                          <a:effectLst/>
                        </a:rPr>
                        <a:t>集成电路布图设计保护条例</a:t>
                      </a:r>
                      <a:endParaRPr lang="zh-CN" sz="1800" b="0" kern="10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kern="100" dirty="0">
                          <a:solidFill>
                            <a:schemeClr val="bg1"/>
                          </a:solidFill>
                          <a:effectLst/>
                        </a:rPr>
                        <a:t>2001</a:t>
                      </a:r>
                      <a:r>
                        <a:rPr lang="zh-CN" sz="1800" kern="100" dirty="0">
                          <a:solidFill>
                            <a:schemeClr val="bg1"/>
                          </a:solidFill>
                          <a:effectLst/>
                        </a:rPr>
                        <a:t>年</a:t>
                      </a:r>
                      <a:r>
                        <a:rPr lang="en-US" sz="1800" kern="100" dirty="0">
                          <a:solidFill>
                            <a:schemeClr val="bg1"/>
                          </a:solidFill>
                          <a:effectLst/>
                        </a:rPr>
                        <a:t>4</a:t>
                      </a:r>
                      <a:r>
                        <a:rPr lang="zh-CN" sz="1800" kern="100" dirty="0">
                          <a:solidFill>
                            <a:schemeClr val="bg1"/>
                          </a:solidFill>
                          <a:effectLst/>
                        </a:rPr>
                        <a:t>月</a:t>
                      </a:r>
                      <a:endParaRPr lang="zh-CN" sz="1800" kern="100" dirty="0">
                        <a:solidFill>
                          <a:schemeClr val="bg1"/>
                        </a:solidFill>
                        <a:effectLst/>
                        <a:latin typeface="Times New Roman" panose="02020603050405020304"/>
                        <a:ea typeface="宋体" panose="02010600030101010101" pitchFamily="2" charset="-122"/>
                      </a:endParaRPr>
                    </a:p>
                  </a:txBody>
                  <a:tcPr marL="68580" marR="68580" marT="0" marB="0">
                    <a:solidFill>
                      <a:schemeClr val="accent1"/>
                    </a:solidFill>
                  </a:tcPr>
                </a:tc>
                <a:tc>
                  <a:txBody>
                    <a:bodyPr/>
                    <a:lstStyle/>
                    <a:p>
                      <a:pPr algn="l">
                        <a:spcAft>
                          <a:spcPts val="0"/>
                        </a:spcAft>
                      </a:pPr>
                      <a:r>
                        <a:rPr lang="zh-CN" sz="1800" b="0" kern="100" dirty="0">
                          <a:effectLst/>
                        </a:rPr>
                        <a:t>行政法规</a:t>
                      </a:r>
                      <a:endParaRPr lang="zh-CN" sz="1800" b="0" kern="100" dirty="0">
                        <a:effectLst/>
                        <a:latin typeface="Times New Roman" panose="02020603050405020304"/>
                        <a:ea typeface="宋体" panose="02010600030101010101" pitchFamily="2" charset="-122"/>
                      </a:endParaRPr>
                    </a:p>
                  </a:txBody>
                  <a:tcPr marL="68580" marR="68580" marT="0" marB="0"/>
                </a:tc>
              </a:tr>
              <a:tr h="582632">
                <a:tc>
                  <a:txBody>
                    <a:bodyPr/>
                    <a:lstStyle/>
                    <a:p>
                      <a:pPr algn="l">
                        <a:spcAft>
                          <a:spcPts val="0"/>
                        </a:spcAft>
                      </a:pPr>
                      <a:r>
                        <a:rPr lang="zh-CN" sz="1800" b="0" kern="100" spc="40" dirty="0">
                          <a:effectLst/>
                        </a:rPr>
                        <a:t>计算机软件保护条例</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en-US" sz="1800" b="0" kern="100" dirty="0">
                          <a:effectLst/>
                        </a:rPr>
                        <a:t>1991</a:t>
                      </a:r>
                      <a:r>
                        <a:rPr lang="zh-CN" sz="1800" b="0" kern="100" dirty="0">
                          <a:effectLst/>
                        </a:rPr>
                        <a:t>年</a:t>
                      </a:r>
                      <a:r>
                        <a:rPr lang="en-US" sz="1800" b="0" kern="100" dirty="0">
                          <a:effectLst/>
                        </a:rPr>
                        <a:t>6</a:t>
                      </a:r>
                      <a:r>
                        <a:rPr lang="zh-CN" sz="1800" b="0" kern="100" dirty="0">
                          <a:effectLst/>
                        </a:rPr>
                        <a:t>月，</a:t>
                      </a:r>
                      <a:r>
                        <a:rPr lang="en-US" sz="1800" b="0" kern="100" dirty="0">
                          <a:effectLst/>
                        </a:rPr>
                        <a:t>2001</a:t>
                      </a:r>
                      <a:r>
                        <a:rPr lang="zh-CN" sz="1800" b="0" kern="100" dirty="0">
                          <a:effectLst/>
                        </a:rPr>
                        <a:t>年</a:t>
                      </a:r>
                      <a:r>
                        <a:rPr lang="en-US" sz="1800" b="0" kern="100" dirty="0">
                          <a:effectLst/>
                        </a:rPr>
                        <a:t>12</a:t>
                      </a:r>
                      <a:r>
                        <a:rPr lang="zh-CN" sz="1800" b="0" kern="100" dirty="0">
                          <a:effectLst/>
                        </a:rPr>
                        <a:t>月修订</a:t>
                      </a:r>
                      <a:endParaRPr lang="zh-CN" sz="1800" b="0" kern="100" dirty="0">
                        <a:effectLst/>
                        <a:latin typeface="Times New Roman" panose="02020603050405020304"/>
                        <a:ea typeface="宋体" panose="02010600030101010101" pitchFamily="2" charset="-122"/>
                      </a:endParaRPr>
                    </a:p>
                  </a:txBody>
                  <a:tcPr marL="68580" marR="68580" marT="0" marB="0"/>
                </a:tc>
                <a:tc>
                  <a:txBody>
                    <a:bodyPr/>
                    <a:lstStyle/>
                    <a:p>
                      <a:pPr algn="l">
                        <a:spcAft>
                          <a:spcPts val="0"/>
                        </a:spcAft>
                      </a:pPr>
                      <a:r>
                        <a:rPr lang="zh-CN" sz="1800" b="0" kern="100" dirty="0">
                          <a:effectLst/>
                        </a:rPr>
                        <a:t>行政法规</a:t>
                      </a:r>
                      <a:endParaRPr lang="zh-CN" sz="1800" b="0" kern="100" dirty="0">
                        <a:effectLst/>
                        <a:latin typeface="Times New Roman" panose="02020603050405020304"/>
                        <a:ea typeface="宋体" panose="02010600030101010101" pitchFamily="2" charset="-122"/>
                      </a:endParaRPr>
                    </a:p>
                  </a:txBody>
                  <a:tcPr marL="68580" marR="68580" marT="0" marB="0"/>
                </a:tc>
              </a:tr>
            </a:tbl>
          </a:graphicData>
        </a:graphic>
      </p:graphicFrame>
      <p:sp>
        <p:nvSpPr>
          <p:cNvPr id="4" name="Rectangle 1"/>
          <p:cNvSpPr>
            <a:spLocks noChangeArrowheads="1"/>
          </p:cNvSpPr>
          <p:nvPr/>
        </p:nvSpPr>
        <p:spPr bwMode="auto">
          <a:xfrm>
            <a:off x="1510273" y="1186554"/>
            <a:ext cx="60904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1143000" defTabSz="914400" rtl="0" eaLnBrk="1" fontAlgn="base" latinLnBrk="0" hangingPunct="1">
              <a:lnSpc>
                <a:spcPct val="100000"/>
              </a:lnSpc>
              <a:spcBef>
                <a:spcPct val="0"/>
              </a:spcBef>
              <a:spcAft>
                <a:spcPct val="0"/>
              </a:spcAft>
              <a:buClrTx/>
              <a:buSzTx/>
              <a:buFontTx/>
              <a:buNone/>
            </a:pPr>
            <a:r>
              <a:rPr kumimoji="0" 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表</a:t>
            </a:r>
            <a:r>
              <a:rPr kumimoji="0" lang="en-US" altLang="zh-CN"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  </a:t>
            </a:r>
            <a:r>
              <a:rPr kumimoji="0" lang="zh-CN" altLang="en-US" sz="2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我国知识产权制度的相关立法</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574541" y="899468"/>
            <a:ext cx="8229600" cy="1066800"/>
          </a:xfrm>
        </p:spPr>
        <p:txBody>
          <a:bodyPr/>
          <a:lstStyle/>
          <a:p>
            <a:r>
              <a:rPr lang="zh-CN" altLang="en-US" dirty="0" smtClean="0">
                <a:solidFill>
                  <a:srgbClr val="FF0000"/>
                </a:solidFill>
                <a:ea typeface="宋体" panose="02010600030101010101" pitchFamily="2" charset="-122"/>
              </a:rPr>
              <a:t>第二节 知识产权的由来</a:t>
            </a:r>
            <a:endParaRPr lang="zh-CN" altLang="en-US" dirty="0">
              <a:solidFill>
                <a:srgbClr val="FF0000"/>
              </a:solidFill>
              <a:ea typeface="宋体" panose="02010600030101010101" pitchFamily="2" charset="-122"/>
            </a:endParaRPr>
          </a:p>
        </p:txBody>
      </p:sp>
      <p:sp>
        <p:nvSpPr>
          <p:cNvPr id="2" name="TextBox 1"/>
          <p:cNvSpPr txBox="1"/>
          <p:nvPr/>
        </p:nvSpPr>
        <p:spPr>
          <a:xfrm>
            <a:off x="661740" y="2204864"/>
            <a:ext cx="7776864" cy="3477875"/>
          </a:xfrm>
          <a:prstGeom prst="rect">
            <a:avLst/>
          </a:prstGeom>
          <a:noFill/>
        </p:spPr>
        <p:txBody>
          <a:bodyPr wrap="square" rtlCol="0">
            <a:spAutoFit/>
          </a:bodyPr>
          <a:lstStyle/>
          <a:p>
            <a:pPr algn="just"/>
            <a:r>
              <a:rPr lang="zh-CN" altLang="en-US" sz="2800" b="1" dirty="0"/>
              <a:t>一</a:t>
            </a:r>
            <a:r>
              <a:rPr lang="zh-CN" altLang="en-US" sz="2800" b="1" dirty="0" smtClean="0"/>
              <a:t>、知识产权产生的背景</a:t>
            </a:r>
            <a:r>
              <a:rPr lang="en-US" altLang="zh-CN" sz="2800" b="1" dirty="0" smtClean="0"/>
              <a:t>    </a:t>
            </a:r>
            <a:endParaRPr lang="en-US" altLang="zh-CN" sz="2800" b="1" dirty="0" smtClean="0"/>
          </a:p>
          <a:p>
            <a:pPr algn="just"/>
            <a:endParaRPr lang="en-US" altLang="zh-CN" sz="2400" dirty="0" smtClean="0"/>
          </a:p>
          <a:p>
            <a:pPr algn="just"/>
            <a:r>
              <a:rPr lang="en-US" altLang="zh-CN" sz="2400" dirty="0"/>
              <a:t> </a:t>
            </a:r>
            <a:r>
              <a:rPr lang="en-US" altLang="zh-CN" sz="2400" dirty="0" smtClean="0"/>
              <a:t>    </a:t>
            </a:r>
            <a:r>
              <a:rPr lang="en-US" altLang="zh-CN" sz="2400" dirty="0"/>
              <a:t>21</a:t>
            </a:r>
            <a:r>
              <a:rPr lang="zh-CN" altLang="zh-CN" sz="2400" dirty="0"/>
              <a:t>世纪被认为是知识经济的时代。尽管知识经济概念未定、形式未定</a:t>
            </a:r>
            <a:r>
              <a:rPr lang="en-US" altLang="zh-CN" sz="2400" dirty="0"/>
              <a:t>,</a:t>
            </a:r>
            <a:r>
              <a:rPr lang="zh-CN" altLang="zh-CN" sz="2400" dirty="0"/>
              <a:t>但已引起了世界各国的关注和认同。对知识经济</a:t>
            </a:r>
            <a:r>
              <a:rPr lang="en-US" altLang="zh-CN" sz="2400" dirty="0"/>
              <a:t>,</a:t>
            </a:r>
            <a:r>
              <a:rPr lang="zh-CN" altLang="zh-CN" sz="2400" dirty="0"/>
              <a:t>世界经济合作与发展组织（</a:t>
            </a:r>
            <a:r>
              <a:rPr lang="en-US" altLang="zh-CN" sz="2400" dirty="0"/>
              <a:t>OECD</a:t>
            </a:r>
            <a:r>
              <a:rPr lang="zh-CN" altLang="zh-CN" sz="2400" dirty="0"/>
              <a:t>）认为</a:t>
            </a:r>
            <a:r>
              <a:rPr lang="en-US" altLang="zh-CN" sz="2400" dirty="0"/>
              <a:t>:</a:t>
            </a:r>
            <a:r>
              <a:rPr lang="zh-CN" altLang="zh-CN" sz="2400" dirty="0"/>
              <a:t>“这种经济直接依据知识和信息的生产、分配和使用。”也就是说</a:t>
            </a:r>
            <a:r>
              <a:rPr lang="en-US" altLang="zh-CN" sz="2400" dirty="0"/>
              <a:t>,</a:t>
            </a:r>
            <a:r>
              <a:rPr lang="zh-CN" altLang="zh-CN" sz="2400" dirty="0"/>
              <a:t>知识经济是建立在知识和信息的生产、分配和使用之上的经济</a:t>
            </a:r>
            <a:r>
              <a:rPr lang="en-US" altLang="zh-CN" sz="2400" dirty="0"/>
              <a:t>, </a:t>
            </a:r>
            <a:r>
              <a:rPr lang="zh-CN" altLang="zh-CN" sz="2400" dirty="0"/>
              <a:t>知识和信息已经成为经济增长诸多要素中最重要的要素，成为推动社会和经济发展的主要</a:t>
            </a:r>
            <a:r>
              <a:rPr lang="zh-CN" altLang="zh-CN" sz="2400" dirty="0" smtClean="0"/>
              <a:t>动力</a:t>
            </a:r>
            <a:r>
              <a:rPr lang="zh-CN" altLang="en-US" sz="2400" dirty="0" smtClean="0"/>
              <a:t>。</a:t>
            </a:r>
            <a:endParaRPr lang="zh-CN" altLang="zh-CN" sz="2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2" y="1772816"/>
            <a:ext cx="8280920" cy="3908762"/>
          </a:xfrm>
          <a:prstGeom prst="rect">
            <a:avLst/>
          </a:prstGeom>
          <a:noFill/>
        </p:spPr>
        <p:txBody>
          <a:bodyPr wrap="square" rtlCol="0">
            <a:spAutoFit/>
          </a:bodyPr>
          <a:lstStyle/>
          <a:p>
            <a:pPr algn="just"/>
            <a:r>
              <a:rPr lang="zh-CN" altLang="en-US" sz="2800" b="1" dirty="0"/>
              <a:t>一</a:t>
            </a:r>
            <a:r>
              <a:rPr lang="zh-CN" altLang="en-US" sz="2800" b="1" dirty="0" smtClean="0"/>
              <a:t>、信息产权产生的背景</a:t>
            </a:r>
            <a:r>
              <a:rPr lang="en-US" altLang="zh-CN" sz="2800" b="1" dirty="0" smtClean="0"/>
              <a:t>    </a:t>
            </a:r>
            <a:endParaRPr lang="en-US" altLang="zh-CN" sz="2800" b="1" dirty="0" smtClean="0"/>
          </a:p>
          <a:p>
            <a:pPr algn="just"/>
            <a:endParaRPr lang="en-US" altLang="zh-CN" sz="2200" dirty="0" smtClean="0"/>
          </a:p>
          <a:p>
            <a:pPr algn="just"/>
            <a:r>
              <a:rPr lang="en-US" altLang="zh-CN" sz="2200" dirty="0"/>
              <a:t> </a:t>
            </a:r>
            <a:r>
              <a:rPr lang="en-US" altLang="zh-CN" sz="2200" dirty="0" smtClean="0"/>
              <a:t>   20</a:t>
            </a:r>
            <a:r>
              <a:rPr lang="zh-CN" altLang="zh-CN" sz="2200" dirty="0"/>
              <a:t>世纪</a:t>
            </a:r>
            <a:r>
              <a:rPr lang="en-US" altLang="zh-CN" sz="2200" dirty="0"/>
              <a:t>90</a:t>
            </a:r>
            <a:r>
              <a:rPr lang="zh-CN" altLang="zh-CN" sz="2200" dirty="0"/>
              <a:t>年代以来，网络时代的来临引起了新的信息革命。经济全球化和社会信息化的趋势日见明显，特别是随着信息高速公路建设在全球范围的兴起，进一步带动了信息产业的发展</a:t>
            </a:r>
            <a:r>
              <a:rPr lang="en-US" altLang="zh-CN" sz="2200" dirty="0"/>
              <a:t>,</a:t>
            </a:r>
            <a:r>
              <a:rPr lang="zh-CN" altLang="zh-CN" sz="2200" dirty="0"/>
              <a:t>信息化已成为经济全球化的迫切需要和必要保证。信息产业是美国经济近十年来持续高速增长的直接动力，计算机、通讯及相关的信息技术的奇迹般发展是美国经济增长的主要动力。信息技术产业在</a:t>
            </a:r>
            <a:r>
              <a:rPr lang="en-US" altLang="zh-CN" sz="2200" dirty="0"/>
              <a:t>1995</a:t>
            </a:r>
            <a:r>
              <a:rPr lang="zh-CN" altLang="zh-CN" sz="2200" dirty="0"/>
              <a:t>年到</a:t>
            </a:r>
            <a:r>
              <a:rPr lang="en-US" altLang="zh-CN" sz="2200" dirty="0"/>
              <a:t>1999</a:t>
            </a:r>
            <a:r>
              <a:rPr lang="zh-CN" altLang="zh-CN" sz="2200" dirty="0"/>
              <a:t>年期间对美国实际经济所作的贡献几乎占到</a:t>
            </a:r>
            <a:r>
              <a:rPr lang="en-US" altLang="zh-CN" sz="2200" dirty="0"/>
              <a:t>1/3</a:t>
            </a:r>
            <a:r>
              <a:rPr lang="zh-CN" altLang="zh-CN" sz="2200" dirty="0"/>
              <a:t>。</a:t>
            </a:r>
            <a:r>
              <a:rPr lang="en-US" altLang="zh-CN" sz="2200" dirty="0"/>
              <a:t> </a:t>
            </a:r>
            <a:r>
              <a:rPr lang="zh-CN" altLang="zh-CN" sz="2200" dirty="0"/>
              <a:t>我国信息产业</a:t>
            </a:r>
            <a:r>
              <a:rPr lang="en-US" altLang="zh-CN" sz="2200" dirty="0"/>
              <a:t>GDP </a:t>
            </a:r>
            <a:r>
              <a:rPr lang="zh-CN" altLang="zh-CN" sz="2200" dirty="0"/>
              <a:t>年增长率超过</a:t>
            </a:r>
            <a:r>
              <a:rPr lang="en-US" altLang="zh-CN" sz="2200" dirty="0"/>
              <a:t>20%</a:t>
            </a:r>
            <a:r>
              <a:rPr lang="zh-CN" altLang="zh-CN" sz="2200" dirty="0"/>
              <a:t>，信息产业已经成为国民经济的支柱产业，从</a:t>
            </a:r>
            <a:r>
              <a:rPr lang="en-US" altLang="zh-CN" sz="2200" dirty="0"/>
              <a:t>1999</a:t>
            </a:r>
            <a:r>
              <a:rPr lang="zh-CN" altLang="zh-CN" sz="2200" dirty="0"/>
              <a:t>年起已经成为第一大</a:t>
            </a:r>
            <a:r>
              <a:rPr lang="zh-CN" altLang="zh-CN" sz="2200" dirty="0" smtClean="0"/>
              <a:t>产业</a:t>
            </a:r>
            <a:r>
              <a:rPr lang="zh-CN" altLang="en-US" sz="2200" dirty="0" smtClean="0"/>
              <a:t>。</a:t>
            </a:r>
            <a:endParaRPr lang="en-US" altLang="zh-CN" sz="22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40768"/>
            <a:ext cx="7920880" cy="4447371"/>
          </a:xfrm>
          <a:prstGeom prst="rect">
            <a:avLst/>
          </a:prstGeom>
          <a:noFill/>
        </p:spPr>
        <p:txBody>
          <a:bodyPr wrap="square" rtlCol="0">
            <a:spAutoFit/>
          </a:bodyPr>
          <a:lstStyle/>
          <a:p>
            <a:pPr algn="just"/>
            <a:r>
              <a:rPr lang="zh-CN" altLang="en-US" sz="2800" b="1" dirty="0"/>
              <a:t>一</a:t>
            </a:r>
            <a:r>
              <a:rPr lang="zh-CN" altLang="en-US" sz="2800" b="1" dirty="0" smtClean="0"/>
              <a:t>、信息产权产生的背景</a:t>
            </a:r>
            <a:r>
              <a:rPr lang="en-US" altLang="zh-CN" sz="2800" b="1" dirty="0" smtClean="0"/>
              <a:t>    </a:t>
            </a:r>
            <a:endParaRPr lang="en-US" altLang="zh-CN" sz="2800" b="1" dirty="0" smtClean="0"/>
          </a:p>
          <a:p>
            <a:pPr algn="just"/>
            <a:r>
              <a:rPr lang="en-US" altLang="zh-CN" sz="2400" dirty="0" smtClean="0"/>
              <a:t>    </a:t>
            </a:r>
            <a:endParaRPr lang="en-US" altLang="zh-CN" sz="2400" dirty="0" smtClean="0"/>
          </a:p>
          <a:p>
            <a:pPr algn="just"/>
            <a:r>
              <a:rPr lang="en-US" altLang="zh-CN" sz="2400" dirty="0"/>
              <a:t> </a:t>
            </a:r>
            <a:r>
              <a:rPr lang="en-US" altLang="zh-CN" sz="2400" dirty="0" smtClean="0"/>
              <a:t>   </a:t>
            </a:r>
            <a:r>
              <a:rPr lang="zh-CN" altLang="zh-CN" sz="2300" dirty="0" smtClean="0"/>
              <a:t>广义</a:t>
            </a:r>
            <a:r>
              <a:rPr lang="zh-CN" altLang="zh-CN" sz="2300" dirty="0"/>
              <a:t>的知识产权（</a:t>
            </a:r>
            <a:r>
              <a:rPr lang="en-US" altLang="zh-CN" sz="2300" dirty="0"/>
              <a:t>intellectual property</a:t>
            </a:r>
            <a:r>
              <a:rPr lang="zh-CN" altLang="zh-CN" sz="2300" dirty="0"/>
              <a:t>）包括一切人类智力创造成果上的权利，狭义的知识产权则分为工业产权和版权。工业产权包括专利权、商标权、与智力创造成果有关的反不正当竞争权等；版权（我国亦称“著作权”）包括作者权和传播者权（即“邻接权”或</a:t>
            </a:r>
            <a:r>
              <a:rPr lang="zh-CN" altLang="zh-CN" sz="2300" dirty="0" smtClean="0"/>
              <a:t>“</a:t>
            </a:r>
            <a:r>
              <a:rPr lang="zh-CN" altLang="en-US" sz="2300" dirty="0" smtClean="0"/>
              <a:t>有关权</a:t>
            </a:r>
            <a:r>
              <a:rPr lang="zh-CN" altLang="zh-CN" sz="2300" dirty="0" smtClean="0"/>
              <a:t>”</a:t>
            </a:r>
            <a:r>
              <a:rPr lang="zh-CN" altLang="zh-CN" sz="2300" dirty="0"/>
              <a:t>）。作者权和传播者权中的表演者权既包括财产权利又包括精神权利</a:t>
            </a:r>
            <a:r>
              <a:rPr lang="zh-CN" altLang="zh-CN" sz="2300" dirty="0" smtClean="0"/>
              <a:t>。</a:t>
            </a:r>
            <a:r>
              <a:rPr lang="zh-CN" altLang="zh-CN" sz="2300" dirty="0"/>
              <a:t>以智力创造成果为客体的知识产权不仅成为社会法律生活的中重点，同时也成为社会经济生活、文化生活中的重点和焦点。与其他私权相比，知识产权是一种具有“特殊”地位、应当予以“特殊”重视的权利。</a:t>
            </a:r>
            <a:r>
              <a:rPr lang="en-US" altLang="zh-CN" sz="2300" dirty="0" smtClean="0"/>
              <a:t>  </a:t>
            </a:r>
            <a:endParaRPr lang="zh-CN" altLang="zh-CN" sz="23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50" y="1772816"/>
            <a:ext cx="8136904" cy="4278094"/>
          </a:xfrm>
          <a:prstGeom prst="rect">
            <a:avLst/>
          </a:prstGeom>
          <a:noFill/>
        </p:spPr>
        <p:txBody>
          <a:bodyPr wrap="square" rtlCol="0">
            <a:spAutoFit/>
          </a:bodyPr>
          <a:lstStyle/>
          <a:p>
            <a:pPr algn="just"/>
            <a:r>
              <a:rPr lang="zh-CN" altLang="en-US" sz="2800" b="1" dirty="0"/>
              <a:t>一</a:t>
            </a:r>
            <a:r>
              <a:rPr lang="zh-CN" altLang="en-US" sz="2800" b="1" dirty="0" smtClean="0"/>
              <a:t>、信息产权产生的背景</a:t>
            </a:r>
            <a:r>
              <a:rPr lang="en-US" altLang="zh-CN" sz="2800" b="1" dirty="0" smtClean="0"/>
              <a:t>    </a:t>
            </a:r>
            <a:endParaRPr lang="en-US" altLang="zh-CN" sz="2800" b="1" dirty="0" smtClean="0"/>
          </a:p>
          <a:p>
            <a:pPr algn="just"/>
            <a:r>
              <a:rPr lang="zh-CN" altLang="zh-CN" sz="2200" dirty="0"/>
              <a:t>（</a:t>
            </a:r>
            <a:r>
              <a:rPr lang="en-US" altLang="zh-CN" sz="2200" dirty="0"/>
              <a:t>1</a:t>
            </a:r>
            <a:r>
              <a:rPr lang="zh-CN" altLang="zh-CN" sz="2200" dirty="0"/>
              <a:t>）计算机软件</a:t>
            </a:r>
            <a:endParaRPr lang="zh-CN" altLang="zh-CN" sz="2200" dirty="0"/>
          </a:p>
          <a:p>
            <a:pPr algn="just"/>
            <a:r>
              <a:rPr lang="en-US" altLang="zh-CN" sz="2200" dirty="0" smtClean="0"/>
              <a:t>    </a:t>
            </a:r>
            <a:r>
              <a:rPr lang="zh-CN" altLang="zh-CN" sz="2200" dirty="0" smtClean="0"/>
              <a:t>计算机</a:t>
            </a:r>
            <a:r>
              <a:rPr lang="zh-CN" altLang="zh-CN" sz="2200" dirty="0"/>
              <a:t>软件按其有无独创性可分为常规性软件和独创性软件。常规性软件是一般水平编程人员均可以实现的产品。这种软件凝聚的是编程人员的辛苦、汗水和投资，而非创造性的智力成果。独创性软件是指该软件的作品性成分或功能性成分具有创造性的智力成果。</a:t>
            </a:r>
            <a:r>
              <a:rPr lang="en-US" altLang="zh-CN" sz="2200" dirty="0"/>
              <a:t>2001</a:t>
            </a:r>
            <a:r>
              <a:rPr lang="zh-CN" altLang="zh-CN" sz="2200" dirty="0"/>
              <a:t>年</a:t>
            </a:r>
            <a:r>
              <a:rPr lang="en-US" altLang="zh-CN" sz="2200" dirty="0"/>
              <a:t>10</a:t>
            </a:r>
            <a:r>
              <a:rPr lang="zh-CN" altLang="zh-CN" sz="2200" dirty="0"/>
              <a:t>月</a:t>
            </a:r>
            <a:r>
              <a:rPr lang="en-US" altLang="zh-CN" sz="2200" dirty="0"/>
              <a:t>18</a:t>
            </a:r>
            <a:r>
              <a:rPr lang="zh-CN" altLang="zh-CN" sz="2200" dirty="0"/>
              <a:t>日修改颁布的《专利审查指南》第九章“涉及计算机程序的发明专利申请审查的若干问题”中明确规定：如果发明专利申请只涉及计算机程序本身或者是仅仅记录在载体上的计算机程序，就其程序本身而言，不论它以何种形式出现，都不给予保护；只有能够解决技术问题，利用了技术手段和能够产生技术效果的计算机程序才属于给予专利保护的客体</a:t>
            </a:r>
            <a:r>
              <a:rPr lang="zh-CN" altLang="zh-CN" sz="2200" dirty="0" smtClean="0"/>
              <a:t>。</a:t>
            </a:r>
            <a:r>
              <a:rPr lang="en-US" altLang="zh-CN" sz="2400" dirty="0" smtClean="0"/>
              <a:t>     </a:t>
            </a:r>
            <a:endParaRPr lang="zh-CN" altLang="zh-CN" sz="2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44828"/>
            <a:ext cx="8208912" cy="3477875"/>
          </a:xfrm>
          <a:prstGeom prst="rect">
            <a:avLst/>
          </a:prstGeom>
          <a:noFill/>
        </p:spPr>
        <p:txBody>
          <a:bodyPr wrap="square" rtlCol="0">
            <a:spAutoFit/>
          </a:bodyPr>
          <a:lstStyle/>
          <a:p>
            <a:pPr algn="just"/>
            <a:r>
              <a:rPr lang="zh-CN" altLang="en-US" sz="2800" b="1" dirty="0"/>
              <a:t>一</a:t>
            </a:r>
            <a:r>
              <a:rPr lang="zh-CN" altLang="en-US" sz="2800" b="1" dirty="0" smtClean="0"/>
              <a:t>、信息产权产生的背景</a:t>
            </a:r>
            <a:r>
              <a:rPr lang="en-US" altLang="zh-CN" sz="2800" b="1" dirty="0" smtClean="0"/>
              <a:t>    </a:t>
            </a:r>
            <a:endParaRPr lang="en-US" altLang="zh-CN" sz="2800" b="1" dirty="0" smtClean="0"/>
          </a:p>
          <a:p>
            <a:pPr algn="just"/>
            <a:r>
              <a:rPr lang="zh-CN" altLang="zh-CN" sz="2400" dirty="0"/>
              <a:t>（</a:t>
            </a:r>
            <a:r>
              <a:rPr lang="en-US" altLang="zh-CN" sz="2400" dirty="0"/>
              <a:t>2</a:t>
            </a:r>
            <a:r>
              <a:rPr lang="zh-CN" altLang="zh-CN" sz="2400" dirty="0"/>
              <a:t>）数据库</a:t>
            </a:r>
            <a:endParaRPr lang="zh-CN" altLang="zh-CN" sz="2400" dirty="0"/>
          </a:p>
          <a:p>
            <a:pPr algn="just"/>
            <a:r>
              <a:rPr lang="zh-CN" altLang="zh-CN" sz="2400" dirty="0"/>
              <a:t>　　数据库是指为了某种目的按一定主题或专业将作品、数据和其他材料汇集起来的资料总和。我国《著作权法》第十四条及其实施条例规定，数据库若是作品、作品的片段或者不构成作品的数据或者其他材料，只要对其内容的选择或者编排体现独创性，就可以作为汇编作品受著作权法保护。但数据库不属于专利客体保护的范围或无法达到专利“三性”保护的要求，因此也就不能受到专利法的</a:t>
            </a:r>
            <a:r>
              <a:rPr lang="zh-CN" altLang="zh-CN" sz="2400" dirty="0" smtClean="0"/>
              <a:t>保护</a:t>
            </a:r>
            <a:r>
              <a:rPr lang="zh-CN" altLang="en-US" sz="2400" dirty="0" smtClean="0"/>
              <a:t>。</a:t>
            </a:r>
            <a:endParaRPr lang="zh-CN" altLang="zh-CN" sz="23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fontAlgn="auto">
              <a:spcAft>
                <a:spcPts val="0"/>
              </a:spcAft>
            </a:pPr>
            <a:r>
              <a:rPr lang="en-US" altLang="zh-CN" dirty="0" smtClean="0">
                <a:solidFill>
                  <a:srgbClr val="2C91CE"/>
                </a:solidFill>
                <a:latin typeface="Arial" panose="020B0604020202020204"/>
                <a:ea typeface="黑体" panose="02010609060101010101" charset="-122"/>
              </a:rPr>
              <a:t>01</a:t>
            </a:r>
            <a:endParaRPr lang="en-US" altLang="zh-CN" dirty="0" smtClean="0">
              <a:solidFill>
                <a:srgbClr val="2C91CE"/>
              </a:solidFill>
              <a:latin typeface="Arial" panose="020B0604020202020204"/>
              <a:ea typeface="黑体" panose="02010609060101010101" charset="-122"/>
            </a:endParaRPr>
          </a:p>
        </p:txBody>
      </p:sp>
      <p:sp>
        <p:nvSpPr>
          <p:cNvPr id="3" name="标题 2"/>
          <p:cNvSpPr>
            <a:spLocks noGrp="1"/>
          </p:cNvSpPr>
          <p:nvPr>
            <p:ph type="title"/>
            <p:custDataLst>
              <p:tags r:id="rId2"/>
            </p:custDataLst>
          </p:nvPr>
        </p:nvSpPr>
        <p:spPr>
          <a:xfrm>
            <a:off x="1143000" y="3775075"/>
            <a:ext cx="6237312" cy="1166093"/>
          </a:xfrm>
        </p:spPr>
        <p:txBody>
          <a:bodyPr/>
          <a:lstStyle/>
          <a:p>
            <a:r>
              <a:rPr lang="zh-CN" altLang="en-US" dirty="0"/>
              <a:t>第一章 </a:t>
            </a:r>
            <a:r>
              <a:rPr lang="zh-CN" altLang="en-US" dirty="0" smtClean="0"/>
              <a:t>诸论</a:t>
            </a:r>
            <a:endParaRPr lang="en-US" altLang="zh-CN" dirty="0"/>
          </a:p>
        </p:txBody>
      </p:sp>
    </p:spTree>
    <p:custDataLst>
      <p:tags r:id="rId3"/>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628802"/>
            <a:ext cx="8208912" cy="4585871"/>
          </a:xfrm>
          <a:prstGeom prst="rect">
            <a:avLst/>
          </a:prstGeom>
          <a:noFill/>
        </p:spPr>
        <p:txBody>
          <a:bodyPr wrap="square" rtlCol="0">
            <a:spAutoFit/>
          </a:bodyPr>
          <a:lstStyle/>
          <a:p>
            <a:pPr algn="just"/>
            <a:r>
              <a:rPr lang="zh-CN" altLang="en-US" sz="2800" b="1" dirty="0"/>
              <a:t>一</a:t>
            </a:r>
            <a:r>
              <a:rPr lang="zh-CN" altLang="en-US" sz="2800" b="1" dirty="0" smtClean="0"/>
              <a:t>、</a:t>
            </a:r>
            <a:r>
              <a:rPr lang="zh-CN" altLang="en-US" sz="2800" b="1" dirty="0">
                <a:ea typeface="宋体" panose="02010600030101010101" pitchFamily="2" charset="-122"/>
              </a:rPr>
              <a:t>信息</a:t>
            </a:r>
            <a:r>
              <a:rPr lang="zh-CN" altLang="en-US" sz="2800" b="1" dirty="0" smtClean="0"/>
              <a:t>产权产生的背景</a:t>
            </a:r>
            <a:r>
              <a:rPr lang="en-US" altLang="zh-CN" sz="2800" b="1" dirty="0" smtClean="0"/>
              <a:t>    </a:t>
            </a:r>
            <a:endParaRPr lang="en-US" altLang="zh-CN" sz="2800" b="1" dirty="0" smtClean="0"/>
          </a:p>
          <a:p>
            <a:pPr algn="just"/>
            <a:r>
              <a:rPr lang="zh-CN" altLang="en-US" sz="2200" dirty="0" smtClean="0"/>
              <a:t>（</a:t>
            </a:r>
            <a:r>
              <a:rPr lang="en-US" altLang="zh-CN" sz="2200" dirty="0" smtClean="0"/>
              <a:t>3</a:t>
            </a:r>
            <a:r>
              <a:rPr lang="zh-CN" altLang="zh-CN" sz="2200" dirty="0"/>
              <a:t>）集成电路</a:t>
            </a:r>
            <a:endParaRPr lang="zh-CN" altLang="zh-CN" sz="2200" dirty="0"/>
          </a:p>
          <a:p>
            <a:pPr algn="just"/>
            <a:r>
              <a:rPr lang="zh-CN" altLang="zh-CN" sz="2200" dirty="0"/>
              <a:t>　　所谓集成电路是指半导体集成电路，即以半导体材料为基片，将至少有一个是有源元件的两个以上元件和部分或者全部互连线路集成在基片之中或者基片之上，以执行某种电子功能的中间产品或者最终产品。集成电路的功能不同，是由于所采用的布图设计不同所致。因此集成电路的保护对象，并不是集成电路芯片本身，而是集成电路芯片的“布图设计”。因为集成电路的设计常常是将一些已为人知的单元电路加以组合，这样使大多数集成电路达不到专利所要求的“创造性”，无法受专利法保护。但是集成电路具有一定的技术性特征，决非版权法单纯的“表达方式”，是一种介于著作权法与专利法之间的新型客体，无法受传统知识产权法的保护</a:t>
            </a:r>
            <a:r>
              <a:rPr lang="zh-CN" altLang="zh-CN" sz="2200" dirty="0" smtClean="0"/>
              <a:t>。</a:t>
            </a:r>
            <a:r>
              <a:rPr lang="en-US" altLang="zh-CN" sz="2200" dirty="0" smtClean="0"/>
              <a:t>     </a:t>
            </a:r>
            <a:endParaRPr lang="zh-CN" altLang="zh-CN" sz="22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772816"/>
            <a:ext cx="8208912" cy="4278094"/>
          </a:xfrm>
          <a:prstGeom prst="rect">
            <a:avLst/>
          </a:prstGeom>
          <a:noFill/>
        </p:spPr>
        <p:txBody>
          <a:bodyPr wrap="square" rtlCol="0">
            <a:spAutoFit/>
          </a:bodyPr>
          <a:lstStyle/>
          <a:p>
            <a:pPr algn="just"/>
            <a:r>
              <a:rPr lang="zh-CN" altLang="en-US" sz="2800" b="1" dirty="0"/>
              <a:t>一</a:t>
            </a:r>
            <a:r>
              <a:rPr lang="zh-CN" altLang="en-US" sz="2800" b="1" dirty="0" smtClean="0"/>
              <a:t>、</a:t>
            </a:r>
            <a:r>
              <a:rPr lang="zh-CN" altLang="en-US" sz="2800" b="1" dirty="0">
                <a:ea typeface="宋体" panose="02010600030101010101" pitchFamily="2" charset="-122"/>
              </a:rPr>
              <a:t>信息</a:t>
            </a:r>
            <a:r>
              <a:rPr lang="zh-CN" altLang="en-US" sz="2800" b="1" dirty="0" smtClean="0"/>
              <a:t>产权产生的背景</a:t>
            </a:r>
            <a:r>
              <a:rPr lang="en-US" altLang="zh-CN" sz="2800" b="1" dirty="0" smtClean="0"/>
              <a:t>    </a:t>
            </a:r>
            <a:endParaRPr lang="en-US" altLang="zh-CN" sz="2800" b="1" dirty="0" smtClean="0"/>
          </a:p>
          <a:p>
            <a:pPr algn="just"/>
            <a:r>
              <a:rPr lang="zh-CN" altLang="zh-CN" sz="2200" dirty="0"/>
              <a:t>（</a:t>
            </a:r>
            <a:r>
              <a:rPr lang="en-US" altLang="zh-CN" sz="2200" dirty="0"/>
              <a:t>4</a:t>
            </a:r>
            <a:r>
              <a:rPr lang="zh-CN" altLang="zh-CN" sz="2200" dirty="0"/>
              <a:t>）生物技术信息</a:t>
            </a:r>
            <a:endParaRPr lang="zh-CN" altLang="zh-CN" sz="2200" dirty="0"/>
          </a:p>
          <a:p>
            <a:pPr algn="just"/>
            <a:r>
              <a:rPr lang="en-US" altLang="zh-CN" sz="2200" dirty="0" smtClean="0"/>
              <a:t>    </a:t>
            </a:r>
            <a:r>
              <a:rPr lang="zh-CN" altLang="zh-CN" sz="2200" dirty="0" smtClean="0"/>
              <a:t>生物技术</a:t>
            </a:r>
            <a:r>
              <a:rPr lang="zh-CN" altLang="zh-CN" sz="2200" dirty="0"/>
              <a:t>的研究和应用将是知识经济时代一个朝阳产业，具有巨大的经济效益和社会效益。我国专利法第二十五条明确规定，动物和植物品种不授予专利权，而动植物品种的生产方法是可以获得专利权的。然而，由于绝大多数动物的生产方法都比较简单，缺乏“创造性”，这样用专利法来保护动植物新品种几乎成为不可能。为此我国于</a:t>
            </a:r>
            <a:r>
              <a:rPr lang="en-US" altLang="zh-CN" sz="2200" dirty="0"/>
              <a:t>1997</a:t>
            </a:r>
            <a:r>
              <a:rPr lang="zh-CN" altLang="zh-CN" sz="2200" dirty="0"/>
              <a:t>年</a:t>
            </a:r>
            <a:r>
              <a:rPr lang="en-US" altLang="zh-CN" sz="2200" dirty="0"/>
              <a:t>10</a:t>
            </a:r>
            <a:r>
              <a:rPr lang="zh-CN" altLang="zh-CN" sz="2200" dirty="0"/>
              <a:t>月正式实施《植物新品种保护条例》，该条例创设了一种新的民事权利——品种权。另外在生物技术领域，对动物基因、利用转基因产生的动物新品种、人体基因、克隆人等应否授予专利？如何保护发明人、发现人的权利？这是我们面临的一个</a:t>
            </a:r>
            <a:r>
              <a:rPr lang="zh-CN" altLang="zh-CN" sz="2200" dirty="0" smtClean="0"/>
              <a:t>新课题</a:t>
            </a:r>
            <a:r>
              <a:rPr lang="zh-CN" altLang="en-US" sz="2200" dirty="0" smtClean="0"/>
              <a:t>。</a:t>
            </a:r>
            <a:r>
              <a:rPr lang="en-US" altLang="zh-CN" sz="2400" dirty="0" smtClean="0"/>
              <a:t>     </a:t>
            </a:r>
            <a:endParaRPr lang="zh-CN" altLang="zh-CN" sz="2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772816"/>
            <a:ext cx="7776864" cy="4216539"/>
          </a:xfrm>
          <a:prstGeom prst="rect">
            <a:avLst/>
          </a:prstGeom>
          <a:noFill/>
        </p:spPr>
        <p:txBody>
          <a:bodyPr wrap="square" rtlCol="0">
            <a:spAutoFit/>
          </a:bodyPr>
          <a:lstStyle/>
          <a:p>
            <a:pPr algn="just"/>
            <a:r>
              <a:rPr lang="zh-CN" altLang="en-US" sz="2800" b="1" dirty="0"/>
              <a:t>一</a:t>
            </a:r>
            <a:r>
              <a:rPr lang="zh-CN" altLang="en-US" sz="2800" b="1" dirty="0" smtClean="0"/>
              <a:t>、</a:t>
            </a:r>
            <a:r>
              <a:rPr lang="zh-CN" altLang="en-US" sz="2800" b="1" dirty="0">
                <a:ea typeface="宋体" panose="02010600030101010101" pitchFamily="2" charset="-122"/>
              </a:rPr>
              <a:t>信息</a:t>
            </a:r>
            <a:r>
              <a:rPr lang="zh-CN" altLang="en-US" sz="2800" b="1" dirty="0" smtClean="0"/>
              <a:t>产权产生的背景</a:t>
            </a:r>
            <a:r>
              <a:rPr lang="en-US" altLang="zh-CN" sz="2800" b="1" dirty="0" smtClean="0"/>
              <a:t>    </a:t>
            </a:r>
            <a:endParaRPr lang="en-US" altLang="zh-CN" sz="2800" b="1" dirty="0" smtClean="0"/>
          </a:p>
          <a:p>
            <a:pPr algn="just"/>
            <a:r>
              <a:rPr lang="zh-CN" altLang="zh-CN" sz="2400" dirty="0" smtClean="0"/>
              <a:t>（</a:t>
            </a:r>
            <a:r>
              <a:rPr lang="en-US" altLang="zh-CN" sz="2400" dirty="0"/>
              <a:t>5</a:t>
            </a:r>
            <a:r>
              <a:rPr lang="zh-CN" altLang="zh-CN" sz="2400" dirty="0"/>
              <a:t>）网络环境下产生的新客体</a:t>
            </a:r>
            <a:endParaRPr lang="zh-CN" altLang="zh-CN" sz="2400" dirty="0"/>
          </a:p>
          <a:p>
            <a:pPr algn="just"/>
            <a:r>
              <a:rPr lang="en-US" altLang="zh-CN" sz="2400" dirty="0" smtClean="0"/>
              <a:t>    </a:t>
            </a:r>
            <a:r>
              <a:rPr lang="zh-CN" altLang="zh-CN" sz="2400" dirty="0" smtClean="0"/>
              <a:t>计算机网络</a:t>
            </a:r>
            <a:r>
              <a:rPr lang="zh-CN" altLang="zh-CN" sz="2400" dirty="0"/>
              <a:t>的诞生是人类历史上一次影响深远的变革，网络空间完全不同于现实世界，出现了许多同样需要法律保护的新的对象、客体。例如，随着越来越多的公司在互联网上建立网址，域名争议也变得相当普遍。虽然域名与公司、商标、产品名称并无直接关系，但由于域名的唯一性，一个域名一旦被注册，则其他任何机构都不能再注册相同的域名。又如，将不同服务器上的不同文件链接起来就有可能产生法律纠纷，涉及到版权、不正当竞争等许多知识产权方面的</a:t>
            </a:r>
            <a:r>
              <a:rPr lang="zh-CN" altLang="zh-CN" sz="2400" dirty="0" smtClean="0"/>
              <a:t>争议</a:t>
            </a:r>
            <a:r>
              <a:rPr lang="zh-CN" altLang="en-US" sz="2400" dirty="0" smtClean="0"/>
              <a:t>。</a:t>
            </a:r>
            <a:endParaRPr lang="zh-CN" altLang="zh-CN" sz="2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8" y="1700809"/>
            <a:ext cx="8352928" cy="4247317"/>
          </a:xfrm>
          <a:prstGeom prst="rect">
            <a:avLst/>
          </a:prstGeom>
          <a:noFill/>
        </p:spPr>
        <p:txBody>
          <a:bodyPr wrap="square" rtlCol="0">
            <a:spAutoFit/>
          </a:bodyPr>
          <a:lstStyle/>
          <a:p>
            <a:pPr algn="just"/>
            <a:r>
              <a:rPr lang="zh-CN" altLang="en-US" sz="2800" b="1" dirty="0" smtClean="0"/>
              <a:t>二、</a:t>
            </a:r>
            <a:r>
              <a:rPr lang="zh-CN" altLang="en-US" sz="2800" b="1" dirty="0">
                <a:ea typeface="宋体" panose="02010600030101010101" pitchFamily="2" charset="-122"/>
              </a:rPr>
              <a:t>信息</a:t>
            </a:r>
            <a:r>
              <a:rPr lang="zh-CN" altLang="en-US" sz="2800" b="1" dirty="0" smtClean="0"/>
              <a:t>产权产生的意义</a:t>
            </a:r>
            <a:r>
              <a:rPr lang="en-US" altLang="zh-CN" sz="2800" b="1" dirty="0" smtClean="0"/>
              <a:t>    </a:t>
            </a:r>
            <a:endParaRPr lang="en-US" altLang="zh-CN" sz="2800" b="1" dirty="0" smtClean="0"/>
          </a:p>
          <a:p>
            <a:pPr algn="just"/>
            <a:r>
              <a:rPr lang="en-US" altLang="zh-CN" sz="2200" dirty="0" smtClean="0"/>
              <a:t>    </a:t>
            </a:r>
            <a:endParaRPr lang="en-US" altLang="zh-CN" sz="2200" dirty="0" smtClean="0"/>
          </a:p>
          <a:p>
            <a:pPr algn="just"/>
            <a:r>
              <a:rPr lang="en-US" altLang="zh-CN" sz="2200" dirty="0" smtClean="0"/>
              <a:t>    </a:t>
            </a:r>
            <a:r>
              <a:rPr lang="zh-CN" altLang="zh-CN" sz="2200" dirty="0" smtClean="0"/>
              <a:t>信息</a:t>
            </a:r>
            <a:r>
              <a:rPr lang="zh-CN" altLang="zh-CN" sz="2200" dirty="0"/>
              <a:t>产权概念的提出以及信息产权保护制度的建立，其意义在于以下几方面：</a:t>
            </a:r>
            <a:endParaRPr lang="zh-CN" altLang="zh-CN" sz="2200" dirty="0"/>
          </a:p>
          <a:p>
            <a:pPr algn="just"/>
            <a:r>
              <a:rPr lang="zh-CN" altLang="zh-CN" sz="2200" dirty="0" smtClean="0"/>
              <a:t>（</a:t>
            </a:r>
            <a:r>
              <a:rPr lang="en-US" altLang="zh-CN" sz="2200" dirty="0"/>
              <a:t>1</a:t>
            </a:r>
            <a:r>
              <a:rPr lang="zh-CN" altLang="zh-CN" sz="2200" dirty="0"/>
              <a:t>）信息产权保护了作为劳动产品的信息产品。对以知识、信息为对象进行收集、整理、加工、分析、研究、开发而形成的信息产品，与物质产品一样是人类创造性劳动的成果，凝聚了生产者的劳动，具有价值和使用价值</a:t>
            </a:r>
            <a:r>
              <a:rPr lang="zh-CN" altLang="zh-CN" sz="2200" dirty="0" smtClean="0"/>
              <a:t>。因此</a:t>
            </a:r>
            <a:r>
              <a:rPr lang="zh-CN" altLang="zh-CN" sz="2200" dirty="0"/>
              <a:t>信息产品可以为许多人同时拥有和利用，任何人都可以用它来谋利。但是在信息的生产阶段是需要物质和投资条件作支撑的，如果没有法律为投资于财产性信息的人提供强有力的保护，那么久而久之，智慧和创造力就会萎缩，无法以物化的形式进人市场。</a:t>
            </a:r>
            <a:endParaRPr lang="zh-CN" altLang="zh-CN" sz="22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476" y="1844828"/>
            <a:ext cx="7776864" cy="4216539"/>
          </a:xfrm>
          <a:prstGeom prst="rect">
            <a:avLst/>
          </a:prstGeom>
          <a:noFill/>
        </p:spPr>
        <p:txBody>
          <a:bodyPr wrap="square" rtlCol="0">
            <a:spAutoFit/>
          </a:bodyPr>
          <a:lstStyle/>
          <a:p>
            <a:pPr algn="just"/>
            <a:r>
              <a:rPr lang="zh-CN" altLang="en-US" sz="2800" b="1" dirty="0" smtClean="0"/>
              <a:t>二、</a:t>
            </a:r>
            <a:r>
              <a:rPr lang="zh-CN" altLang="en-US" sz="2800" b="1" dirty="0">
                <a:ea typeface="宋体" panose="02010600030101010101" pitchFamily="2" charset="-122"/>
              </a:rPr>
              <a:t>信息</a:t>
            </a:r>
            <a:r>
              <a:rPr lang="zh-CN" altLang="en-US" sz="2800" b="1" dirty="0" smtClean="0"/>
              <a:t>产权产生的意义</a:t>
            </a:r>
            <a:endParaRPr lang="en-US" altLang="zh-CN" sz="2800" b="1" dirty="0" smtClean="0"/>
          </a:p>
          <a:p>
            <a:pPr algn="just"/>
            <a:endParaRPr lang="en-US" altLang="zh-CN" sz="2400" dirty="0" smtClean="0"/>
          </a:p>
          <a:p>
            <a:pPr algn="just"/>
            <a:r>
              <a:rPr lang="zh-CN" altLang="zh-CN" sz="2400" dirty="0" smtClean="0"/>
              <a:t>（</a:t>
            </a:r>
            <a:r>
              <a:rPr lang="en-US" altLang="zh-CN" sz="2400" dirty="0"/>
              <a:t>2</a:t>
            </a:r>
            <a:r>
              <a:rPr lang="zh-CN" altLang="zh-CN" sz="2400" dirty="0"/>
              <a:t>）信息产权的保护满足了市场规范化发展的要求。在信息活动过程中，信息市场是整个信息活动的轴心，信息流通、信息咨询服务等信息活动都离不开信息市场，大部分信息产品也都是经由信息市场实现其价值的。信息产品最终转换为信息商品流通于市场意味着为了维护社会和经济的正常秩序，保障产品所有人的正当利益，促进信息产品的开发、推广和利用，必须用法律的形式指导与规范人们对信息产品的占有、利用和转让</a:t>
            </a:r>
            <a:r>
              <a:rPr lang="zh-CN" altLang="zh-CN" sz="2400" dirty="0" smtClean="0"/>
              <a:t>。信息产品法律化的表现——信息产权最终出现了。</a:t>
            </a:r>
            <a:endParaRPr lang="en-US" altLang="zh-CN" sz="2400" b="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4" y="1844828"/>
            <a:ext cx="8064896" cy="4216539"/>
          </a:xfrm>
          <a:prstGeom prst="rect">
            <a:avLst/>
          </a:prstGeom>
          <a:noFill/>
        </p:spPr>
        <p:txBody>
          <a:bodyPr wrap="square" rtlCol="0">
            <a:spAutoFit/>
          </a:bodyPr>
          <a:lstStyle/>
          <a:p>
            <a:pPr algn="just"/>
            <a:r>
              <a:rPr lang="zh-CN" altLang="en-US" sz="2800" b="1" dirty="0" smtClean="0"/>
              <a:t>二、</a:t>
            </a:r>
            <a:r>
              <a:rPr lang="zh-CN" altLang="en-US" sz="2800" b="1" dirty="0">
                <a:ea typeface="宋体" panose="02010600030101010101" pitchFamily="2" charset="-122"/>
              </a:rPr>
              <a:t>信息</a:t>
            </a:r>
            <a:r>
              <a:rPr lang="zh-CN" altLang="en-US" sz="2800" b="1" dirty="0" smtClean="0"/>
              <a:t>产权产生的意义</a:t>
            </a:r>
            <a:endParaRPr lang="en-US" altLang="zh-CN" sz="2800" b="1" dirty="0" smtClean="0"/>
          </a:p>
          <a:p>
            <a:pPr algn="just"/>
            <a:endParaRPr lang="en-US" altLang="zh-CN" sz="2400" dirty="0" smtClean="0"/>
          </a:p>
          <a:p>
            <a:pPr algn="just"/>
            <a:r>
              <a:rPr lang="zh-CN" altLang="zh-CN" sz="2400" dirty="0"/>
              <a:t>（</a:t>
            </a:r>
            <a:r>
              <a:rPr lang="en-US" altLang="zh-CN" sz="2400" dirty="0"/>
              <a:t>3</a:t>
            </a:r>
            <a:r>
              <a:rPr lang="zh-CN" altLang="zh-CN" sz="2400" dirty="0"/>
              <a:t>）信息产权的保护适应了产权法律保护发展的趋势。社会的发展、技术的进步必将带来法律制度的变革，随着信息技术的迅猛发展，为了解决原有的知识产权保护制度与新型保护客体不断涌现的矛盾，很多国家或修改已有的法律，或制定新的法律、法规或条例，对一些不适应社会发展的以及与现实情况不符的概念做了必要的修改和扩大，将一些新出现的保护客体列入相应的知识产权保护范围内，力求适应社会发展的需要。知识产权向信息产权的扩展也就成为必然的</a:t>
            </a:r>
            <a:r>
              <a:rPr lang="zh-CN" altLang="zh-CN" sz="2400" dirty="0" smtClean="0"/>
              <a:t>趋势</a:t>
            </a:r>
            <a:r>
              <a:rPr lang="zh-CN" altLang="en-US" sz="2400" dirty="0" smtClean="0"/>
              <a:t>。</a:t>
            </a:r>
            <a:endParaRPr lang="en-US" altLang="zh-CN" sz="2400" b="1"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2366" y="0"/>
            <a:ext cx="8229600" cy="1066800"/>
          </a:xfrm>
        </p:spPr>
        <p:txBody>
          <a:bodyPr>
            <a:normAutofit/>
          </a:bodyPr>
          <a:lstStyle/>
          <a:p>
            <a:r>
              <a:rPr lang="zh-CN" altLang="en-US" sz="3600" dirty="0" smtClean="0">
                <a:solidFill>
                  <a:srgbClr val="FF0000"/>
                </a:solidFill>
                <a:ea typeface="宋体" panose="02010600030101010101" pitchFamily="2" charset="-122"/>
              </a:rPr>
              <a:t>第三节 信息产权的内涵</a:t>
            </a:r>
            <a:endParaRPr lang="zh-CN" altLang="en-US" sz="3600" dirty="0">
              <a:solidFill>
                <a:srgbClr val="FF0000"/>
              </a:solidFill>
              <a:ea typeface="宋体" panose="02010600030101010101" pitchFamily="2" charset="-122"/>
            </a:endParaRPr>
          </a:p>
        </p:txBody>
      </p:sp>
      <p:sp>
        <p:nvSpPr>
          <p:cNvPr id="2" name="TextBox 1"/>
          <p:cNvSpPr txBox="1"/>
          <p:nvPr/>
        </p:nvSpPr>
        <p:spPr>
          <a:xfrm>
            <a:off x="-29963" y="1204665"/>
            <a:ext cx="6806934" cy="892552"/>
          </a:xfrm>
          <a:prstGeom prst="rect">
            <a:avLst/>
          </a:prstGeom>
          <a:noFill/>
        </p:spPr>
        <p:txBody>
          <a:bodyPr wrap="square" rtlCol="0">
            <a:spAutoFit/>
          </a:bodyPr>
          <a:lstStyle/>
          <a:p>
            <a:r>
              <a:rPr lang="zh-CN" altLang="zh-CN" sz="2800" b="1" dirty="0"/>
              <a:t>一、信息产品的特性及其产权制度的设计</a:t>
            </a:r>
            <a:endParaRPr lang="zh-CN" altLang="zh-CN" sz="2800" b="1" dirty="0"/>
          </a:p>
          <a:p>
            <a:endParaRPr lang="en-US" altLang="zh-CN" sz="2400" dirty="0" smtClean="0"/>
          </a:p>
        </p:txBody>
      </p:sp>
      <p:sp>
        <p:nvSpPr>
          <p:cNvPr id="3"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Text Box 1"/>
          <p:cNvSpPr txBox="1">
            <a:spLocks noChangeArrowheads="1"/>
          </p:cNvSpPr>
          <p:nvPr/>
        </p:nvSpPr>
        <p:spPr bwMode="auto">
          <a:xfrm>
            <a:off x="971600" y="1772816"/>
            <a:ext cx="6984776" cy="4739759"/>
          </a:xfrm>
          <a:prstGeom prst="rect">
            <a:avLst/>
          </a:prstGeom>
          <a:solidFill>
            <a:srgbClr val="C0C0C0"/>
          </a:solidFill>
          <a:ln w="9525">
            <a:solidFill>
              <a:srgbClr val="000000"/>
            </a:solidFill>
            <a:miter lim="800000"/>
          </a:ln>
        </p:spPr>
        <p:txBody>
          <a:bodyPr vert="horz" wrap="square" lIns="91440" tIns="45720" rIns="91440" bIns="45720" numCol="1" anchor="t" anchorCtr="0" compatLnSpc="1">
            <a:spAutoFit/>
          </a:bodyPr>
          <a:lstStyle>
            <a:lvl1pPr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28600" algn="l"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dirty="0" smtClean="0">
                <a:ln>
                  <a:noFill/>
                </a:ln>
                <a:solidFill>
                  <a:srgbClr val="000000"/>
                </a:solidFill>
                <a:effectLst/>
                <a:latin typeface="宋体" panose="02010600030101010101" pitchFamily="2" charset="-122"/>
                <a:cs typeface="Times New Roman" panose="02020603050405020304" pitchFamily="18" charset="0"/>
              </a:rPr>
              <a:t>小知识： 产权</a:t>
            </a:r>
            <a:endParaRPr kumimoji="0" lang="zh-CN" sz="22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产权概念最初使用于经济学，产权是指</a:t>
            </a:r>
            <a:r>
              <a:rPr kumimoji="0" lang="zh-CN" sz="2000" b="0" i="0" u="none" strike="noStrike" cap="none" normalizeH="0" baseline="0" dirty="0" smtClean="0">
                <a:ln>
                  <a:noFill/>
                </a:ln>
                <a:solidFill>
                  <a:srgbClr val="000000"/>
                </a:solidFill>
                <a:effectLst/>
                <a:latin typeface="宋体" panose="02010600030101010101" pitchFamily="2" charset="-122"/>
                <a:ea typeface="楷体_GB2312" pitchFamily="49" charset="-122"/>
                <a:cs typeface="Times New Roman" panose="02020603050405020304" pitchFamily="18" charset="0"/>
              </a:rPr>
              <a:t>“</a:t>
            </a:r>
            <a:r>
              <a:rPr kumimoji="0" 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私人财产所有者的权利；典型的产权包括按自己认为合适的方式使用财产（要受到某种限制，例如地区）的权利以及在他认为合适的时候卖结合适的人的权利。</a:t>
            </a:r>
            <a:r>
              <a:rPr kumimoji="0" lang="zh-CN" sz="2000" b="0" i="0" u="none" strike="noStrike" cap="none" normalizeH="0" baseline="0" dirty="0" smtClean="0">
                <a:ln>
                  <a:noFill/>
                </a:ln>
                <a:solidFill>
                  <a:srgbClr val="000000"/>
                </a:solidFill>
                <a:effectLst/>
                <a:latin typeface="宋体" panose="02010600030101010101" pitchFamily="2" charset="-122"/>
                <a:ea typeface="楷体_GB2312" pitchFamily="49" charset="-122"/>
                <a:cs typeface="Times New Roman" panose="02020603050405020304" pitchFamily="18" charset="0"/>
              </a:rPr>
              <a:t>”</a:t>
            </a:r>
            <a:r>
              <a:rPr kumimoji="0" 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 （见：</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美</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斯蒂格利茨著．经济学（第</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2</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版）．梁小民等译．北京：中国人民大学出版社，</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2000</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946</a:t>
            </a: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）由此可见，在经济学中，产权制度确认人们对一定财产的权利，这种确认形成了人们进行交易的动机。</a:t>
            </a:r>
            <a:endParaRPr kumimoji="0" lang="zh-CN" altLang="en-US" sz="20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楷体_GB2312" pitchFamily="49" charset="-122"/>
                <a:cs typeface="Times New Roman" panose="02020603050405020304" pitchFamily="18" charset="0"/>
              </a:rPr>
              <a:t>法律上所谓的产权，主要指传统民法中的财产所有权，一般指不动产所有权，以及保护智力活动成果的知识产权。它以财产利益为内容，直接体现某种物质利益的权利，是与非财产权相对应的概念。因此产权与财产权是密切相连的，甚至是同义的。根据财产是否有形，产权也可以分为有形产权和无形产权。完备的产权包括对财产的占有、使用、收益、处分及其他与财产有关的权利。</a:t>
            </a:r>
            <a:endParaRPr kumimoji="0" lang="zh-CN" altLang="en-US"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4" y="1844825"/>
            <a:ext cx="8064895" cy="3477875"/>
          </a:xfrm>
          <a:prstGeom prst="rect">
            <a:avLst/>
          </a:prstGeom>
          <a:noFill/>
        </p:spPr>
        <p:txBody>
          <a:bodyPr wrap="square" rtlCol="0">
            <a:spAutoFit/>
          </a:bodyPr>
          <a:lstStyle/>
          <a:p>
            <a:pPr algn="just"/>
            <a:r>
              <a:rPr lang="zh-CN" altLang="zh-CN" sz="2800" b="1" dirty="0"/>
              <a:t>一、信息产品的特性及其产权制度的设计</a:t>
            </a:r>
            <a:endParaRPr lang="zh-CN" altLang="zh-CN" sz="2800" b="1" dirty="0"/>
          </a:p>
          <a:p>
            <a:pPr algn="just"/>
            <a:r>
              <a:rPr lang="en-US" altLang="zh-CN" sz="2400" dirty="0" smtClean="0"/>
              <a:t>    </a:t>
            </a:r>
            <a:r>
              <a:rPr lang="zh-CN" altLang="zh-CN" sz="2400" dirty="0" smtClean="0"/>
              <a:t>对于</a:t>
            </a:r>
            <a:r>
              <a:rPr lang="zh-CN" altLang="zh-CN" sz="2400" dirty="0"/>
              <a:t>由信息产品带来的产权问题有不同的理论解释和争论。</a:t>
            </a:r>
            <a:endParaRPr lang="zh-CN" altLang="zh-CN" sz="2400" dirty="0"/>
          </a:p>
          <a:p>
            <a:pPr algn="just"/>
            <a:r>
              <a:rPr lang="zh-CN" altLang="zh-CN" sz="2400" dirty="0"/>
              <a:t>（</a:t>
            </a:r>
            <a:r>
              <a:rPr lang="en-US" altLang="zh-CN" sz="2400" dirty="0"/>
              <a:t>1</a:t>
            </a:r>
            <a:r>
              <a:rPr lang="zh-CN" altLang="zh-CN" sz="2400" dirty="0"/>
              <a:t>）公共物品理论。该理论认为由于信息产品的外部效应以及消费的非排他性所导致的“搭便车”行为，私有产权的履行和保护费用较高，市场机制会造成这类资源的生产不足。因此从资源配置的帕累托效率观点来看，应由政府出面组织信息的生产和传播，或对私人生产信息予以补贴和资助</a:t>
            </a:r>
            <a:r>
              <a:rPr lang="zh-CN" altLang="zh-CN" sz="2400" dirty="0" smtClean="0"/>
              <a:t>。</a:t>
            </a:r>
            <a:endParaRPr lang="en-US" altLang="zh-CN" sz="24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50" y="1700810"/>
            <a:ext cx="8136904" cy="3477875"/>
          </a:xfrm>
          <a:prstGeom prst="rect">
            <a:avLst/>
          </a:prstGeom>
          <a:noFill/>
        </p:spPr>
        <p:txBody>
          <a:bodyPr wrap="square" rtlCol="0">
            <a:spAutoFit/>
          </a:bodyPr>
          <a:lstStyle/>
          <a:p>
            <a:pPr algn="just"/>
            <a:r>
              <a:rPr lang="zh-CN" altLang="zh-CN" sz="2800" b="1" dirty="0"/>
              <a:t>一、信息产品的特性及其产权制度的设计</a:t>
            </a:r>
            <a:endParaRPr lang="zh-CN" altLang="zh-CN" sz="2800" b="1" dirty="0"/>
          </a:p>
          <a:p>
            <a:pPr algn="just"/>
            <a:endParaRPr lang="en-US" altLang="zh-CN" sz="2400" dirty="0" smtClean="0"/>
          </a:p>
          <a:p>
            <a:pPr algn="just"/>
            <a:r>
              <a:rPr lang="zh-CN" altLang="zh-CN" sz="2400" dirty="0" smtClean="0"/>
              <a:t>（</a:t>
            </a:r>
            <a:r>
              <a:rPr lang="en-US" altLang="zh-CN" sz="2400" dirty="0"/>
              <a:t>2</a:t>
            </a:r>
            <a:r>
              <a:rPr lang="zh-CN" altLang="zh-CN" sz="2400" dirty="0"/>
              <a:t>）波斯纳理论。产权经济学家波斯纳（</a:t>
            </a:r>
            <a:r>
              <a:rPr lang="en-US" altLang="zh-CN" sz="2400" dirty="0"/>
              <a:t>R. Posner</a:t>
            </a:r>
            <a:r>
              <a:rPr lang="zh-CN" altLang="zh-CN" sz="2400" dirty="0"/>
              <a:t>）认为公共物品理论关于私人市场会信息类的资源生产不足或停止生产的结论在有些条件下是根本错误的，只要原始生产者能够以某种间接方式取得相应的收益以弥补信息生产的成本，不受干预的私人市场完全可以产生帕累托效率条件所要求的产出数量。因此政府的任务不是直接干预，而是保证信息市场竞争的</a:t>
            </a:r>
            <a:r>
              <a:rPr lang="zh-CN" altLang="zh-CN" sz="2400" dirty="0" smtClean="0"/>
              <a:t>条件</a:t>
            </a:r>
            <a:r>
              <a:rPr lang="zh-CN" altLang="en-US" sz="2400" dirty="0" smtClean="0"/>
              <a:t>。</a:t>
            </a:r>
            <a:endParaRPr lang="en-US" altLang="zh-CN" sz="24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74730"/>
            <a:ext cx="8424936" cy="3108543"/>
          </a:xfrm>
          <a:prstGeom prst="rect">
            <a:avLst/>
          </a:prstGeom>
          <a:noFill/>
        </p:spPr>
        <p:txBody>
          <a:bodyPr wrap="square" rtlCol="0">
            <a:spAutoFit/>
          </a:bodyPr>
          <a:lstStyle/>
          <a:p>
            <a:pPr algn="just"/>
            <a:r>
              <a:rPr lang="zh-CN" altLang="zh-CN" sz="2800" b="1" dirty="0"/>
              <a:t>一、信息产品的特性及其产权制度的设计</a:t>
            </a:r>
            <a:endParaRPr lang="zh-CN" altLang="zh-CN" sz="2800" b="1" dirty="0"/>
          </a:p>
          <a:p>
            <a:pPr algn="just"/>
            <a:endParaRPr lang="en-US" altLang="zh-CN" sz="2400" dirty="0" smtClean="0"/>
          </a:p>
          <a:p>
            <a:pPr algn="just"/>
            <a:r>
              <a:rPr lang="zh-CN" altLang="zh-CN" sz="2400" dirty="0"/>
              <a:t>（</a:t>
            </a:r>
            <a:r>
              <a:rPr lang="en-US" altLang="zh-CN" sz="2400" dirty="0"/>
              <a:t>3</a:t>
            </a:r>
            <a:r>
              <a:rPr lang="zh-CN" altLang="zh-CN" sz="2400" dirty="0"/>
              <a:t>）自然垄断理论。这种理论认为竞争性的私人市场可能导致信息的“过度”生产，造成资源的重置的效率损失。因此为了使竞争的浪费尽可能地减少，政府应当通过授予特许权等方式来限制竞争。赋予生产者这种特殊的受保护的地位，既提高了资源利用的效率，又为生产者提供了在私人竞争市场制度下不可能存在的刺激和行为动力，使生产者的利益不受他人</a:t>
            </a:r>
            <a:r>
              <a:rPr lang="zh-CN" altLang="zh-CN" sz="2400" dirty="0" smtClean="0"/>
              <a:t>侵犯</a:t>
            </a:r>
            <a:r>
              <a:rPr lang="zh-CN" altLang="en-US" sz="2400" dirty="0" smtClean="0"/>
              <a:t>。</a:t>
            </a:r>
            <a:endParaRPr lang="en-US" altLang="zh-CN"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556792"/>
            <a:ext cx="6678488" cy="3970318"/>
          </a:xfrm>
          <a:prstGeom prst="rect">
            <a:avLst/>
          </a:prstGeom>
        </p:spPr>
        <p:txBody>
          <a:bodyPr wrap="square">
            <a:spAutoFit/>
          </a:bodyPr>
          <a:lstStyle/>
          <a:p>
            <a:pPr algn="just"/>
            <a:r>
              <a:rPr lang="zh-CN" altLang="en-US" b="1" dirty="0" smtClean="0"/>
              <a:t>      </a:t>
            </a:r>
            <a:r>
              <a:rPr lang="zh-CN" altLang="en-US" sz="2800" b="1" dirty="0" smtClean="0"/>
              <a:t>通过</a:t>
            </a:r>
            <a:r>
              <a:rPr lang="zh-CN" altLang="en-US" sz="2800" b="1" dirty="0"/>
              <a:t>本章学习，了解信息法制建设的必要性和重要性；重点把握信息法的概念、地位以及与信息政策的区别与联系；对信息法与宪法、民法、经济法和行政法等相关部门法的关系有初步的理解；理解构成信息法律关系要素的主体、权利与义务以及客体的含义；了解信息立法的含义、基本原则、体系的建构以及我国信息立法的发展状况。</a:t>
            </a:r>
            <a:endParaRPr lang="zh-CN" altLang="en-US" sz="2800" b="1" dirty="0"/>
          </a:p>
        </p:txBody>
      </p:sp>
      <p:sp>
        <p:nvSpPr>
          <p:cNvPr id="3" name="TextBox 2"/>
          <p:cNvSpPr txBox="1"/>
          <p:nvPr/>
        </p:nvSpPr>
        <p:spPr>
          <a:xfrm>
            <a:off x="211560" y="30985"/>
            <a:ext cx="2757486" cy="707886"/>
          </a:xfrm>
          <a:prstGeom prst="rect">
            <a:avLst/>
          </a:prstGeom>
          <a:noFill/>
        </p:spPr>
        <p:txBody>
          <a:bodyPr wrap="none" rtlCol="0">
            <a:spAutoFit/>
          </a:bodyPr>
          <a:lstStyle/>
          <a:p>
            <a:r>
              <a:rPr lang="zh-CN" altLang="en-US" sz="4000" b="1" dirty="0">
                <a:solidFill>
                  <a:schemeClr val="bg1">
                    <a:lumMod val="95000"/>
                  </a:schemeClr>
                </a:solidFill>
              </a:rPr>
              <a:t>学习要求：</a:t>
            </a:r>
            <a:endParaRPr lang="zh-CN" altLang="en-US" sz="4000" dirty="0">
              <a:solidFill>
                <a:schemeClr val="bg1">
                  <a:lumMod val="95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521" y="1700810"/>
            <a:ext cx="8198958" cy="4524315"/>
          </a:xfrm>
          <a:prstGeom prst="rect">
            <a:avLst/>
          </a:prstGeom>
          <a:noFill/>
        </p:spPr>
        <p:txBody>
          <a:bodyPr wrap="square" rtlCol="0">
            <a:spAutoFit/>
          </a:bodyPr>
          <a:lstStyle/>
          <a:p>
            <a:pPr algn="just"/>
            <a:r>
              <a:rPr lang="zh-CN" altLang="zh-CN" sz="2400" b="1" dirty="0"/>
              <a:t>一、信息产品的特性及其产权制度的设计</a:t>
            </a:r>
            <a:endParaRPr lang="zh-CN" altLang="zh-CN" sz="2400" b="1" dirty="0"/>
          </a:p>
          <a:p>
            <a:pPr algn="just"/>
            <a:endParaRPr lang="en-US" altLang="zh-CN" sz="2200" dirty="0" smtClean="0"/>
          </a:p>
          <a:p>
            <a:pPr algn="just"/>
            <a:r>
              <a:rPr lang="en-US" altLang="zh-CN" sz="2200" dirty="0"/>
              <a:t> </a:t>
            </a:r>
            <a:r>
              <a:rPr lang="en-US" altLang="zh-CN" sz="2200" dirty="0" smtClean="0"/>
              <a:t>   </a:t>
            </a:r>
            <a:r>
              <a:rPr lang="zh-CN" altLang="zh-CN" sz="2200" dirty="0" smtClean="0"/>
              <a:t>这</a:t>
            </a:r>
            <a:r>
              <a:rPr lang="zh-CN" altLang="zh-CN" sz="2200" dirty="0"/>
              <a:t>三种理论都有各自的理论依据和政策主张，在现实生活中都能找到支持的证据。但是“没有合法垄断就不会有足够的信息被生产出来，但有了合法的垄断又不会有太多的信息被使用”，信息产权和法律经济学分析方面的这一著名“悖论”说明这三种理论是不能同时成立的，只能有一个理论成立</a:t>
            </a:r>
            <a:r>
              <a:rPr lang="zh-CN" altLang="zh-CN" sz="2200" dirty="0" smtClean="0"/>
              <a:t>。为了</a:t>
            </a:r>
            <a:r>
              <a:rPr lang="zh-CN" altLang="zh-CN" sz="2200" dirty="0"/>
              <a:t>有效地激发人们的创造热情，促进信息的广泛传播和利用，应由国家法律加以规范和保护；但有些信息产品却是纯粹的公共物品，不适合自然垄断理论，只能由政府出面组织生产和传播。因此信息产权制度的建立必须既考虑信息产品生产者的积极性，给予一定的垄断权，又要充分考虑信息产品的公共特性，给予这种垄断权以一定的限制。 </a:t>
            </a:r>
            <a:endParaRPr lang="zh-CN" altLang="zh-CN" sz="2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4" y="1844824"/>
            <a:ext cx="8064896" cy="4462760"/>
          </a:xfrm>
          <a:prstGeom prst="rect">
            <a:avLst/>
          </a:prstGeom>
          <a:noFill/>
        </p:spPr>
        <p:txBody>
          <a:bodyPr wrap="square" rtlCol="0">
            <a:spAutoFit/>
          </a:bodyPr>
          <a:lstStyle/>
          <a:p>
            <a:pPr algn="just"/>
            <a:r>
              <a:rPr lang="zh-CN" altLang="en-US" sz="2400" b="1" dirty="0" smtClean="0"/>
              <a:t>二</a:t>
            </a:r>
            <a:r>
              <a:rPr lang="zh-CN" altLang="zh-CN" sz="2400" b="1" dirty="0" smtClean="0"/>
              <a:t>、信息</a:t>
            </a:r>
            <a:r>
              <a:rPr lang="zh-CN" altLang="en-US" sz="2400" b="1" dirty="0" smtClean="0"/>
              <a:t>产权的定义</a:t>
            </a:r>
            <a:endParaRPr lang="zh-CN" altLang="zh-CN" sz="2400" b="1" dirty="0"/>
          </a:p>
          <a:p>
            <a:pPr algn="just"/>
            <a:endParaRPr lang="en-US" altLang="zh-CN" sz="2200" dirty="0" smtClean="0"/>
          </a:p>
          <a:p>
            <a:pPr algn="just"/>
            <a:r>
              <a:rPr lang="zh-CN" altLang="zh-CN" sz="2400" dirty="0"/>
              <a:t>什么是“信息产权”（</a:t>
            </a:r>
            <a:r>
              <a:rPr lang="en-US" altLang="zh-CN" sz="2400" dirty="0"/>
              <a:t>information property</a:t>
            </a:r>
            <a:r>
              <a:rPr lang="zh-CN" altLang="zh-CN" sz="2400" dirty="0"/>
              <a:t>）？目前还存在着有不同的理解。现例举如下</a:t>
            </a:r>
            <a:r>
              <a:rPr lang="zh-CN" altLang="zh-CN" sz="2400" dirty="0" smtClean="0"/>
              <a:t>：</a:t>
            </a:r>
            <a:endParaRPr lang="en-US" altLang="zh-CN" sz="2400" dirty="0" smtClean="0"/>
          </a:p>
          <a:p>
            <a:pPr algn="just"/>
            <a:r>
              <a:rPr lang="en-US" altLang="zh-CN" sz="2400" dirty="0" smtClean="0"/>
              <a:t>1</a:t>
            </a:r>
            <a:r>
              <a:rPr lang="zh-CN" altLang="en-US" sz="2400" dirty="0" smtClean="0"/>
              <a:t>、</a:t>
            </a:r>
            <a:r>
              <a:rPr lang="zh-CN" altLang="zh-CN" sz="2400" dirty="0" smtClean="0"/>
              <a:t>“</a:t>
            </a:r>
            <a:r>
              <a:rPr lang="zh-CN" altLang="zh-CN" sz="2400" dirty="0"/>
              <a:t>信息产权是指对信息享有的财产权利，即对财产性信息享有的具有经济内容的权利。</a:t>
            </a:r>
            <a:r>
              <a:rPr lang="zh-CN" altLang="zh-CN" sz="2400" dirty="0" smtClean="0"/>
              <a:t>”</a:t>
            </a:r>
            <a:endParaRPr lang="en-US" altLang="zh-CN" sz="2400" dirty="0" smtClean="0"/>
          </a:p>
          <a:p>
            <a:pPr algn="just"/>
            <a:r>
              <a:rPr lang="en-US" altLang="zh-CN" sz="2400" dirty="0" smtClean="0"/>
              <a:t>2</a:t>
            </a:r>
            <a:r>
              <a:rPr lang="zh-CN" altLang="en-US" sz="2400" dirty="0" smtClean="0"/>
              <a:t>、</a:t>
            </a:r>
            <a:r>
              <a:rPr lang="zh-CN" altLang="zh-CN" sz="2400" dirty="0" smtClean="0"/>
              <a:t>“</a:t>
            </a:r>
            <a:r>
              <a:rPr lang="zh-CN" altLang="zh-CN" sz="2400" dirty="0"/>
              <a:t>基于信息这种财产产生的权利就称为信息产权。</a:t>
            </a:r>
            <a:r>
              <a:rPr lang="zh-CN" altLang="zh-CN" sz="2400" dirty="0" smtClean="0"/>
              <a:t>”</a:t>
            </a:r>
            <a:endParaRPr lang="en-US" altLang="zh-CN" sz="2400" dirty="0" smtClean="0"/>
          </a:p>
          <a:p>
            <a:pPr algn="just"/>
            <a:r>
              <a:rPr lang="en-US" altLang="zh-CN" sz="2400" dirty="0" smtClean="0"/>
              <a:t>3</a:t>
            </a:r>
            <a:r>
              <a:rPr lang="zh-CN" altLang="en-US" sz="2400" dirty="0" smtClean="0"/>
              <a:t>、</a:t>
            </a:r>
            <a:r>
              <a:rPr lang="zh-CN" altLang="zh-CN" sz="2400" dirty="0" smtClean="0"/>
              <a:t>“</a:t>
            </a:r>
            <a:r>
              <a:rPr lang="zh-CN" altLang="zh-CN" sz="2400" dirty="0"/>
              <a:t>信息产权是信息所有者对其生产和拥有的信息产品所享的权利。</a:t>
            </a:r>
            <a:r>
              <a:rPr lang="zh-CN" altLang="zh-CN" sz="2400" dirty="0" smtClean="0"/>
              <a:t>”</a:t>
            </a:r>
            <a:endParaRPr lang="en-US" altLang="zh-CN" sz="2400" dirty="0" smtClean="0"/>
          </a:p>
          <a:p>
            <a:pPr algn="just"/>
            <a:r>
              <a:rPr lang="en-US" altLang="zh-CN" sz="2400" dirty="0" smtClean="0"/>
              <a:t>4</a:t>
            </a:r>
            <a:r>
              <a:rPr lang="zh-CN" altLang="en-US" sz="2400" dirty="0" smtClean="0"/>
              <a:t>、</a:t>
            </a:r>
            <a:r>
              <a:rPr lang="zh-CN" altLang="zh-CN" sz="2400" dirty="0" smtClean="0"/>
              <a:t>“</a:t>
            </a:r>
            <a:r>
              <a:rPr lang="zh-CN" altLang="zh-CN" sz="2400" dirty="0"/>
              <a:t>信息所有者基于其信息产品享有的特定性质的人身权和财产权。”。</a:t>
            </a:r>
            <a:endParaRPr lang="zh-CN" altLang="zh-CN" sz="2400" dirty="0"/>
          </a:p>
          <a:p>
            <a:pPr algn="just"/>
            <a:r>
              <a:rPr lang="en-US" altLang="zh-CN" sz="2200" dirty="0" smtClean="0"/>
              <a:t>  </a:t>
            </a:r>
            <a:endParaRPr lang="zh-CN" altLang="zh-CN" sz="22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7" y="1727180"/>
            <a:ext cx="7704856" cy="3046988"/>
          </a:xfrm>
          <a:prstGeom prst="rect">
            <a:avLst/>
          </a:prstGeom>
          <a:noFill/>
        </p:spPr>
        <p:txBody>
          <a:bodyPr wrap="square" rtlCol="0">
            <a:spAutoFit/>
          </a:bodyPr>
          <a:lstStyle/>
          <a:p>
            <a:pPr algn="just"/>
            <a:r>
              <a:rPr lang="zh-CN" altLang="en-US" sz="2400" b="1" dirty="0" smtClean="0"/>
              <a:t>二</a:t>
            </a:r>
            <a:r>
              <a:rPr lang="zh-CN" altLang="zh-CN" sz="2400" b="1" dirty="0" smtClean="0"/>
              <a:t>、信息</a:t>
            </a:r>
            <a:r>
              <a:rPr lang="zh-CN" altLang="en-US" sz="2400" b="1" dirty="0" smtClean="0"/>
              <a:t>产权的定义</a:t>
            </a:r>
            <a:endParaRPr lang="zh-CN" altLang="zh-CN" sz="2400" b="1" dirty="0"/>
          </a:p>
          <a:p>
            <a:pPr algn="just"/>
            <a:endParaRPr lang="en-US" altLang="zh-CN" sz="2400" dirty="0" smtClean="0"/>
          </a:p>
          <a:p>
            <a:pPr algn="just"/>
            <a:r>
              <a:rPr lang="en-US" altLang="zh-CN" sz="2400" dirty="0"/>
              <a:t> </a:t>
            </a:r>
            <a:r>
              <a:rPr lang="en-US" altLang="zh-CN" sz="2400" dirty="0" smtClean="0"/>
              <a:t>   </a:t>
            </a:r>
            <a:r>
              <a:rPr lang="zh-CN" altLang="zh-CN" sz="2400" dirty="0" smtClean="0"/>
              <a:t>如果</a:t>
            </a:r>
            <a:r>
              <a:rPr lang="zh-CN" altLang="zh-CN" sz="2400" dirty="0"/>
              <a:t>仔细分析，信息产权的概念可以分为广义理解和狭义理解两种。广义上的信息产权包括权利主体对于信息可能成立的全部权利，即包括人身权也包括财产权；狭义上的信息产权仅仅是指权利人对于信息可以成立的财产权。本书所理解的信息产权是指狭义上的信息产权，即信息产权是指对信息享有的财产性</a:t>
            </a:r>
            <a:r>
              <a:rPr lang="zh-CN" altLang="zh-CN" sz="2400" dirty="0" smtClean="0"/>
              <a:t>权利</a:t>
            </a:r>
            <a:r>
              <a:rPr lang="zh-CN" altLang="en-US" sz="2400" dirty="0" smtClean="0"/>
              <a:t>。</a:t>
            </a:r>
            <a:endParaRPr lang="en-US" altLang="zh-CN" sz="22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392" y="1556792"/>
            <a:ext cx="8424936" cy="4385816"/>
          </a:xfrm>
          <a:prstGeom prst="rect">
            <a:avLst/>
          </a:prstGeom>
          <a:noFill/>
        </p:spPr>
        <p:txBody>
          <a:bodyPr wrap="square" rtlCol="0">
            <a:spAutoFit/>
          </a:bodyPr>
          <a:lstStyle/>
          <a:p>
            <a:pPr algn="just"/>
            <a:r>
              <a:rPr lang="zh-CN" altLang="en-US" sz="2400" b="1" dirty="0" smtClean="0"/>
              <a:t>三</a:t>
            </a:r>
            <a:r>
              <a:rPr lang="zh-CN" altLang="zh-CN" sz="2400" b="1" dirty="0" smtClean="0"/>
              <a:t>、</a:t>
            </a:r>
            <a:r>
              <a:rPr lang="zh-CN" altLang="en-US" sz="2400" b="1" dirty="0" smtClean="0"/>
              <a:t>相关概念辨析</a:t>
            </a:r>
            <a:endParaRPr lang="zh-CN" altLang="zh-CN" sz="2400" b="1" dirty="0"/>
          </a:p>
          <a:p>
            <a:pPr algn="just"/>
            <a:endParaRPr lang="zh-CN" altLang="zh-CN" sz="2400" dirty="0"/>
          </a:p>
          <a:p>
            <a:pPr algn="just"/>
            <a:r>
              <a:rPr lang="zh-CN" altLang="zh-CN" sz="2400" dirty="0" smtClean="0"/>
              <a:t>（</a:t>
            </a:r>
            <a:r>
              <a:rPr lang="en-US" altLang="zh-CN" sz="2400" dirty="0"/>
              <a:t>1</a:t>
            </a:r>
            <a:r>
              <a:rPr lang="zh-CN" altLang="zh-CN" sz="2400" dirty="0"/>
              <a:t>）信息产权与信息权利 </a:t>
            </a:r>
            <a:endParaRPr lang="en-US" altLang="zh-CN" sz="2400" dirty="0" smtClean="0"/>
          </a:p>
          <a:p>
            <a:pPr algn="just"/>
            <a:r>
              <a:rPr lang="en-US" altLang="zh-CN" sz="2300" dirty="0" smtClean="0"/>
              <a:t>     </a:t>
            </a:r>
            <a:r>
              <a:rPr lang="zh-CN" altLang="zh-CN" sz="2300" dirty="0" smtClean="0"/>
              <a:t>讨论</a:t>
            </a:r>
            <a:r>
              <a:rPr lang="zh-CN" altLang="zh-CN" sz="2300" dirty="0"/>
              <a:t>信息产权时常常涉及到“信息权利”（</a:t>
            </a:r>
            <a:r>
              <a:rPr lang="en-US" altLang="zh-CN" sz="2300" dirty="0"/>
              <a:t>information right</a:t>
            </a:r>
            <a:r>
              <a:rPr lang="zh-CN" altLang="zh-CN" sz="2300" dirty="0"/>
              <a:t>），实际上信息权利与信息产权是两个不同的概念。也有人使用“信息权”一词，我们认为信息权利比信息权更符合使用该概念的</a:t>
            </a:r>
            <a:r>
              <a:rPr lang="zh-CN" altLang="zh-CN" sz="2300" dirty="0" smtClean="0"/>
              <a:t>本义</a:t>
            </a:r>
            <a:r>
              <a:rPr lang="zh-CN" altLang="en-US" sz="2300" dirty="0" smtClean="0"/>
              <a:t>。</a:t>
            </a:r>
            <a:r>
              <a:rPr lang="zh-CN" altLang="zh-CN" sz="2300" dirty="0"/>
              <a:t>根据美国《统一计算机信息交易法》的界定，信息权利包括所有存在于信息上的权利，这些权利包括所有根据有关专利、版权、掩膜作品（</a:t>
            </a:r>
            <a:r>
              <a:rPr lang="en-US" altLang="zh-CN" sz="2300" dirty="0"/>
              <a:t>mask works</a:t>
            </a:r>
            <a:r>
              <a:rPr lang="zh-CN" altLang="zh-CN" sz="2300" dirty="0"/>
              <a:t>）、商业秘密、商标和公开权（</a:t>
            </a:r>
            <a:r>
              <a:rPr lang="en-US" altLang="zh-CN" sz="2300" dirty="0"/>
              <a:t>publicity rights</a:t>
            </a:r>
            <a:r>
              <a:rPr lang="zh-CN" altLang="zh-CN" sz="2300" dirty="0"/>
              <a:t>）的法律所享有的权利，或者其他任何赋予人们控制或排除他人侵犯其对该信息的利益、利用或获取该信息的权利</a:t>
            </a:r>
            <a:r>
              <a:rPr lang="zh-CN" altLang="zh-CN" sz="2300" dirty="0" smtClean="0"/>
              <a:t>。</a:t>
            </a:r>
            <a:endParaRPr lang="en-US" altLang="zh-CN" sz="23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1484787"/>
            <a:ext cx="8496944" cy="4508927"/>
          </a:xfrm>
          <a:prstGeom prst="rect">
            <a:avLst/>
          </a:prstGeom>
          <a:noFill/>
        </p:spPr>
        <p:txBody>
          <a:bodyPr wrap="square" rtlCol="0">
            <a:spAutoFit/>
          </a:bodyPr>
          <a:lstStyle/>
          <a:p>
            <a:r>
              <a:rPr lang="zh-CN" altLang="en-US" sz="2400" b="1" dirty="0" smtClean="0"/>
              <a:t>三</a:t>
            </a:r>
            <a:r>
              <a:rPr lang="zh-CN" altLang="zh-CN" sz="2400" b="1" dirty="0" smtClean="0"/>
              <a:t>、</a:t>
            </a:r>
            <a:r>
              <a:rPr lang="zh-CN" altLang="en-US" sz="2400" b="1" dirty="0" smtClean="0"/>
              <a:t>相关概念辨析</a:t>
            </a:r>
            <a:endParaRPr lang="zh-CN" altLang="zh-CN" sz="2400" b="1" dirty="0"/>
          </a:p>
          <a:p>
            <a:endParaRPr lang="zh-CN" altLang="zh-CN" sz="2400" dirty="0"/>
          </a:p>
          <a:p>
            <a:r>
              <a:rPr lang="zh-CN" altLang="zh-CN" sz="2400" dirty="0" smtClean="0"/>
              <a:t>（</a:t>
            </a:r>
            <a:r>
              <a:rPr lang="en-US" altLang="zh-CN" sz="2400" dirty="0"/>
              <a:t>1</a:t>
            </a:r>
            <a:r>
              <a:rPr lang="zh-CN" altLang="zh-CN" sz="2400" dirty="0"/>
              <a:t>）信息产权与信息权利 </a:t>
            </a:r>
            <a:endParaRPr lang="en-US" altLang="zh-CN" sz="2400" dirty="0" smtClean="0"/>
          </a:p>
          <a:p>
            <a:r>
              <a:rPr lang="en-US" altLang="zh-CN" sz="2400" dirty="0" smtClean="0"/>
              <a:t>    </a:t>
            </a:r>
            <a:endParaRPr lang="en-US" altLang="zh-CN" sz="2400" dirty="0" smtClean="0"/>
          </a:p>
          <a:p>
            <a:r>
              <a:rPr lang="en-US" altLang="zh-CN" sz="2400" dirty="0"/>
              <a:t> </a:t>
            </a:r>
            <a:r>
              <a:rPr lang="en-US" altLang="zh-CN" sz="2400" dirty="0" smtClean="0"/>
              <a:t>   </a:t>
            </a:r>
            <a:r>
              <a:rPr lang="zh-CN" altLang="zh-CN" sz="2400" dirty="0" smtClean="0"/>
              <a:t>如果</a:t>
            </a:r>
            <a:r>
              <a:rPr lang="zh-CN" altLang="zh-CN" sz="2400" dirty="0"/>
              <a:t>从信息权利包含的具体内容角度出发，则李晓辉博士将信息权利界定为“以满足一定条件的信息作为权利客体的法律权力类型，它是由多个子权利构成的法律权利束。”这些子权利包括信息财产权、知情权、信息隐私权、信息传播自由权、信息环境权和信息安全权等，其中有的是财产性权利，有的是非财产性权利。因此信息权利是一项综合性的权利，内容包括信息产权和其他信息权利</a:t>
            </a:r>
            <a:r>
              <a:rPr lang="zh-CN" altLang="zh-CN" sz="2400" dirty="0" smtClean="0"/>
              <a:t>。</a:t>
            </a:r>
            <a:endParaRPr lang="zh-CN" altLang="zh-CN" sz="2400" dirty="0"/>
          </a:p>
          <a:p>
            <a:endParaRPr lang="en-US" altLang="zh-CN" sz="23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05" y="1428553"/>
            <a:ext cx="8352928" cy="4524315"/>
          </a:xfrm>
          <a:prstGeom prst="rect">
            <a:avLst/>
          </a:prstGeom>
          <a:noFill/>
        </p:spPr>
        <p:txBody>
          <a:bodyPr wrap="square" rtlCol="0">
            <a:spAutoFit/>
          </a:bodyPr>
          <a:lstStyle/>
          <a:p>
            <a:pPr algn="just"/>
            <a:r>
              <a:rPr lang="zh-CN" altLang="en-US" sz="2400" b="1" dirty="0" smtClean="0"/>
              <a:t>三</a:t>
            </a:r>
            <a:r>
              <a:rPr lang="zh-CN" altLang="zh-CN" sz="2400" b="1" dirty="0" smtClean="0"/>
              <a:t>、</a:t>
            </a:r>
            <a:r>
              <a:rPr lang="zh-CN" altLang="en-US" sz="2400" b="1" dirty="0" smtClean="0"/>
              <a:t>相关概念辨析</a:t>
            </a:r>
            <a:endParaRPr lang="zh-CN" altLang="zh-CN" sz="2400" b="1" dirty="0"/>
          </a:p>
          <a:p>
            <a:pPr algn="just"/>
            <a:endParaRPr lang="zh-CN" altLang="zh-CN" sz="2400" dirty="0"/>
          </a:p>
          <a:p>
            <a:pPr algn="just"/>
            <a:r>
              <a:rPr lang="zh-CN" altLang="zh-CN" sz="2400" dirty="0" smtClean="0"/>
              <a:t>（</a:t>
            </a:r>
            <a:r>
              <a:rPr lang="en-US" altLang="zh-CN" sz="2400" dirty="0"/>
              <a:t>1</a:t>
            </a:r>
            <a:r>
              <a:rPr lang="zh-CN" altLang="zh-CN" sz="2400" dirty="0"/>
              <a:t>）信息产权与信息权利 </a:t>
            </a:r>
            <a:r>
              <a:rPr lang="en-US" altLang="zh-CN" sz="2400" dirty="0" smtClean="0"/>
              <a:t>    </a:t>
            </a:r>
            <a:endParaRPr lang="en-US" altLang="zh-CN" sz="2400" dirty="0" smtClean="0"/>
          </a:p>
          <a:p>
            <a:pPr algn="just"/>
            <a:r>
              <a:rPr lang="en-US" altLang="zh-CN" sz="2400" dirty="0" smtClean="0"/>
              <a:t>    </a:t>
            </a:r>
            <a:r>
              <a:rPr lang="zh-CN" altLang="zh-CN" sz="2400" dirty="0" smtClean="0"/>
              <a:t>信息</a:t>
            </a:r>
            <a:r>
              <a:rPr lang="zh-CN" altLang="zh-CN" sz="2400" dirty="0"/>
              <a:t>权利与信息产权的区别在于，从外延上看，信息权利包容信息产权，同时还包括知情权、隐私权等非财产性权利。从内涵上来讲，信息产权解决信息的初始权利问题，这种权利可以是专有的，也可以是共有的，实质是信息支配权的归属问题。而信息权利确认的是有关信息的一切权利，表现为以信息为对象的各种权利，既通过信息产权解决信息的静态归属问题，也通过知情权、自由权等解决信息的流动问题；既确认有关信息的私权，例如隐私权，也确认有关信息的公权，例如知情</a:t>
            </a:r>
            <a:r>
              <a:rPr lang="zh-CN" altLang="zh-CN" sz="2400" dirty="0" smtClean="0"/>
              <a:t>权</a:t>
            </a:r>
            <a:r>
              <a:rPr lang="zh-CN" altLang="en-US" sz="2400" dirty="0" smtClean="0"/>
              <a:t>。</a:t>
            </a:r>
            <a:endParaRPr lang="en-US" altLang="zh-CN" sz="23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00808"/>
            <a:ext cx="8208912" cy="3785652"/>
          </a:xfrm>
          <a:prstGeom prst="rect">
            <a:avLst/>
          </a:prstGeom>
          <a:noFill/>
        </p:spPr>
        <p:txBody>
          <a:bodyPr wrap="square" rtlCol="0">
            <a:spAutoFit/>
          </a:bodyPr>
          <a:lstStyle/>
          <a:p>
            <a:pPr algn="just"/>
            <a:r>
              <a:rPr lang="zh-CN" altLang="en-US" sz="2400" b="1" dirty="0" smtClean="0"/>
              <a:t>三</a:t>
            </a:r>
            <a:r>
              <a:rPr lang="zh-CN" altLang="zh-CN" sz="2400" b="1" dirty="0" smtClean="0"/>
              <a:t>、</a:t>
            </a:r>
            <a:r>
              <a:rPr lang="zh-CN" altLang="en-US" sz="2400" b="1" dirty="0" smtClean="0"/>
              <a:t>相关概念辨析</a:t>
            </a:r>
            <a:endParaRPr lang="zh-CN" altLang="zh-CN" sz="2400" b="1" dirty="0"/>
          </a:p>
          <a:p>
            <a:pPr algn="just"/>
            <a:endParaRPr lang="zh-CN" altLang="zh-CN" sz="2400" dirty="0"/>
          </a:p>
          <a:p>
            <a:pPr algn="just"/>
            <a:r>
              <a:rPr lang="zh-CN" altLang="zh-CN" sz="2400" dirty="0"/>
              <a:t>（</a:t>
            </a:r>
            <a:r>
              <a:rPr lang="en-US" altLang="zh-CN" sz="2400" dirty="0"/>
              <a:t>2</a:t>
            </a:r>
            <a:r>
              <a:rPr lang="zh-CN" altLang="zh-CN" sz="2400" dirty="0"/>
              <a:t>）信息产权与知识产权</a:t>
            </a:r>
            <a:endParaRPr lang="zh-CN" altLang="zh-CN" sz="2400" dirty="0"/>
          </a:p>
          <a:p>
            <a:pPr algn="just"/>
            <a:r>
              <a:rPr lang="en-US" altLang="zh-CN" sz="2400" dirty="0" smtClean="0"/>
              <a:t>    </a:t>
            </a:r>
            <a:r>
              <a:rPr lang="zh-CN" altLang="zh-CN" sz="2400" dirty="0" smtClean="0"/>
              <a:t>知识</a:t>
            </a:r>
            <a:r>
              <a:rPr lang="zh-CN" altLang="zh-CN" sz="2400" dirty="0"/>
              <a:t>作为人类社会特有的现象，是经由人类独具的思维能力深度加工过的、浓缩的系统化了的特定信息，是信息的核心。任何知识都是人类智力创造的成果，其本质是一种特定的优化信息。因此知识属于信息范畴，是信息的一部分。将保护特定智力成果的权利称为知识产权是理所当然的；基于知识（智力成果）本质上是一种特定信息，将知识产权确定为一种“信息产权”，更是顺理成章</a:t>
            </a:r>
            <a:r>
              <a:rPr lang="zh-CN" altLang="zh-CN" sz="2400" dirty="0" smtClean="0"/>
              <a:t>的</a:t>
            </a:r>
            <a:r>
              <a:rPr lang="zh-CN" altLang="en-US" sz="2400" dirty="0" smtClean="0"/>
              <a:t>。</a:t>
            </a:r>
            <a:endParaRPr lang="en-US" altLang="zh-CN" sz="23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720840"/>
            <a:ext cx="8424936" cy="3416320"/>
          </a:xfrm>
          <a:prstGeom prst="rect">
            <a:avLst/>
          </a:prstGeom>
          <a:noFill/>
        </p:spPr>
        <p:txBody>
          <a:bodyPr wrap="square" rtlCol="0">
            <a:spAutoFit/>
          </a:bodyPr>
          <a:lstStyle/>
          <a:p>
            <a:pPr algn="just"/>
            <a:r>
              <a:rPr lang="zh-CN" altLang="en-US" sz="2400" b="1" dirty="0" smtClean="0"/>
              <a:t>三</a:t>
            </a:r>
            <a:r>
              <a:rPr lang="zh-CN" altLang="zh-CN" sz="2400" b="1" dirty="0" smtClean="0"/>
              <a:t>、</a:t>
            </a:r>
            <a:r>
              <a:rPr lang="zh-CN" altLang="en-US" sz="2400" b="1" dirty="0" smtClean="0"/>
              <a:t>相关概念辨析</a:t>
            </a:r>
            <a:endParaRPr lang="zh-CN" altLang="zh-CN" sz="2400" b="1" dirty="0"/>
          </a:p>
          <a:p>
            <a:pPr algn="just"/>
            <a:endParaRPr lang="zh-CN" altLang="zh-CN" sz="2400" dirty="0"/>
          </a:p>
          <a:p>
            <a:pPr algn="just"/>
            <a:r>
              <a:rPr lang="zh-CN" altLang="zh-CN" sz="2400" dirty="0"/>
              <a:t>（</a:t>
            </a:r>
            <a:r>
              <a:rPr lang="en-US" altLang="zh-CN" sz="2400" dirty="0"/>
              <a:t>2</a:t>
            </a:r>
            <a:r>
              <a:rPr lang="zh-CN" altLang="zh-CN" sz="2400" dirty="0"/>
              <a:t>）信息产权与知识产权</a:t>
            </a:r>
            <a:endParaRPr lang="zh-CN" altLang="zh-CN" sz="2400" dirty="0"/>
          </a:p>
          <a:p>
            <a:pPr algn="just"/>
            <a:r>
              <a:rPr lang="en-US" altLang="zh-CN" sz="2400" dirty="0" smtClean="0"/>
              <a:t>    </a:t>
            </a:r>
            <a:r>
              <a:rPr lang="zh-CN" altLang="zh-CN" sz="2400" dirty="0" smtClean="0"/>
              <a:t>正如</a:t>
            </a:r>
            <a:r>
              <a:rPr lang="zh-CN" altLang="zh-CN" sz="2400" dirty="0"/>
              <a:t>知识只是信息的核心部分而非其全部，知识产权也只是信息产权的核心部分，信息产权的范围大于知识产权的范围。信息产权包括知识产权，同时还包括超出知识产权保护范围的其他信息权利。另由于“知识产权”早于“信息产权”出现，因此可以认为信息产权是知识产权的扩展，这一概念突出了知识产权客体的“信息”</a:t>
            </a:r>
            <a:r>
              <a:rPr lang="zh-CN" altLang="zh-CN" sz="2400" dirty="0" smtClean="0"/>
              <a:t>本质</a:t>
            </a:r>
            <a:r>
              <a:rPr lang="zh-CN" altLang="en-US" sz="2400" dirty="0" smtClean="0"/>
              <a:t>。</a:t>
            </a:r>
            <a:endParaRPr lang="en-US" altLang="zh-CN" sz="2300"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8229600" cy="1066800"/>
          </a:xfrm>
        </p:spPr>
        <p:txBody>
          <a:bodyPr/>
          <a:lstStyle/>
          <a:p>
            <a:r>
              <a:rPr lang="zh-CN" altLang="en-US" dirty="0">
                <a:ea typeface="宋体" panose="02010600030101010101" pitchFamily="2" charset="-122"/>
              </a:rPr>
              <a:t>本章小结</a:t>
            </a:r>
            <a:endParaRPr lang="zh-CN" altLang="en-US" dirty="0">
              <a:ea typeface="宋体" panose="02010600030101010101" pitchFamily="2" charset="-122"/>
            </a:endParaRPr>
          </a:p>
        </p:txBody>
      </p:sp>
      <p:sp>
        <p:nvSpPr>
          <p:cNvPr id="2" name="TextBox 1"/>
          <p:cNvSpPr txBox="1"/>
          <p:nvPr/>
        </p:nvSpPr>
        <p:spPr>
          <a:xfrm>
            <a:off x="353864" y="1340769"/>
            <a:ext cx="8496944" cy="4832092"/>
          </a:xfrm>
          <a:prstGeom prst="rect">
            <a:avLst/>
          </a:prstGeom>
          <a:noFill/>
        </p:spPr>
        <p:txBody>
          <a:bodyPr wrap="square" rtlCol="0">
            <a:spAutoFit/>
          </a:bodyPr>
          <a:lstStyle/>
          <a:p>
            <a:r>
              <a:rPr lang="en-US" altLang="zh-CN" sz="2200" dirty="0" smtClean="0"/>
              <a:t>    </a:t>
            </a:r>
            <a:r>
              <a:rPr lang="zh-CN" altLang="zh-CN" sz="2200" dirty="0" smtClean="0"/>
              <a:t>在</a:t>
            </a:r>
            <a:r>
              <a:rPr lang="zh-CN" altLang="zh-CN" sz="2200" dirty="0"/>
              <a:t>信息经济时代，从社会公正出发，为防止信息资源的分配悬殊，要求加快信息产品的扩散，以满足公众对信息资源的渴求。然而，信息产权是以信息的财产化为前提，保证对投资的回报，保护信息产品生产者的权利。这种产权垄断与社会利益的冲突是客观存在并且持续的，因此我们需要这样一个关于信息的法律体制，即不仅在一个国家内而且在整个世界内，它能够很宽松地在公共利益和私人利益之间保持一种</a:t>
            </a:r>
            <a:r>
              <a:rPr lang="zh-CN" altLang="zh-CN" sz="2200" dirty="0" smtClean="0"/>
              <a:t>平衡</a:t>
            </a:r>
            <a:r>
              <a:rPr lang="zh-CN" altLang="en-US" sz="2200" dirty="0" smtClean="0"/>
              <a:t>。</a:t>
            </a:r>
            <a:endParaRPr lang="en-US" altLang="zh-CN" sz="2200" dirty="0" smtClean="0"/>
          </a:p>
          <a:p>
            <a:r>
              <a:rPr lang="en-US" altLang="zh-CN" sz="2200" dirty="0"/>
              <a:t> </a:t>
            </a:r>
            <a:r>
              <a:rPr lang="en-US" altLang="zh-CN" sz="2200" dirty="0" smtClean="0"/>
              <a:t>   </a:t>
            </a:r>
            <a:r>
              <a:rPr lang="zh-CN" altLang="zh-CN" sz="2200" dirty="0" smtClean="0"/>
              <a:t>为</a:t>
            </a:r>
            <a:r>
              <a:rPr lang="zh-CN" altLang="zh-CN" sz="2200" dirty="0"/>
              <a:t>保障信息产品生产者的利益需要建立信息产权制度，但是需要注意的是，并不是所有的信息产品都受法律的保护，都要纳入信息产权的范围。信息产权的内涵要广于知识产权，但是什么样的信息才可以作为财产，才可以受到法律的保护应该参考现有的实践需要。盲目地把所有的信息都产权化显然是不妥的，毕竟法律的保护是有界限的。因此用信息产权代替知识产权来构建一个新的理论体系和实践制度还有很长的路要走 </a:t>
            </a:r>
            <a:r>
              <a:rPr lang="zh-CN" altLang="en-US" sz="2200" dirty="0" smtClean="0"/>
              <a:t>。</a:t>
            </a:r>
            <a:endParaRPr lang="en-US" altLang="zh-CN" sz="2200" b="1"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9348" y="116632"/>
            <a:ext cx="8229600" cy="1066800"/>
          </a:xfrm>
        </p:spPr>
        <p:txBody>
          <a:bodyPr/>
          <a:lstStyle/>
          <a:p>
            <a:r>
              <a:rPr lang="zh-CN" altLang="en-US" dirty="0" smtClean="0">
                <a:ea typeface="宋体" panose="02010600030101010101" pitchFamily="2" charset="-122"/>
              </a:rPr>
              <a:t>思考与练习</a:t>
            </a:r>
            <a:endParaRPr lang="zh-CN" altLang="en-US" dirty="0">
              <a:ea typeface="宋体" panose="02010600030101010101" pitchFamily="2" charset="-122"/>
            </a:endParaRPr>
          </a:p>
        </p:txBody>
      </p:sp>
      <p:sp>
        <p:nvSpPr>
          <p:cNvPr id="2" name="TextBox 1"/>
          <p:cNvSpPr txBox="1"/>
          <p:nvPr/>
        </p:nvSpPr>
        <p:spPr>
          <a:xfrm>
            <a:off x="1115616" y="1412776"/>
            <a:ext cx="6480720" cy="3416320"/>
          </a:xfrm>
          <a:prstGeom prst="rect">
            <a:avLst/>
          </a:prstGeom>
          <a:noFill/>
        </p:spPr>
        <p:txBody>
          <a:bodyPr wrap="square" rtlCol="0">
            <a:spAutoFit/>
          </a:bodyPr>
          <a:lstStyle/>
          <a:p>
            <a:r>
              <a:rPr lang="en-US" altLang="zh-CN" sz="2400" dirty="0"/>
              <a:t>1</a:t>
            </a:r>
            <a:r>
              <a:rPr lang="zh-CN" altLang="zh-CN" sz="2400" dirty="0"/>
              <a:t>．何谓知识产权？知识产权有何特征</a:t>
            </a:r>
            <a:r>
              <a:rPr lang="zh-CN" altLang="zh-CN" sz="2400" dirty="0" smtClean="0"/>
              <a:t>？</a:t>
            </a:r>
            <a:endParaRPr lang="en-US" altLang="zh-CN" sz="2400" dirty="0" smtClean="0"/>
          </a:p>
          <a:p>
            <a:endParaRPr lang="zh-CN" altLang="zh-CN" sz="2400" dirty="0"/>
          </a:p>
          <a:p>
            <a:r>
              <a:rPr lang="en-US" altLang="zh-CN" sz="2400" dirty="0"/>
              <a:t>2</a:t>
            </a:r>
            <a:r>
              <a:rPr lang="zh-CN" altLang="zh-CN" sz="2400" dirty="0"/>
              <a:t>．简述我国知识产权保护制度的现状</a:t>
            </a:r>
            <a:r>
              <a:rPr lang="zh-CN" altLang="zh-CN" sz="2400" dirty="0" smtClean="0"/>
              <a:t>。</a:t>
            </a:r>
            <a:endParaRPr lang="en-US" altLang="zh-CN" sz="2400" dirty="0" smtClean="0"/>
          </a:p>
          <a:p>
            <a:endParaRPr lang="zh-CN" altLang="zh-CN" sz="2400" dirty="0"/>
          </a:p>
          <a:p>
            <a:r>
              <a:rPr lang="en-US" altLang="zh-CN" sz="2400" dirty="0"/>
              <a:t>3</a:t>
            </a:r>
            <a:r>
              <a:rPr lang="zh-CN" altLang="zh-CN" sz="2400" dirty="0"/>
              <a:t>．何谓信息产权，其与知识产权的关系如何</a:t>
            </a:r>
            <a:r>
              <a:rPr lang="zh-CN" altLang="zh-CN" sz="2400" dirty="0" smtClean="0"/>
              <a:t>？</a:t>
            </a:r>
            <a:endParaRPr lang="en-US" altLang="zh-CN" sz="2400" dirty="0" smtClean="0"/>
          </a:p>
          <a:p>
            <a:endParaRPr lang="zh-CN" altLang="zh-CN" sz="2400" dirty="0"/>
          </a:p>
          <a:p>
            <a:r>
              <a:rPr lang="en-US" altLang="zh-CN" sz="2400" dirty="0"/>
              <a:t>4</a:t>
            </a:r>
            <a:r>
              <a:rPr lang="zh-CN" altLang="zh-CN" sz="2400" dirty="0"/>
              <a:t>．应如何考虑信息产品的产权制度设计</a:t>
            </a:r>
            <a:r>
              <a:rPr lang="zh-CN" altLang="zh-CN" sz="2400" dirty="0" smtClean="0"/>
              <a:t>？</a:t>
            </a:r>
            <a:endParaRPr lang="en-US" altLang="zh-CN" sz="2400" dirty="0" smtClean="0"/>
          </a:p>
          <a:p>
            <a:endParaRPr lang="zh-CN" altLang="zh-CN" sz="2400" dirty="0"/>
          </a:p>
          <a:p>
            <a:r>
              <a:rPr lang="en-US" altLang="zh-CN" sz="2400" dirty="0"/>
              <a:t>5</a:t>
            </a:r>
            <a:r>
              <a:rPr lang="zh-CN" altLang="zh-CN" sz="2400" dirty="0"/>
              <a:t>．信息产权概念的提出有何意义？</a:t>
            </a:r>
            <a:endParaRPr lang="en-US" altLang="zh-CN" sz="2400" b="1" dirty="0" smtClean="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1210175510"/>
  <p:tag name="MH_LIBRARY" val="GRAPHIC"/>
  <p:tag name="MH_ORDER" val="Rectangle 28"/>
</p:tagLst>
</file>

<file path=ppt/tags/tag10.xml><?xml version="1.0" encoding="utf-8"?>
<p:tagLst xmlns:p="http://schemas.openxmlformats.org/presentationml/2006/main">
  <p:tag name="MH" val="20151210175510"/>
  <p:tag name="MH_LIBRARY" val="GRAPHIC"/>
  <p:tag name="MH_ORDER" val="Rectangle 117"/>
</p:tagLst>
</file>

<file path=ppt/tags/tag11.xml><?xml version="1.0" encoding="utf-8"?>
<p:tagLst xmlns:p="http://schemas.openxmlformats.org/presentationml/2006/main">
  <p:tag name="KSO_WM_TAG_VERSION" val="1.0"/>
  <p:tag name="KSO_WM_TEMPLATE_CATEGORY" val="custom"/>
  <p:tag name="KSO_WM_TEMPLATE_INDEX" val="160501"/>
</p:tagLst>
</file>

<file path=ppt/tags/tag12.xml><?xml version="1.0" encoding="utf-8"?>
<p:tagLst xmlns:p="http://schemas.openxmlformats.org/presentationml/2006/main">
  <p:tag name="KSO_WM_TAG_VERSION" val="1.0"/>
  <p:tag name="KSO_WM_TEMPLATE_CATEGORY" val="custom"/>
  <p:tag name="KSO_WM_TEMPLATE_INDEX" val="160501"/>
</p:tagLst>
</file>

<file path=ppt/tags/tag13.xml><?xml version="1.0" encoding="utf-8"?>
<p:tagLst xmlns:p="http://schemas.openxmlformats.org/presentationml/2006/main">
  <p:tag name="MH" val="20151210175510"/>
  <p:tag name="MH_LIBRARY" val="GRAPHIC"/>
  <p:tag name="MH_ORDER" val="Rectangle 28"/>
</p:tagLst>
</file>

<file path=ppt/tags/tag14.xml><?xml version="1.0" encoding="utf-8"?>
<p:tagLst xmlns:p="http://schemas.openxmlformats.org/presentationml/2006/main">
  <p:tag name="MH" val="20151210175510"/>
  <p:tag name="MH_LIBRARY" val="GRAPHIC"/>
  <p:tag name="MH_ORDER" val="Rectangle 117"/>
</p:tagLst>
</file>

<file path=ppt/tags/tag15.xml><?xml version="1.0" encoding="utf-8"?>
<p:tagLst xmlns:p="http://schemas.openxmlformats.org/presentationml/2006/main">
  <p:tag name="KSO_WM_TAG_VERSION" val="1.0"/>
  <p:tag name="KSO_WM_TEMPLATE_CATEGORY" val="custom"/>
  <p:tag name="KSO_WM_TEMPLATE_INDEX" val="160501"/>
</p:tagLst>
</file>

<file path=ppt/tags/tag16.xml><?xml version="1.0" encoding="utf-8"?>
<p:tagLst xmlns:p="http://schemas.openxmlformats.org/presentationml/2006/main">
  <p:tag name="KSO_WM_TAG_VERSION" val="1.0"/>
  <p:tag name="KSO_WM_TEMPLATE_CATEGORY" val="custom"/>
  <p:tag name="KSO_WM_TEMPLATE_INDEX" val="16050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2"/>
</p:tagLst>
</file>

<file path=ppt/tags/tag18.xml><?xml version="1.0" encoding="utf-8"?>
<p:tagLst xmlns:p="http://schemas.openxmlformats.org/presentationml/2006/main">
  <p:tag name="KSO_WM_TEMPLATE_CATEGORY" val="custom"/>
  <p:tag name="KSO_WM_TEMPLATE_INDEX" val="160501"/>
  <p:tag name="KSO_WM_TAG_VERSION" val="1.0"/>
  <p:tag name="KSO_WM_SLIDE_ID" val="custom160501_1"/>
  <p:tag name="KSO_WM_SLIDE_INDEX" val="1"/>
  <p:tag name="KSO_WM_SLIDE_ITEM_CNT" val="2"/>
  <p:tag name="KSO_WM_SLIDE_LAYOUT" val="a_b"/>
  <p:tag name="KSO_WM_SLIDE_LAYOUT_CNT" val="1_1"/>
  <p:tag name="KSO_WM_SLIDE_TYPE" val="title"/>
  <p:tag name="KSO_WM_TEMPLATE_THUMBS_INDEX" val="1、10、12、18、24、25、26、27"/>
  <p:tag name="KSO_WM_BEAUTIFY_FLAG" val="#wm#"/>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MH" val="20151210175510"/>
  <p:tag name="MH_LIBRARY" val="GRAPHIC"/>
  <p:tag name="MH_ORDER" val="Rectangle 117"/>
</p:tagLst>
</file>

<file path=ppt/tags/tag20.xml><?xml version="1.0" encoding="utf-8"?>
<p:tagLst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2*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EMPLATE_CATEGORY" val="custom"/>
  <p:tag name="KSO_WM_TEMPLATE_INDEX" val="160501"/>
  <p:tag name="KSO_WM_TAG_VERSION" val="1.0"/>
  <p:tag name="KSO_WM_SLIDE_ID" val="custom160501_2"/>
  <p:tag name="KSO_WM_SLIDE_INDEX" val="2"/>
  <p:tag name="KSO_WM_SLIDE_ITEM_CNT" val="1"/>
  <p:tag name="KSO_WM_SLIDE_LAYOUT" val="a_f"/>
  <p:tag name="KSO_WM_SLIDE_LAYOUT_CNT" val="1_1"/>
  <p:tag name="KSO_WM_SLIDE_TYPE" val="text"/>
  <p:tag name="KSO_WM_BEAUTIFY_FLAG" val="#wm#"/>
  <p:tag name="KSO_WM_SLIDE_POSITION" val="77*137"/>
  <p:tag name="KSO_WM_SLIDE_SIZE" val="805*3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5.xml><?xml version="1.0" encoding="utf-8"?>
<p:tagLst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3.xml><?xml version="1.0" encoding="utf-8"?>
<p:tagLst xmlns:p="http://schemas.openxmlformats.org/presentationml/2006/main">
  <p:tag name="KSO_WM_TAG_VERSION" val="1.0"/>
  <p:tag name="KSO_WM_TEMPLATE_CATEGORY" val="custom"/>
  <p:tag name="KSO_WM_TEMPLATE_INDEX" val="160501"/>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31.xml><?xml version="1.0" encoding="utf-8"?>
<p:tagLst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4.xml><?xml version="1.0" encoding="utf-8"?>
<p:tagLst xmlns:p="http://schemas.openxmlformats.org/presentationml/2006/main">
  <p:tag name="KSO_WM_TAG_VERSION" val="1.0"/>
  <p:tag name="KSO_WM_TEMPLATE_CATEGORY" val="custom"/>
  <p:tag name="KSO_WM_TEMPLATE_INDEX" val="160501"/>
</p:tagLst>
</file>

<file path=ppt/tags/tag5.xml><?xml version="1.0" encoding="utf-8"?>
<p:tagLst xmlns:p="http://schemas.openxmlformats.org/presentationml/2006/main">
  <p:tag name="MH" val="20151210175510"/>
  <p:tag name="MH_LIBRARY" val="GRAPHIC"/>
  <p:tag name="MH_ORDER" val="Rectangle 28"/>
</p:tagLst>
</file>

<file path=ppt/tags/tag6.xml><?xml version="1.0" encoding="utf-8"?>
<p:tagLst xmlns:p="http://schemas.openxmlformats.org/presentationml/2006/main">
  <p:tag name="MH" val="20151210175510"/>
  <p:tag name="MH_LIBRARY" val="GRAPHIC"/>
  <p:tag name="MH_ORDER" val="Rectangle 117"/>
</p:tagLst>
</file>

<file path=ppt/tags/tag7.xml><?xml version="1.0" encoding="utf-8"?>
<p:tagLst xmlns:p="http://schemas.openxmlformats.org/presentationml/2006/main">
  <p:tag name="KSO_WM_TAG_VERSION" val="1.0"/>
  <p:tag name="KSO_WM_TEMPLATE_CATEGORY" val="custom"/>
  <p:tag name="KSO_WM_TEMPLATE_INDEX" val="160501"/>
</p:tagLst>
</file>

<file path=ppt/tags/tag8.xml><?xml version="1.0" encoding="utf-8"?>
<p:tagLst xmlns:p="http://schemas.openxmlformats.org/presentationml/2006/main">
  <p:tag name="KSO_WM_TAG_VERSION" val="1.0"/>
  <p:tag name="KSO_WM_TEMPLATE_CATEGORY" val="custom"/>
  <p:tag name="KSO_WM_TEMPLATE_INDEX" val="160501"/>
</p:tagLst>
</file>

<file path=ppt/tags/tag9.xml><?xml version="1.0" encoding="utf-8"?>
<p:tagLst xmlns:p="http://schemas.openxmlformats.org/presentationml/2006/main">
  <p:tag name="MH" val="20151210175510"/>
  <p:tag name="MH_LIBRARY" val="GRAPHIC"/>
  <p:tag name="MH_ORDER" val="Rectangle 28"/>
</p:tagLst>
</file>

<file path=ppt/theme/theme1.xml><?xml version="1.0" encoding="utf-8"?>
<a:theme xmlns:a="http://schemas.openxmlformats.org/drawingml/2006/main" name="1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31841</Words>
  <Application>WPS 演示</Application>
  <PresentationFormat>全屏显示(4:3)</PresentationFormat>
  <Paragraphs>1225</Paragraphs>
  <Slides>170</Slides>
  <Notes>4</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170</vt:i4>
      </vt:variant>
    </vt:vector>
  </HeadingPairs>
  <TitlesOfParts>
    <vt:vector size="189" baseType="lpstr">
      <vt:lpstr>Arial</vt:lpstr>
      <vt:lpstr>宋体</vt:lpstr>
      <vt:lpstr>Wingdings</vt:lpstr>
      <vt:lpstr>微软雅黑</vt:lpstr>
      <vt:lpstr>黑体</vt:lpstr>
      <vt:lpstr>Arial</vt:lpstr>
      <vt:lpstr>仿宋_GB2312</vt:lpstr>
      <vt:lpstr>Arial Unicode MS</vt:lpstr>
      <vt:lpstr>Calibri</vt:lpstr>
      <vt:lpstr>Verdana</vt:lpstr>
      <vt:lpstr>Times New Roman</vt:lpstr>
      <vt:lpstr>Times New Roman</vt:lpstr>
      <vt:lpstr>楷体_GB2312</vt:lpstr>
      <vt:lpstr>仿宋</vt:lpstr>
      <vt:lpstr>新宋体</vt:lpstr>
      <vt:lpstr>1_Office 主题</vt:lpstr>
      <vt:lpstr>2_Office 主题</vt:lpstr>
      <vt:lpstr>3_Office 主题</vt:lpstr>
      <vt:lpstr>4_Office 主题</vt:lpstr>
      <vt:lpstr>《信息政策与法规》  课程代码：02133</vt:lpstr>
      <vt:lpstr>介绍《信息政策与法规》考试</vt:lpstr>
      <vt:lpstr>【考法】笔纸考试</vt:lpstr>
      <vt:lpstr>信息管理与服务专业课程设置</vt:lpstr>
      <vt:lpstr>历年题型分析1</vt:lpstr>
      <vt:lpstr>历年题型分析2</vt:lpstr>
      <vt:lpstr>培训要求</vt:lpstr>
      <vt:lpstr>第一章 诸论</vt:lpstr>
      <vt:lpstr>PowerPoint 演示文稿</vt:lpstr>
      <vt:lpstr>本章导语</vt:lpstr>
      <vt:lpstr>本章导语</vt:lpstr>
      <vt:lpstr>本章概要</vt:lpstr>
      <vt:lpstr>第一节 信息法制建设的意义</vt:lpstr>
      <vt:lpstr>PowerPoint 演示文稿</vt:lpstr>
      <vt:lpstr>PowerPoint 演示文稿</vt:lpstr>
      <vt:lpstr>第二节 信息法概述</vt:lpstr>
      <vt:lpstr>PowerPoint 演示文稿</vt:lpstr>
      <vt:lpstr>PowerPoint 演示文稿</vt:lpstr>
      <vt:lpstr>PowerPoint 演示文稿</vt:lpstr>
      <vt:lpstr>PowerPoint 演示文稿</vt:lpstr>
      <vt:lpstr>PowerPoint 演示文稿</vt:lpstr>
      <vt:lpstr>PowerPoint 演示文稿</vt:lpstr>
      <vt:lpstr>第二节 信息法概述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信息法律关系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信息立法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本章小结</vt:lpstr>
      <vt:lpstr>本章小结</vt:lpstr>
      <vt:lpstr>思考与练习</vt:lpstr>
      <vt:lpstr>真题回顾</vt:lpstr>
      <vt:lpstr>第1章  绪论</vt:lpstr>
      <vt:lpstr>第二章 从知识产权到信息产权</vt:lpstr>
      <vt:lpstr>PowerPoint 演示文稿</vt:lpstr>
      <vt:lpstr>本章导语</vt:lpstr>
      <vt:lpstr>本章概要</vt:lpstr>
      <vt:lpstr>第一节 知识产权概述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知识产权的由来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信息产权的内涵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本章小结</vt:lpstr>
      <vt:lpstr>思考与练习</vt:lpstr>
      <vt:lpstr>真题回顾</vt:lpstr>
      <vt:lpstr>PowerPoint 演示文稿</vt:lpstr>
      <vt:lpstr>第三章 专利权法律制度</vt:lpstr>
      <vt:lpstr>PowerPoint 演示文稿</vt:lpstr>
      <vt:lpstr>本章导语</vt:lpstr>
      <vt:lpstr>本章导语</vt:lpstr>
      <vt:lpstr>本章概要</vt:lpstr>
      <vt:lpstr>第一节 专利权的客体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专利权的主体</vt:lpstr>
      <vt:lpstr>第二节 专利权的主体</vt:lpstr>
      <vt:lpstr>第二节 专利权的主体</vt:lpstr>
      <vt:lpstr>PowerPoint 演示文稿</vt:lpstr>
      <vt:lpstr>PowerPoint 演示文稿</vt:lpstr>
      <vt:lpstr>PowerPoint 演示文稿</vt:lpstr>
      <vt:lpstr>PowerPoint 演示文稿</vt:lpstr>
      <vt:lpstr>第三节 专利的申请与审批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专利权的法律保护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本章小结</vt:lpstr>
      <vt:lpstr>本章小结</vt:lpstr>
      <vt:lpstr>思考与练习</vt:lpstr>
      <vt:lpstr>真题回顾</vt:lpstr>
      <vt:lpstr>第3章  专利权法律制度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02133 信息政策与法规 </dc:title>
  <dc:creator>Asus</dc:creator>
  <cp:lastModifiedBy>Administrator</cp:lastModifiedBy>
  <cp:revision>14</cp:revision>
  <dcterms:created xsi:type="dcterms:W3CDTF">2017-11-01T09:21:00Z</dcterms:created>
  <dcterms:modified xsi:type="dcterms:W3CDTF">2017-11-04T00:17:13Z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2052-10.1.0.6874</vt:lpwstr>
  </property>
</Properties>
</file>