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56" r:id="rId3"/>
    <p:sldId id="320" r:id="rId5"/>
    <p:sldId id="303" r:id="rId6"/>
    <p:sldId id="403" r:id="rId7"/>
    <p:sldId id="299" r:id="rId8"/>
    <p:sldId id="304" r:id="rId9"/>
    <p:sldId id="310" r:id="rId10"/>
    <p:sldId id="339" r:id="rId11"/>
    <p:sldId id="276" r:id="rId12"/>
    <p:sldId id="317" r:id="rId13"/>
    <p:sldId id="383" r:id="rId14"/>
    <p:sldId id="393" r:id="rId15"/>
    <p:sldId id="341" r:id="rId16"/>
    <p:sldId id="340" r:id="rId17"/>
    <p:sldId id="342" r:id="rId18"/>
    <p:sldId id="343" r:id="rId19"/>
    <p:sldId id="355" r:id="rId20"/>
    <p:sldId id="356" r:id="rId21"/>
    <p:sldId id="357" r:id="rId22"/>
    <p:sldId id="319" r:id="rId23"/>
  </p:sldIdLst>
  <p:sldSz cx="12192000" cy="6858000"/>
  <p:notesSz cx="6858000" cy="9144000"/>
  <p:embeddedFontLst>
    <p:embeddedFont>
      <p:font typeface="仿宋" panose="02010609060101010101" pitchFamily="49" charset="-122"/>
      <p:regular r:id="rId28"/>
    </p:embeddedFont>
    <p:embeddedFont>
      <p:font typeface="黑体" panose="02010609060101010101" charset="-122"/>
      <p:regular r:id="rId29"/>
    </p:embeddedFont>
    <p:embeddedFont>
      <p:font typeface="华光美黑_CNKI" panose="02010600030101010101" pitchFamily="2" charset="-122"/>
      <p:regular r:id="rId30"/>
    </p:embeddedFont>
    <p:embeddedFont>
      <p:font typeface="华光姚体_CNKI" panose="02010600030101010101" pitchFamily="2" charset="-122"/>
      <p:regular r:id="rId31"/>
    </p:embeddedFont>
    <p:embeddedFont>
      <p:font typeface="微软雅黑" panose="020B0503020204020204" pitchFamily="34" charset="-122"/>
      <p:regular r:id="rId32"/>
    </p:embeddedFont>
    <p:embeddedFont>
      <p:font typeface="楷体" panose="02010609060101010101" charset="-122"/>
      <p:regular r:id="rId33"/>
    </p:embeddedFont>
    <p:embeddedFont>
      <p:font typeface="仿宋_GB2312" panose="02010609030101010101" charset="-122"/>
      <p:regular r:id="rId34"/>
    </p:embeddedFont>
    <p:embeddedFont>
      <p:font typeface="字魂59号-创粗黑" panose="02010600030101010101" charset="-122"/>
      <p:regular r:id="rId35"/>
    </p:embeddedFont>
    <p:embeddedFont>
      <p:font typeface="等线" panose="02010600030101010101" charset="-122"/>
      <p:regular r:id="rId36"/>
    </p:embeddedFont>
    <p:embeddedFont>
      <p:font typeface="华光标题黑_CNKI" panose="02010600030101010101" pitchFamily="2" charset="-122"/>
      <p:regular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C53F"/>
    <a:srgbClr val="E5DEAA"/>
    <a:srgbClr val="B0121D"/>
    <a:srgbClr val="C85454"/>
    <a:srgbClr val="3333FF"/>
    <a:srgbClr val="E70012"/>
    <a:srgbClr val="003399"/>
    <a:srgbClr val="000099"/>
    <a:srgbClr val="DFA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7257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434" y="90"/>
      </p:cViewPr>
      <p:guideLst>
        <p:guide orient="horz" pos="2160"/>
        <p:guide pos="3657"/>
        <p:guide pos="975"/>
        <p:guide pos="45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21.xml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9AB15-80CC-464F-83D7-DF7725A8A5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1E855-B860-49D1-A0F7-7DB6B67E275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6FAAA-CE89-314D-B670-0F2F148A249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90363-4012-294D-8C9B-0C73402CB49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0363-4012-294D-8C9B-0C73402CB49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90363-4012-294D-8C9B-0C73402CB49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这一定义将“党务”的内涵界定为党的领导和执政活动、党的自身建设两个方面，这两个方面一内一外，共同构成了党务的全口径范围。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所谓党务，首先是党内事务，党的组织和党员对党内的事有其知情权。同时，中国共产党又是执政党，党内事务、党的方针政策等自然会对国家社会发展产生重大影响，党务公开又不仅是党内的事。例如，党中央制定的五年规划纲要建议，经过法定程序上升为国家意志。”许耀桐解释道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同时，这一定义也将党务公开的“公开”，分为党内公开和向党外公开两个层面。与政务公开、司法公开等相比，党务公开有其自身特点和基本规律。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“政务公开面对的是老百姓，只有对外公开。</a:t>
            </a:r>
            <a:endParaRPr lang="en-US" altLang="zh-CN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而党务公开，有公开的范围和先后的问题。有些党务公开是先党内后党外，有些党务在党内公开，有些则在一定范围和层级内公开。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90363-4012-294D-8C9B-0C73402CB49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这一定义将“党务”的内涵界定为党的领导和执政活动、党的自身建设两个方面，这两个方面一内一外，共同构成了党务的全口径范围。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所谓党务，首先是党内事务，党的组织和党员对党内的事有其知情权。同时，中国共产党又是执政党，党内事务、党的方针政策等自然会对国家社会发展产生重大影响，党务公开又不仅是党内的事。例如，党中央制定的五年规划纲要建议，经过法定程序上升为国家意志。”许耀桐解释道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同时，这一定义也将党务公开的“公开”，分为党内公开和向党外公开两个层面。与政务公开、司法公开等相比，党务公开有其自身特点和基本规律。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“政务公开面对的是老百姓，只有对外公开。</a:t>
            </a:r>
            <a:endParaRPr lang="en-US" altLang="zh-CN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而党务公开，有公开的范围和先后的问题。有些党务公开是先党内后党外，有些党务在党内公开，有些则在一定范围和层级内公开。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90363-4012-294D-8C9B-0C73402CB49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这一定义将“党务”的内涵界定为党的领导和执政活动、党的自身建设两个方面，这两个方面一内一外，共同构成了党务的全口径范围。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所谓党务，首先是党内事务，党的组织和党员对党内的事有其知情权。同时，中国共产党又是执政党，党内事务、党的方针政策等自然会对国家社会发展产生重大影响，党务公开又不仅是党内的事。例如，党中央制定的五年规划纲要建议，经过法定程序上升为国家意志。”许耀桐解释道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同时，这一定义也将党务公开的“公开”，分为党内公开和向党外公开两个层面。与政务公开、司法公开等相比，党务公开有其自身特点和基本规律。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“政务公开面对的是老百姓，只有对外公开。</a:t>
            </a:r>
            <a:endParaRPr lang="en-US" altLang="zh-CN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而党务公开，有公开的范围和先后的问题。有些党务公开是先党内后党外，有些党务在党内公开，有些则在一定范围和层级内公开。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90363-4012-294D-8C9B-0C73402CB49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这一定义将“党务”的内涵界定为党的领导和执政活动、党的自身建设两个方面，这两个方面一内一外，共同构成了党务的全口径范围。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所谓党务，首先是党内事务，党的组织和党员对党内的事有其知情权。同时，中国共产党又是执政党，党内事务、党的方针政策等自然会对国家社会发展产生重大影响，党务公开又不仅是党内的事。例如，党中央制定的五年规划纲要建议，经过法定程序上升为国家意志。”许耀桐解释道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同时，这一定义也将党务公开的“公开”，分为党内公开和向党外公开两个层面。与政务公开、司法公开等相比，党务公开有其自身特点和基本规律。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“政务公开面对的是老百姓，只有对外公开。</a:t>
            </a:r>
            <a:endParaRPr lang="en-US" altLang="zh-CN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而党务公开，有公开的范围和先后的问题。有些党务公开是先党内后党外，有些党务在党内公开，有些则在一定范围和层级内公开。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90363-4012-294D-8C9B-0C73402CB49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这一定义将“党务”的内涵界定为党的领导和执政活动、党的自身建设两个方面，这两个方面一内一外，共同构成了党务的全口径范围。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所谓党务，首先是党内事务，党的组织和党员对党内的事有其知情权。同时，中国共产党又是执政党，党内事务、党的方针政策等自然会对国家社会发展产生重大影响，党务公开又不仅是党内的事。例如，党中央制定的五年规划纲要建议，经过法定程序上升为国家意志。”许耀桐解释道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同时，这一定义也将党务公开的“公开”，分为党内公开和向党外公开两个层面。与政务公开、司法公开等相比，党务公开有其自身特点和基本规律。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“政务公开面对的是老百姓，只有对外公开。</a:t>
            </a:r>
            <a:endParaRPr lang="en-US" altLang="zh-CN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而党务公开，有公开的范围和先后的问题。有些党务公开是先党内后党外，有些党务在党内公开，有些则在一定范围和层级内公开。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90363-4012-294D-8C9B-0C73402CB49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这一定义将“党务”的内涵界定为党的领导和执政活动、党的自身建设两个方面，这两个方面一内一外，共同构成了党务的全口径范围。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所谓党务，首先是党内事务，党的组织和党员对党内的事有其知情权。同时，中国共产党又是执政党，党内事务、党的方针政策等自然会对国家社会发展产生重大影响，党务公开又不仅是党内的事。例如，党中央制定的五年规划纲要建议，经过法定程序上升为国家意志。”许耀桐解释道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同时，这一定义也将党务公开的“公开”，分为党内公开和向党外公开两个层面。与政务公开、司法公开等相比，党务公开有其自身特点和基本规律。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“政务公开面对的是老百姓，只有对外公开。</a:t>
            </a:r>
            <a:endParaRPr lang="en-US" altLang="zh-CN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而党务公开，有公开的范围和先后的问题。有些党务公开是先党内后党外，有些党务在党内公开，有些则在一定范围和层级内公开。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90363-4012-294D-8C9B-0C73402CB49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这一定义将“党务”的内涵界定为党的领导和执政活动、党的自身建设两个方面，这两个方面一内一外，共同构成了党务的全口径范围。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所谓党务，首先是党内事务，党的组织和党员对党内的事有其知情权。同时，中国共产党又是执政党，党内事务、党的方针政策等自然会对国家社会发展产生重大影响，党务公开又不仅是党内的事。例如，党中央制定的五年规划纲要建议，经过法定程序上升为国家意志。”许耀桐解释道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同时，这一定义也将党务公开的“公开”，分为党内公开和向党外公开两个层面。与政务公开、司法公开等相比，党务公开有其自身特点和基本规律。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“政务公开面对的是老百姓，只有对外公开。</a:t>
            </a:r>
            <a:endParaRPr lang="en-US" altLang="zh-CN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而党务公开，有公开的范围和先后的问题。有些党务公开是先党内后党外，有些党务在党内公开，有些则在一定范围和层级内公开。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90363-4012-294D-8C9B-0C73402CB49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0363-4012-294D-8C9B-0C73402CB49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这一定义将“党务”的内涵界定为党的领导和执政活动、党的自身建设两个方面，这两个方面一内一外，共同构成了党务的全口径范围。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所谓党务，首先是党内事务，党的组织和党员对党内的事有其知情权。同时，中国共产党又是执政党，党内事务、党的方针政策等自然会对国家社会发展产生重大影响，党务公开又不仅是党内的事。例如，党中央制定的五年规划纲要建议，经过法定程序上升为国家意志。”许耀桐解释道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同时，这一定义也将党务公开的“公开”，分为党内公开和向党外公开两个层面。与政务公开、司法公开等相比，党务公开有其自身特点和基本规律。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“政务公开面对的是老百姓，只有对外公开。</a:t>
            </a:r>
            <a:endParaRPr lang="en-US" altLang="zh-CN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而党务公开，有公开的范围和先后的问题。有些党务公开是先党内后党外，有些党务在党内公开，有些则在一定范围和层级内公开。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90363-4012-294D-8C9B-0C73402CB49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然而，同新时代新要求相比，当前党务公开还存在一些不足。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比如公开内容不够全面、程序不够规范、载体不够丰富、方式比较单一等，还存在失之于散、碎、乱的局限性，一些地方和部门在公开内容上把握得不够好，既有该公开的没公开、党员和群众无法充分了解和参与党务的问题，也有不该公开的公开了、泄露党和国家秘密的问题。</a:t>
            </a:r>
            <a:endParaRPr lang="zh-CN" altLang="en-US" b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90363-4012-294D-8C9B-0C73402CB49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90363-4012-294D-8C9B-0C73402CB49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dirty="0"/>
              <a:t>党的各级各类组织要严格遵循分级分类、统分结合原则，准确把握党务公开的内容和范围。一方面，要服从统筹安排，把握共性内容，落实共同要求，提升党务公开工作的科学化和规范化水平，避免随意性。另一方面，要紧密结合自身的职责任务和工作特点，把握好不同主体之间的个性和差异性，防止“一刀切”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90363-4012-294D-8C9B-0C73402CB49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dirty="0"/>
              <a:t>党的各级各类组织要严格遵循分级分类、统分结合原则，准确把握党务公开的内容和范围。一方面，要服从统筹安排，把握共性内容，落实共同要求，提升党务公开工作的科学化和规范化水平，避免随意性。另一方面，要紧密结合自身的职责任务和工作特点，把握好不同主体之间的个性和差异性，防止“一刀切”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90363-4012-294D-8C9B-0C73402CB49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0363-4012-294D-8C9B-0C73402CB49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90363-4012-294D-8C9B-0C73402CB49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90363-4012-294D-8C9B-0C73402CB49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microsoft.com/office/2007/relationships/hdphoto" Target="../media/image5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microsoft.com/office/2007/relationships/hdphoto" Target="../media/image5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68A6-AD74-D04D-896F-79740B7049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E19-C7B2-2D42-98F5-CA163083D0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68A6-AD74-D04D-896F-79740B7049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E19-C7B2-2D42-98F5-CA163083D0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68A6-AD74-D04D-896F-79740B7049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E19-C7B2-2D42-98F5-CA163083D0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68A6-AD74-D04D-896F-79740B7049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E19-C7B2-2D42-98F5-CA163083D0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68A6-AD74-D04D-896F-79740B7049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E19-C7B2-2D42-98F5-CA163083D0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68A6-AD74-D04D-896F-79740B7049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E19-C7B2-2D42-98F5-CA163083D0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68A6-AD74-D04D-896F-79740B7049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E19-C7B2-2D42-98F5-CA163083D0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68A6-AD74-D04D-896F-79740B7049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E19-C7B2-2D42-98F5-CA163083D0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直接连接符 8"/>
          <p:cNvCxnSpPr>
            <a:stCxn id="12" idx="3"/>
          </p:cNvCxnSpPr>
          <p:nvPr userDrawn="1"/>
        </p:nvCxnSpPr>
        <p:spPr>
          <a:xfrm>
            <a:off x="1602685" y="809612"/>
            <a:ext cx="10589315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" name="Aichitds13"/>
          <p:cNvGrpSpPr/>
          <p:nvPr userDrawn="1"/>
        </p:nvGrpSpPr>
        <p:grpSpPr>
          <a:xfrm>
            <a:off x="369611" y="224273"/>
            <a:ext cx="1233076" cy="818752"/>
            <a:chOff x="7712205" y="2568581"/>
            <a:chExt cx="4436788" cy="2945989"/>
          </a:xfrm>
        </p:grpSpPr>
        <p:pic>
          <p:nvPicPr>
            <p:cNvPr id="11" name="Aichitds13-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3" t="26168" r="8819" b="32649"/>
            <a:stretch>
              <a:fillRect/>
            </a:stretch>
          </p:blipFill>
          <p:spPr>
            <a:xfrm>
              <a:off x="7712205" y="2568581"/>
              <a:ext cx="3805292" cy="2168937"/>
            </a:xfrm>
            <a:prstGeom prst="rect">
              <a:avLst/>
            </a:prstGeom>
          </p:spPr>
        </p:pic>
        <p:pic>
          <p:nvPicPr>
            <p:cNvPr id="12" name="Aichitds13-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920" y="3834862"/>
              <a:ext cx="2140073" cy="1679708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 userDrawn="1"/>
        </p:nvSpPr>
        <p:spPr>
          <a:xfrm>
            <a:off x="10182229" y="858364"/>
            <a:ext cx="1864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12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中国共产党工作实务</a:t>
            </a:r>
            <a:endParaRPr kumimoji="1" lang="zh-CN" altLang="en-US" sz="1200" b="1" spc="-100" dirty="0">
              <a:solidFill>
                <a:schemeClr val="tx1">
                  <a:lumMod val="85000"/>
                  <a:lumOff val="1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  <a:sym typeface="思源黑体 CN Normal" panose="020B04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8825" y="232772"/>
            <a:ext cx="2447627" cy="626387"/>
          </a:xfrm>
          <a:prstGeom prst="rect">
            <a:avLst/>
          </a:prstGeom>
        </p:spPr>
      </p:pic>
      <p:sp>
        <p:nvSpPr>
          <p:cNvPr id="16" name="任意多边形: 形状 15"/>
          <p:cNvSpPr/>
          <p:nvPr userDrawn="1"/>
        </p:nvSpPr>
        <p:spPr>
          <a:xfrm>
            <a:off x="0" y="6300638"/>
            <a:ext cx="12157537" cy="525463"/>
          </a:xfrm>
          <a:custGeom>
            <a:avLst/>
            <a:gdLst>
              <a:gd name="connsiteX0" fmla="*/ 12157537 w 12157537"/>
              <a:gd name="connsiteY0" fmla="*/ 0 h 525463"/>
              <a:gd name="connsiteX1" fmla="*/ 12157537 w 12157537"/>
              <a:gd name="connsiteY1" fmla="*/ 459715 h 525463"/>
              <a:gd name="connsiteX2" fmla="*/ 12092311 w 12157537"/>
              <a:gd name="connsiteY2" fmla="*/ 525463 h 525463"/>
              <a:gd name="connsiteX3" fmla="*/ 12065000 w 12157537"/>
              <a:gd name="connsiteY3" fmla="*/ 525463 h 525463"/>
              <a:gd name="connsiteX4" fmla="*/ 11632075 w 12157537"/>
              <a:gd name="connsiteY4" fmla="*/ 525463 h 525463"/>
              <a:gd name="connsiteX5" fmla="*/ 0 w 12157537"/>
              <a:gd name="connsiteY5" fmla="*/ 525463 h 525463"/>
              <a:gd name="connsiteX6" fmla="*/ 0 w 12157537"/>
              <a:gd name="connsiteY6" fmla="*/ 430342 h 525463"/>
              <a:gd name="connsiteX7" fmla="*/ 11727196 w 12157537"/>
              <a:gd name="connsiteY7" fmla="*/ 430342 h 52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57537" h="525463">
                <a:moveTo>
                  <a:pt x="12157537" y="0"/>
                </a:moveTo>
                <a:lnTo>
                  <a:pt x="12157537" y="459715"/>
                </a:lnTo>
                <a:cubicBezTo>
                  <a:pt x="12157537" y="495720"/>
                  <a:pt x="12128316" y="525463"/>
                  <a:pt x="12092311" y="525463"/>
                </a:cubicBezTo>
                <a:lnTo>
                  <a:pt x="12065000" y="525463"/>
                </a:lnTo>
                <a:lnTo>
                  <a:pt x="11632075" y="525463"/>
                </a:lnTo>
                <a:lnTo>
                  <a:pt x="0" y="525463"/>
                </a:lnTo>
                <a:lnTo>
                  <a:pt x="0" y="430342"/>
                </a:lnTo>
                <a:lnTo>
                  <a:pt x="11727196" y="430342"/>
                </a:lnTo>
                <a:close/>
              </a:path>
            </a:pathLst>
          </a:custGeom>
          <a:gradFill>
            <a:gsLst>
              <a:gs pos="0">
                <a:srgbClr val="C2353B"/>
              </a:gs>
              <a:gs pos="74000">
                <a:srgbClr val="BE2A32"/>
              </a:gs>
              <a:gs pos="83000">
                <a:srgbClr val="B41B26"/>
              </a:gs>
              <a:gs pos="100000">
                <a:srgbClr val="AF11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TextBox 4"/>
          <p:cNvSpPr txBox="1">
            <a:spLocks noChangeArrowheads="1"/>
          </p:cNvSpPr>
          <p:nvPr userDrawn="1"/>
        </p:nvSpPr>
        <p:spPr bwMode="auto">
          <a:xfrm>
            <a:off x="11859127" y="6505426"/>
            <a:ext cx="287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36505E-F310-43CE-A46C-5BBD1F6A4383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</a:rPr>
            </a:fld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581175" y="19035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zh-CN" altLang="en-US" sz="2000" dirty="0">
                <a:latin typeface="华光美黑_CNKI" panose="02010600030101010101" pitchFamily="2" charset="-122"/>
                <a:ea typeface="华光美黑_CNKI" panose="02010600030101010101" pitchFamily="2" charset="-122"/>
              </a:rPr>
              <a:t>空中</a:t>
            </a:r>
            <a:endParaRPr lang="en-US" altLang="zh-CN" sz="2000" dirty="0">
              <a:latin typeface="华光美黑_CNKI" panose="02010600030101010101" pitchFamily="2" charset="-122"/>
              <a:ea typeface="华光美黑_CNKI" panose="02010600030101010101" pitchFamily="2" charset="-122"/>
            </a:endParaRPr>
          </a:p>
          <a:p>
            <a:r>
              <a:rPr lang="zh-CN" altLang="en-US" sz="2000" dirty="0">
                <a:latin typeface="华光美黑_CNKI" panose="02010600030101010101" pitchFamily="2" charset="-122"/>
                <a:ea typeface="华光美黑_CNKI" panose="02010600030101010101" pitchFamily="2" charset="-122"/>
              </a:rPr>
              <a:t>课堂</a:t>
            </a:r>
            <a:endParaRPr lang="zh-CN" altLang="en-US" sz="2000" dirty="0">
              <a:latin typeface="华光美黑_CNKI" panose="02010600030101010101" pitchFamily="2" charset="-122"/>
              <a:ea typeface="华光美黑_CNKI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Aichitds13"/>
          <p:cNvGrpSpPr/>
          <p:nvPr userDrawn="1"/>
        </p:nvGrpSpPr>
        <p:grpSpPr>
          <a:xfrm>
            <a:off x="369611" y="224273"/>
            <a:ext cx="1233076" cy="818752"/>
            <a:chOff x="7712205" y="2568581"/>
            <a:chExt cx="4436788" cy="2945989"/>
          </a:xfrm>
        </p:grpSpPr>
        <p:pic>
          <p:nvPicPr>
            <p:cNvPr id="11" name="Aichitds13-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3" t="26168" r="8819" b="32649"/>
            <a:stretch>
              <a:fillRect/>
            </a:stretch>
          </p:blipFill>
          <p:spPr>
            <a:xfrm>
              <a:off x="7712205" y="2568581"/>
              <a:ext cx="3805292" cy="2168938"/>
            </a:xfrm>
            <a:prstGeom prst="rect">
              <a:avLst/>
            </a:prstGeom>
          </p:spPr>
        </p:pic>
        <p:pic>
          <p:nvPicPr>
            <p:cNvPr id="12" name="Aichitds13-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920" y="3834862"/>
              <a:ext cx="2140073" cy="1679708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 userDrawn="1"/>
        </p:nvSpPr>
        <p:spPr>
          <a:xfrm>
            <a:off x="10182229" y="858364"/>
            <a:ext cx="1864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12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中国共产党工作实务</a:t>
            </a:r>
            <a:endParaRPr kumimoji="1" lang="zh-CN" altLang="en-US" sz="1200" b="1" spc="-100" dirty="0">
              <a:solidFill>
                <a:schemeClr val="tx1">
                  <a:lumMod val="85000"/>
                  <a:lumOff val="1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  <a:sym typeface="思源黑体 CN Normal" panose="020B04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8825" y="232772"/>
            <a:ext cx="2447627" cy="626387"/>
          </a:xfrm>
          <a:prstGeom prst="rect">
            <a:avLst/>
          </a:prstGeom>
        </p:spPr>
      </p:pic>
      <p:sp>
        <p:nvSpPr>
          <p:cNvPr id="17" name="TextBox 4"/>
          <p:cNvSpPr txBox="1">
            <a:spLocks noChangeArrowheads="1"/>
          </p:cNvSpPr>
          <p:nvPr userDrawn="1"/>
        </p:nvSpPr>
        <p:spPr bwMode="auto">
          <a:xfrm>
            <a:off x="11859127" y="6505426"/>
            <a:ext cx="287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36505E-F310-43CE-A46C-5BBD1F6A4383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</a:rPr>
            </a:fld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6" name="文本框 15"/>
          <p:cNvSpPr txBox="1"/>
          <p:nvPr userDrawn="1"/>
        </p:nvSpPr>
        <p:spPr>
          <a:xfrm>
            <a:off x="581175" y="19035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zh-CN" altLang="en-US" sz="2000" dirty="0">
                <a:latin typeface="华光美黑_CNKI" panose="02010600030101010101" pitchFamily="2" charset="-122"/>
                <a:ea typeface="华光美黑_CNKI" panose="02010600030101010101" pitchFamily="2" charset="-122"/>
              </a:rPr>
              <a:t>空中</a:t>
            </a:r>
            <a:endParaRPr lang="en-US" altLang="zh-CN" sz="2000" dirty="0">
              <a:latin typeface="华光美黑_CNKI" panose="02010600030101010101" pitchFamily="2" charset="-122"/>
              <a:ea typeface="华光美黑_CNKI" panose="02010600030101010101" pitchFamily="2" charset="-122"/>
            </a:endParaRPr>
          </a:p>
          <a:p>
            <a:r>
              <a:rPr lang="zh-CN" altLang="en-US" sz="2000" dirty="0">
                <a:latin typeface="华光美黑_CNKI" panose="02010600030101010101" pitchFamily="2" charset="-122"/>
                <a:ea typeface="华光美黑_CNKI" panose="02010600030101010101" pitchFamily="2" charset="-122"/>
              </a:rPr>
              <a:t>课堂</a:t>
            </a:r>
            <a:endParaRPr lang="zh-CN" altLang="en-US" sz="2000" dirty="0">
              <a:latin typeface="华光美黑_CNKI" panose="02010600030101010101" pitchFamily="2" charset="-122"/>
              <a:ea typeface="华光美黑_CNKI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4"/>
          <p:cNvSpPr txBox="1">
            <a:spLocks noChangeArrowheads="1"/>
          </p:cNvSpPr>
          <p:nvPr userDrawn="1"/>
        </p:nvSpPr>
        <p:spPr bwMode="auto">
          <a:xfrm>
            <a:off x="11859127" y="6505426"/>
            <a:ext cx="287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36505E-F310-43CE-A46C-5BBD1F6A4383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</a:rPr>
            </a:fld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grpSp>
        <p:nvGrpSpPr>
          <p:cNvPr id="16" name="Aichitds13"/>
          <p:cNvGrpSpPr/>
          <p:nvPr userDrawn="1"/>
        </p:nvGrpSpPr>
        <p:grpSpPr>
          <a:xfrm>
            <a:off x="10626051" y="250323"/>
            <a:ext cx="1233076" cy="818752"/>
            <a:chOff x="7712205" y="2568581"/>
            <a:chExt cx="4436788" cy="2945989"/>
          </a:xfrm>
        </p:grpSpPr>
        <p:pic>
          <p:nvPicPr>
            <p:cNvPr id="18" name="Aichitds13-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3" t="26168" r="8819" b="32649"/>
            <a:stretch>
              <a:fillRect/>
            </a:stretch>
          </p:blipFill>
          <p:spPr>
            <a:xfrm>
              <a:off x="7712205" y="2568581"/>
              <a:ext cx="3805292" cy="2168938"/>
            </a:xfrm>
            <a:prstGeom prst="rect">
              <a:avLst/>
            </a:prstGeom>
          </p:spPr>
        </p:pic>
        <p:pic>
          <p:nvPicPr>
            <p:cNvPr id="19" name="Aichitds13-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920" y="3834862"/>
              <a:ext cx="2140073" cy="1679708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 userDrawn="1"/>
        </p:nvSpPr>
        <p:spPr>
          <a:xfrm>
            <a:off x="10806022" y="24830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zh-CN" altLang="en-US" sz="2000" dirty="0">
                <a:latin typeface="华光美黑_CNKI" panose="02010600030101010101" pitchFamily="2" charset="-122"/>
                <a:ea typeface="华光美黑_CNKI" panose="02010600030101010101" pitchFamily="2" charset="-122"/>
              </a:rPr>
              <a:t>空中</a:t>
            </a:r>
            <a:endParaRPr lang="en-US" altLang="zh-CN" sz="2000" dirty="0">
              <a:latin typeface="华光美黑_CNKI" panose="02010600030101010101" pitchFamily="2" charset="-122"/>
              <a:ea typeface="华光美黑_CNKI" panose="02010600030101010101" pitchFamily="2" charset="-122"/>
            </a:endParaRPr>
          </a:p>
          <a:p>
            <a:r>
              <a:rPr lang="zh-CN" altLang="en-US" sz="2000" dirty="0">
                <a:latin typeface="华光美黑_CNKI" panose="02010600030101010101" pitchFamily="2" charset="-122"/>
                <a:ea typeface="华光美黑_CNKI" panose="02010600030101010101" pitchFamily="2" charset="-122"/>
              </a:rPr>
              <a:t>课堂</a:t>
            </a:r>
            <a:endParaRPr lang="zh-CN" altLang="en-US" sz="2000" dirty="0">
              <a:latin typeface="华光美黑_CNKI" panose="02010600030101010101" pitchFamily="2" charset="-122"/>
              <a:ea typeface="华光美黑_CNKI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stCxn id="5" idx="3"/>
          </p:cNvCxnSpPr>
          <p:nvPr userDrawn="1"/>
        </p:nvCxnSpPr>
        <p:spPr>
          <a:xfrm>
            <a:off x="1602685" y="809612"/>
            <a:ext cx="10589315" cy="0"/>
          </a:xfrm>
          <a:prstGeom prst="line">
            <a:avLst/>
          </a:prstGeom>
          <a:noFill/>
          <a:ln w="9525" cap="flat" cmpd="sng" algn="ctr">
            <a:solidFill>
              <a:srgbClr val="E5DEAA"/>
            </a:solidFill>
            <a:prstDash val="solid"/>
            <a:headEnd type="oval"/>
          </a:ln>
          <a:effectLst/>
        </p:spPr>
      </p:cxnSp>
      <p:grpSp>
        <p:nvGrpSpPr>
          <p:cNvPr id="3" name="Aichitds13"/>
          <p:cNvGrpSpPr/>
          <p:nvPr userDrawn="1"/>
        </p:nvGrpSpPr>
        <p:grpSpPr>
          <a:xfrm>
            <a:off x="369611" y="224273"/>
            <a:ext cx="1233076" cy="818752"/>
            <a:chOff x="7712205" y="2568581"/>
            <a:chExt cx="4436788" cy="2945989"/>
          </a:xfrm>
        </p:grpSpPr>
        <p:pic>
          <p:nvPicPr>
            <p:cNvPr id="4" name="Aichitds13-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3" t="26168" r="8819" b="32649"/>
            <a:stretch>
              <a:fillRect/>
            </a:stretch>
          </p:blipFill>
          <p:spPr>
            <a:xfrm>
              <a:off x="7712205" y="2568581"/>
              <a:ext cx="3805292" cy="2168938"/>
            </a:xfrm>
            <a:prstGeom prst="rect">
              <a:avLst/>
            </a:prstGeom>
          </p:spPr>
        </p:pic>
        <p:pic>
          <p:nvPicPr>
            <p:cNvPr id="5" name="Aichitds13-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920" y="3834862"/>
              <a:ext cx="2140073" cy="1679708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 userDrawn="1"/>
        </p:nvSpPr>
        <p:spPr>
          <a:xfrm>
            <a:off x="10182229" y="858364"/>
            <a:ext cx="1864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12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中国共产党工作实务</a:t>
            </a:r>
            <a:endParaRPr kumimoji="1" lang="zh-CN" altLang="en-US" sz="1200" b="1" spc="-100" dirty="0">
              <a:solidFill>
                <a:schemeClr val="tx1">
                  <a:lumMod val="85000"/>
                  <a:lumOff val="1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  <a:sym typeface="思源黑体 CN Normal" panose="020B04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48825" y="232772"/>
            <a:ext cx="2447627" cy="626387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581175" y="19035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zh-CN" altLang="en-US" sz="2000" dirty="0">
                <a:latin typeface="华光美黑_CNKI" panose="02010600030101010101" pitchFamily="2" charset="-122"/>
                <a:ea typeface="华光美黑_CNKI" panose="02010600030101010101" pitchFamily="2" charset="-122"/>
              </a:rPr>
              <a:t>空中</a:t>
            </a:r>
            <a:endParaRPr lang="en-US" altLang="zh-CN" sz="2000" dirty="0">
              <a:latin typeface="华光美黑_CNKI" panose="02010600030101010101" pitchFamily="2" charset="-122"/>
              <a:ea typeface="华光美黑_CNKI" panose="02010600030101010101" pitchFamily="2" charset="-122"/>
            </a:endParaRPr>
          </a:p>
          <a:p>
            <a:r>
              <a:rPr lang="zh-CN" altLang="en-US" sz="2000" dirty="0">
                <a:latin typeface="华光美黑_CNKI" panose="02010600030101010101" pitchFamily="2" charset="-122"/>
                <a:ea typeface="华光美黑_CNKI" panose="02010600030101010101" pitchFamily="2" charset="-122"/>
              </a:rPr>
              <a:t>课堂</a:t>
            </a:r>
            <a:endParaRPr lang="zh-CN" altLang="en-US" sz="2000" dirty="0">
              <a:latin typeface="华光美黑_CNKI" panose="02010600030101010101" pitchFamily="2" charset="-122"/>
              <a:ea typeface="华光美黑_CNKI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68A6-AD74-D04D-896F-79740B7049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DE19-C7B2-2D42-98F5-CA163083D0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7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68A6-AD74-D04D-896F-79740B7049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DE19-C7B2-2D42-98F5-CA163083D09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2.png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0" Type="http://schemas.openxmlformats.org/officeDocument/2006/relationships/notesSlide" Target="../notesSlides/notesSlide8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image" Target="../media/image20.jpeg"/><Relationship Id="rId7" Type="http://schemas.openxmlformats.org/officeDocument/2006/relationships/image" Target="../media/image19.png"/><Relationship Id="rId6" Type="http://schemas.microsoft.com/office/2007/relationships/hdphoto" Target="../media/image18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" t="23524" r="85556" b="-338"/>
          <a:stretch>
            <a:fillRect/>
          </a:stretch>
        </p:blipFill>
        <p:spPr>
          <a:xfrm>
            <a:off x="-8627" y="2319272"/>
            <a:ext cx="2363638" cy="45559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76" b="76914"/>
          <a:stretch>
            <a:fillRect/>
          </a:stretch>
        </p:blipFill>
        <p:spPr>
          <a:xfrm>
            <a:off x="-8627" y="-34"/>
            <a:ext cx="4166558" cy="84658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828550" y="2722417"/>
            <a:ext cx="1393947" cy="1338627"/>
            <a:chOff x="2828548" y="2596799"/>
            <a:chExt cx="1393946" cy="1338626"/>
          </a:xfrm>
        </p:grpSpPr>
        <p:pic>
          <p:nvPicPr>
            <p:cNvPr id="33" name="Aichitds11-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548" y="2614051"/>
              <a:ext cx="1393946" cy="1321374"/>
            </a:xfrm>
            <a:prstGeom prst="rect">
              <a:avLst/>
            </a:prstGeom>
            <a:ln>
              <a:solidFill>
                <a:srgbClr val="E5DEAA"/>
              </a:solidFill>
            </a:ln>
          </p:spPr>
        </p:pic>
        <p:sp>
          <p:nvSpPr>
            <p:cNvPr id="35" name="Aichitds6"/>
            <p:cNvSpPr txBox="1"/>
            <p:nvPr/>
          </p:nvSpPr>
          <p:spPr>
            <a:xfrm>
              <a:off x="2828548" y="2596799"/>
              <a:ext cx="1393946" cy="1321373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zh-CN" altLang="en-US" sz="6600" b="1" dirty="0">
                  <a:solidFill>
                    <a:srgbClr val="E5DEAA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Times New Roman" panose="02020603050405020304" pitchFamily="18" charset="0"/>
                </a:rPr>
                <a:t>党</a:t>
              </a:r>
              <a:endParaRPr lang="zh-CN" altLang="en-US" sz="6600" b="1" dirty="0">
                <a:solidFill>
                  <a:srgbClr val="E5DEAA"/>
                </a:solidFill>
                <a:latin typeface="思源宋体 CN Heavy" panose="02020900000000000000" charset="-122"/>
                <a:ea typeface="思源宋体 CN Heavy" panose="02020900000000000000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677601" y="2722417"/>
            <a:ext cx="1393947" cy="1338627"/>
            <a:chOff x="2828548" y="2596799"/>
            <a:chExt cx="1393946" cy="1338626"/>
          </a:xfrm>
        </p:grpSpPr>
        <p:pic>
          <p:nvPicPr>
            <p:cNvPr id="37" name="Aichitds11-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548" y="2614051"/>
              <a:ext cx="1393946" cy="1321374"/>
            </a:xfrm>
            <a:prstGeom prst="rect">
              <a:avLst/>
            </a:prstGeom>
            <a:ln>
              <a:solidFill>
                <a:srgbClr val="E5DEAA"/>
              </a:solidFill>
            </a:ln>
          </p:spPr>
        </p:pic>
        <p:sp>
          <p:nvSpPr>
            <p:cNvPr id="38" name="Aichitds6"/>
            <p:cNvSpPr txBox="1"/>
            <p:nvPr/>
          </p:nvSpPr>
          <p:spPr>
            <a:xfrm>
              <a:off x="2828548" y="2596799"/>
              <a:ext cx="1393946" cy="1321373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zh-CN" altLang="en-US" sz="6600" dirty="0">
                  <a:solidFill>
                    <a:srgbClr val="E5DEAA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Times New Roman" panose="02020603050405020304" pitchFamily="18" charset="0"/>
                </a:rPr>
                <a:t>务</a:t>
              </a:r>
              <a:endParaRPr lang="zh-CN" altLang="en-US" sz="6600" dirty="0">
                <a:solidFill>
                  <a:srgbClr val="E5DEAA"/>
                </a:solidFill>
                <a:latin typeface="思源宋体 CN Heavy" panose="02020900000000000000" charset="-122"/>
                <a:ea typeface="思源宋体 CN Heavy" panose="02020900000000000000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26651" y="2722417"/>
            <a:ext cx="1393947" cy="1338627"/>
            <a:chOff x="2828548" y="2596799"/>
            <a:chExt cx="1393946" cy="1338626"/>
          </a:xfrm>
        </p:grpSpPr>
        <p:pic>
          <p:nvPicPr>
            <p:cNvPr id="40" name="Aichitds11-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548" y="2614051"/>
              <a:ext cx="1393946" cy="1321374"/>
            </a:xfrm>
            <a:prstGeom prst="rect">
              <a:avLst/>
            </a:prstGeom>
            <a:ln>
              <a:solidFill>
                <a:srgbClr val="E5DEAA"/>
              </a:solidFill>
            </a:ln>
          </p:spPr>
        </p:pic>
        <p:sp>
          <p:nvSpPr>
            <p:cNvPr id="41" name="Aichitds6"/>
            <p:cNvSpPr txBox="1"/>
            <p:nvPr/>
          </p:nvSpPr>
          <p:spPr>
            <a:xfrm>
              <a:off x="2828548" y="2596799"/>
              <a:ext cx="1393946" cy="1321373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zh-CN" altLang="en-US" sz="6600" dirty="0">
                  <a:solidFill>
                    <a:srgbClr val="E5DEAA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Times New Roman" panose="02020603050405020304" pitchFamily="18" charset="0"/>
                </a:rPr>
                <a:t>公</a:t>
              </a:r>
              <a:endParaRPr lang="zh-CN" altLang="en-US" sz="6600" dirty="0">
                <a:solidFill>
                  <a:srgbClr val="E5DEAA"/>
                </a:solidFill>
                <a:latin typeface="思源宋体 CN Heavy" panose="02020900000000000000" charset="-122"/>
                <a:ea typeface="思源宋体 CN Heavy" panose="02020900000000000000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375703" y="2722417"/>
            <a:ext cx="1393947" cy="1338627"/>
            <a:chOff x="2828548" y="2596799"/>
            <a:chExt cx="1393946" cy="1338626"/>
          </a:xfrm>
        </p:grpSpPr>
        <p:pic>
          <p:nvPicPr>
            <p:cNvPr id="43" name="Aichitds11-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548" y="2614051"/>
              <a:ext cx="1393946" cy="1321374"/>
            </a:xfrm>
            <a:prstGeom prst="rect">
              <a:avLst/>
            </a:prstGeom>
            <a:ln>
              <a:solidFill>
                <a:srgbClr val="E5DEAA"/>
              </a:solidFill>
            </a:ln>
          </p:spPr>
        </p:pic>
        <p:sp>
          <p:nvSpPr>
            <p:cNvPr id="44" name="Aichitds6"/>
            <p:cNvSpPr txBox="1"/>
            <p:nvPr/>
          </p:nvSpPr>
          <p:spPr>
            <a:xfrm>
              <a:off x="2828548" y="2596799"/>
              <a:ext cx="1393946" cy="1321373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zh-CN" altLang="en-US" sz="6600" b="1" dirty="0">
                  <a:solidFill>
                    <a:srgbClr val="E5DEAA"/>
                  </a:solidFill>
                  <a:latin typeface="思源宋体 CN Heavy" panose="02020900000000000000" charset="-122"/>
                  <a:ea typeface="思源宋体 CN Heavy" panose="02020900000000000000" charset="-122"/>
                  <a:cs typeface="Times New Roman" panose="02020603050405020304" pitchFamily="18" charset="0"/>
                </a:rPr>
                <a:t>开</a:t>
              </a:r>
              <a:endParaRPr lang="zh-CN" altLang="en-US" sz="6600" b="1" dirty="0">
                <a:solidFill>
                  <a:srgbClr val="E5DEAA"/>
                </a:solidFill>
                <a:latin typeface="思源宋体 CN Heavy" panose="02020900000000000000" charset="-122"/>
                <a:ea typeface="思源宋体 CN Heavy" panose="02020900000000000000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2667000" y="1857612"/>
            <a:ext cx="720634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党</a:t>
            </a:r>
            <a:r>
              <a:rPr kumimoji="1" lang="en-US" altLang="zh-CN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|</a:t>
            </a:r>
            <a:r>
              <a:rPr kumimoji="1" lang="zh-CN" altLang="en-US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务</a:t>
            </a:r>
            <a:r>
              <a:rPr kumimoji="1" lang="en-US" altLang="zh-CN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|</a:t>
            </a:r>
            <a:r>
              <a:rPr kumimoji="1" lang="zh-CN" altLang="en-US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工</a:t>
            </a:r>
            <a:r>
              <a:rPr kumimoji="1" lang="en-US" altLang="zh-CN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|</a:t>
            </a:r>
            <a:r>
              <a:rPr kumimoji="1" lang="zh-CN" altLang="en-US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作</a:t>
            </a:r>
            <a:r>
              <a:rPr kumimoji="1" lang="en-US" altLang="zh-CN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|</a:t>
            </a:r>
            <a:r>
              <a:rPr kumimoji="1" lang="zh-CN" altLang="en-US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实</a:t>
            </a:r>
            <a:r>
              <a:rPr kumimoji="1" lang="en-US" altLang="zh-CN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|</a:t>
            </a:r>
            <a:r>
              <a:rPr kumimoji="1" lang="zh-CN" altLang="en-US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务</a:t>
            </a:r>
            <a:r>
              <a:rPr kumimoji="1" lang="en-US" altLang="zh-CN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|</a:t>
            </a:r>
            <a:r>
              <a:rPr kumimoji="1" lang="zh-CN" altLang="en-US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微</a:t>
            </a:r>
            <a:r>
              <a:rPr kumimoji="1" lang="en-US" altLang="zh-CN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|</a:t>
            </a:r>
            <a:r>
              <a:rPr kumimoji="1" lang="zh-CN" altLang="en-US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课</a:t>
            </a:r>
            <a:r>
              <a:rPr kumimoji="1" lang="en-US" altLang="zh-CN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|</a:t>
            </a:r>
            <a:r>
              <a:rPr kumimoji="1" lang="zh-CN" altLang="en-US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堂</a:t>
            </a:r>
            <a:endParaRPr kumimoji="1" lang="zh-CN" altLang="en-US" sz="2400" b="1" dirty="0">
              <a:solidFill>
                <a:srgbClr val="E5DEAA"/>
              </a:solidFill>
              <a:latin typeface="华光姚体_CNKI" panose="02010600030101010101" pitchFamily="2" charset="-122"/>
              <a:ea typeface="华光姚体_CNKI" panose="02010600030101010101" pitchFamily="2" charset="-122"/>
              <a:cs typeface="Times New Roman" panose="02020603050405020304" pitchFamily="18" charset="0"/>
              <a:sym typeface="思源黑体 CN Normal" panose="020B0400000000000000" pitchFamily="34" charset="-122"/>
            </a:endParaRPr>
          </a:p>
        </p:txBody>
      </p:sp>
      <p:sp>
        <p:nvSpPr>
          <p:cNvPr id="61" name="Aichitds20-1"/>
          <p:cNvSpPr/>
          <p:nvPr/>
        </p:nvSpPr>
        <p:spPr bwMode="auto">
          <a:xfrm>
            <a:off x="3806553" y="5122694"/>
            <a:ext cx="351464" cy="323872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E5DEA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>
              <a:solidFill>
                <a:srgbClr val="E5DE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Aichitds20-2"/>
          <p:cNvSpPr txBox="1"/>
          <p:nvPr/>
        </p:nvSpPr>
        <p:spPr>
          <a:xfrm>
            <a:off x="4500880" y="5100320"/>
            <a:ext cx="469836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pPr algn="l">
              <a:defRPr/>
            </a:pPr>
            <a:r>
              <a:rPr lang="zh-CN" altLang="en-US" sz="1800" dirty="0">
                <a:solidFill>
                  <a:srgbClr val="E5DEAA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主  讲：  湖北国土资源职业学院</a:t>
            </a:r>
            <a:r>
              <a:rPr lang="en-US" altLang="zh-CN" sz="1800" dirty="0">
                <a:solidFill>
                  <a:srgbClr val="E5DEAA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          </a:t>
            </a:r>
            <a:r>
              <a:rPr lang="zh-CN" altLang="en-US" sz="1800" dirty="0">
                <a:solidFill>
                  <a:srgbClr val="E5DEAA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钟  立</a:t>
            </a:r>
            <a:endParaRPr lang="zh-CN" altLang="en-US" sz="1800" dirty="0">
              <a:solidFill>
                <a:srgbClr val="E5DEAA"/>
              </a:solidFill>
              <a:latin typeface="思源宋体 CN Heavy" panose="02020900000000000000" charset="-122"/>
              <a:ea typeface="思源宋体 CN Heavy" panose="02020900000000000000" charset="-122"/>
              <a:cs typeface="思源宋体 CN Heavy" panose="02020900000000000000" charset="-122"/>
            </a:endParaRPr>
          </a:p>
        </p:txBody>
      </p:sp>
      <p:grpSp>
        <p:nvGrpSpPr>
          <p:cNvPr id="67" name="Aichitds13"/>
          <p:cNvGrpSpPr/>
          <p:nvPr/>
        </p:nvGrpSpPr>
        <p:grpSpPr>
          <a:xfrm>
            <a:off x="10664779" y="507399"/>
            <a:ext cx="1233076" cy="818752"/>
            <a:chOff x="7712205" y="2568581"/>
            <a:chExt cx="4436788" cy="2945989"/>
          </a:xfrm>
        </p:grpSpPr>
        <p:pic>
          <p:nvPicPr>
            <p:cNvPr id="68" name="Aichitds13-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3" t="26168" r="8819" b="32649"/>
            <a:stretch>
              <a:fillRect/>
            </a:stretch>
          </p:blipFill>
          <p:spPr>
            <a:xfrm>
              <a:off x="7712205" y="2568581"/>
              <a:ext cx="3805292" cy="2168937"/>
            </a:xfrm>
            <a:prstGeom prst="rect">
              <a:avLst/>
            </a:prstGeom>
          </p:spPr>
        </p:pic>
        <p:pic>
          <p:nvPicPr>
            <p:cNvPr id="69" name="Aichitds13-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920" y="3834862"/>
              <a:ext cx="2140073" cy="1679708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10866522" y="469471"/>
            <a:ext cx="69762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zh-CN" altLang="en-US" sz="2000" dirty="0">
                <a:latin typeface="华光美黑_CNKI" panose="02010600030101010101" pitchFamily="2" charset="-122"/>
                <a:ea typeface="华光美黑_CNKI" panose="02010600030101010101" pitchFamily="2" charset="-122"/>
              </a:rPr>
              <a:t>空中</a:t>
            </a:r>
            <a:endParaRPr lang="en-US" altLang="zh-CN" sz="2000" dirty="0">
              <a:latin typeface="华光美黑_CNKI" panose="02010600030101010101" pitchFamily="2" charset="-122"/>
              <a:ea typeface="华光美黑_CNKI" panose="02010600030101010101" pitchFamily="2" charset="-122"/>
            </a:endParaRPr>
          </a:p>
          <a:p>
            <a:r>
              <a:rPr lang="zh-CN" altLang="en-US" sz="2000" dirty="0">
                <a:latin typeface="华光美黑_CNKI" panose="02010600030101010101" pitchFamily="2" charset="-122"/>
                <a:ea typeface="华光美黑_CNKI" panose="02010600030101010101" pitchFamily="2" charset="-122"/>
              </a:rPr>
              <a:t>课堂</a:t>
            </a:r>
            <a:endParaRPr lang="zh-CN" altLang="en-US" sz="2000" dirty="0">
              <a:latin typeface="华光美黑_CNKI" panose="02010600030101010101" pitchFamily="2" charset="-122"/>
              <a:ea typeface="华光美黑_CNKI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139174" y="1733847"/>
            <a:ext cx="3662828" cy="4814905"/>
            <a:chOff x="1868444" y="1932484"/>
            <a:chExt cx="3662828" cy="4814905"/>
          </a:xfrm>
        </p:grpSpPr>
        <p:sp>
          <p:nvSpPr>
            <p:cNvPr id="27" name="矩形 26"/>
            <p:cNvSpPr/>
            <p:nvPr/>
          </p:nvSpPr>
          <p:spPr>
            <a:xfrm>
              <a:off x="1868444" y="1932484"/>
              <a:ext cx="3377831" cy="4814905"/>
            </a:xfrm>
            <a:prstGeom prst="rect">
              <a:avLst/>
            </a:prstGeom>
            <a:solidFill>
              <a:srgbClr val="B01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997335" y="2916298"/>
              <a:ext cx="3533937" cy="3622444"/>
              <a:chOff x="2156851" y="2370244"/>
              <a:chExt cx="3533937" cy="3622444"/>
            </a:xfrm>
          </p:grpSpPr>
          <p:grpSp>
            <p:nvGrpSpPr>
              <p:cNvPr id="2" name="组合 29"/>
              <p:cNvGrpSpPr/>
              <p:nvPr/>
            </p:nvGrpSpPr>
            <p:grpSpPr>
              <a:xfrm>
                <a:off x="2383272" y="4254228"/>
                <a:ext cx="1107909" cy="1145116"/>
                <a:chOff x="6270208" y="2010905"/>
                <a:chExt cx="2299838" cy="2299838"/>
              </a:xfrm>
            </p:grpSpPr>
            <p:sp>
              <p:nvSpPr>
                <p:cNvPr id="3" name="椭圆 2"/>
                <p:cNvSpPr/>
                <p:nvPr/>
              </p:nvSpPr>
              <p:spPr>
                <a:xfrm>
                  <a:off x="6460766" y="2201463"/>
                  <a:ext cx="1918722" cy="1918722"/>
                </a:xfrm>
                <a:prstGeom prst="ellipse">
                  <a:avLst/>
                </a:prstGeom>
                <a:solidFill>
                  <a:srgbClr val="E5DE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" name="椭圆 3"/>
                <p:cNvSpPr/>
                <p:nvPr/>
              </p:nvSpPr>
              <p:spPr>
                <a:xfrm>
                  <a:off x="6270208" y="2010905"/>
                  <a:ext cx="2299838" cy="2299838"/>
                </a:xfrm>
                <a:prstGeom prst="ellipse">
                  <a:avLst/>
                </a:prstGeom>
                <a:noFill/>
                <a:ln w="19050">
                  <a:solidFill>
                    <a:srgbClr val="FDC53F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Freeform 81"/>
                <p:cNvSpPr>
                  <a:spLocks noEditPoints="1"/>
                </p:cNvSpPr>
                <p:nvPr/>
              </p:nvSpPr>
              <p:spPr bwMode="auto">
                <a:xfrm>
                  <a:off x="7084414" y="2879907"/>
                  <a:ext cx="671426" cy="561834"/>
                </a:xfrm>
                <a:custGeom>
                  <a:avLst/>
                  <a:gdLst>
                    <a:gd name="T0" fmla="*/ 150 w 184"/>
                    <a:gd name="T1" fmla="*/ 0 h 154"/>
                    <a:gd name="T2" fmla="*/ 184 w 184"/>
                    <a:gd name="T3" fmla="*/ 33 h 154"/>
                    <a:gd name="T4" fmla="*/ 174 w 184"/>
                    <a:gd name="T5" fmla="*/ 145 h 154"/>
                    <a:gd name="T6" fmla="*/ 150 w 184"/>
                    <a:gd name="T7" fmla="*/ 154 h 154"/>
                    <a:gd name="T8" fmla="*/ 10 w 184"/>
                    <a:gd name="T9" fmla="*/ 145 h 154"/>
                    <a:gd name="T10" fmla="*/ 10 w 184"/>
                    <a:gd name="T11" fmla="*/ 144 h 154"/>
                    <a:gd name="T12" fmla="*/ 0 w 184"/>
                    <a:gd name="T13" fmla="*/ 33 h 154"/>
                    <a:gd name="T14" fmla="*/ 10 w 184"/>
                    <a:gd name="T15" fmla="*/ 9 h 154"/>
                    <a:gd name="T16" fmla="*/ 34 w 184"/>
                    <a:gd name="T17" fmla="*/ 0 h 154"/>
                    <a:gd name="T18" fmla="*/ 133 w 184"/>
                    <a:gd name="T19" fmla="*/ 37 h 154"/>
                    <a:gd name="T20" fmla="*/ 141 w 184"/>
                    <a:gd name="T21" fmla="*/ 37 h 154"/>
                    <a:gd name="T22" fmla="*/ 150 w 184"/>
                    <a:gd name="T23" fmla="*/ 38 h 154"/>
                    <a:gd name="T24" fmla="*/ 154 w 184"/>
                    <a:gd name="T25" fmla="*/ 42 h 154"/>
                    <a:gd name="T26" fmla="*/ 154 w 184"/>
                    <a:gd name="T27" fmla="*/ 67 h 154"/>
                    <a:gd name="T28" fmla="*/ 141 w 184"/>
                    <a:gd name="T29" fmla="*/ 71 h 154"/>
                    <a:gd name="T30" fmla="*/ 137 w 184"/>
                    <a:gd name="T31" fmla="*/ 122 h 154"/>
                    <a:gd name="T32" fmla="*/ 133 w 184"/>
                    <a:gd name="T33" fmla="*/ 71 h 154"/>
                    <a:gd name="T34" fmla="*/ 125 w 184"/>
                    <a:gd name="T35" fmla="*/ 71 h 154"/>
                    <a:gd name="T36" fmla="*/ 120 w 184"/>
                    <a:gd name="T37" fmla="*/ 42 h 154"/>
                    <a:gd name="T38" fmla="*/ 125 w 184"/>
                    <a:gd name="T39" fmla="*/ 38 h 154"/>
                    <a:gd name="T40" fmla="*/ 133 w 184"/>
                    <a:gd name="T41" fmla="*/ 37 h 154"/>
                    <a:gd name="T42" fmla="*/ 129 w 184"/>
                    <a:gd name="T43" fmla="*/ 46 h 154"/>
                    <a:gd name="T44" fmla="*/ 146 w 184"/>
                    <a:gd name="T45" fmla="*/ 63 h 154"/>
                    <a:gd name="T46" fmla="*/ 129 w 184"/>
                    <a:gd name="T47" fmla="*/ 46 h 154"/>
                    <a:gd name="T48" fmla="*/ 88 w 184"/>
                    <a:gd name="T49" fmla="*/ 37 h 154"/>
                    <a:gd name="T50" fmla="*/ 96 w 184"/>
                    <a:gd name="T51" fmla="*/ 37 h 154"/>
                    <a:gd name="T52" fmla="*/ 105 w 184"/>
                    <a:gd name="T53" fmla="*/ 83 h 154"/>
                    <a:gd name="T54" fmla="*/ 109 w 184"/>
                    <a:gd name="T55" fmla="*/ 87 h 154"/>
                    <a:gd name="T56" fmla="*/ 109 w 184"/>
                    <a:gd name="T57" fmla="*/ 112 h 154"/>
                    <a:gd name="T58" fmla="*/ 96 w 184"/>
                    <a:gd name="T59" fmla="*/ 116 h 154"/>
                    <a:gd name="T60" fmla="*/ 92 w 184"/>
                    <a:gd name="T61" fmla="*/ 122 h 154"/>
                    <a:gd name="T62" fmla="*/ 88 w 184"/>
                    <a:gd name="T63" fmla="*/ 116 h 154"/>
                    <a:gd name="T64" fmla="*/ 79 w 184"/>
                    <a:gd name="T65" fmla="*/ 116 h 154"/>
                    <a:gd name="T66" fmla="*/ 75 w 184"/>
                    <a:gd name="T67" fmla="*/ 87 h 154"/>
                    <a:gd name="T68" fmla="*/ 79 w 184"/>
                    <a:gd name="T69" fmla="*/ 83 h 154"/>
                    <a:gd name="T70" fmla="*/ 88 w 184"/>
                    <a:gd name="T71" fmla="*/ 37 h 154"/>
                    <a:gd name="T72" fmla="*/ 84 w 184"/>
                    <a:gd name="T73" fmla="*/ 91 h 154"/>
                    <a:gd name="T74" fmla="*/ 100 w 184"/>
                    <a:gd name="T75" fmla="*/ 108 h 154"/>
                    <a:gd name="T76" fmla="*/ 84 w 184"/>
                    <a:gd name="T77" fmla="*/ 91 h 154"/>
                    <a:gd name="T78" fmla="*/ 43 w 184"/>
                    <a:gd name="T79" fmla="*/ 37 h 154"/>
                    <a:gd name="T80" fmla="*/ 51 w 184"/>
                    <a:gd name="T81" fmla="*/ 37 h 154"/>
                    <a:gd name="T82" fmla="*/ 59 w 184"/>
                    <a:gd name="T83" fmla="*/ 60 h 154"/>
                    <a:gd name="T84" fmla="*/ 64 w 184"/>
                    <a:gd name="T85" fmla="*/ 64 h 154"/>
                    <a:gd name="T86" fmla="*/ 64 w 184"/>
                    <a:gd name="T87" fmla="*/ 90 h 154"/>
                    <a:gd name="T88" fmla="*/ 51 w 184"/>
                    <a:gd name="T89" fmla="*/ 94 h 154"/>
                    <a:gd name="T90" fmla="*/ 47 w 184"/>
                    <a:gd name="T91" fmla="*/ 122 h 154"/>
                    <a:gd name="T92" fmla="*/ 43 w 184"/>
                    <a:gd name="T93" fmla="*/ 94 h 154"/>
                    <a:gd name="T94" fmla="*/ 34 w 184"/>
                    <a:gd name="T95" fmla="*/ 94 h 154"/>
                    <a:gd name="T96" fmla="*/ 30 w 184"/>
                    <a:gd name="T97" fmla="*/ 65 h 154"/>
                    <a:gd name="T98" fmla="*/ 34 w 184"/>
                    <a:gd name="T99" fmla="*/ 60 h 154"/>
                    <a:gd name="T100" fmla="*/ 43 w 184"/>
                    <a:gd name="T101" fmla="*/ 37 h 154"/>
                    <a:gd name="T102" fmla="*/ 39 w 184"/>
                    <a:gd name="T103" fmla="*/ 69 h 154"/>
                    <a:gd name="T104" fmla="*/ 55 w 184"/>
                    <a:gd name="T105" fmla="*/ 85 h 154"/>
                    <a:gd name="T106" fmla="*/ 39 w 184"/>
                    <a:gd name="T107" fmla="*/ 69 h 154"/>
                    <a:gd name="T108" fmla="*/ 150 w 184"/>
                    <a:gd name="T109" fmla="*/ 14 h 154"/>
                    <a:gd name="T110" fmla="*/ 20 w 184"/>
                    <a:gd name="T111" fmla="*/ 19 h 154"/>
                    <a:gd name="T112" fmla="*/ 14 w 184"/>
                    <a:gd name="T113" fmla="*/ 33 h 154"/>
                    <a:gd name="T114" fmla="*/ 20 w 184"/>
                    <a:gd name="T115" fmla="*/ 135 h 154"/>
                    <a:gd name="T116" fmla="*/ 34 w 184"/>
                    <a:gd name="T117" fmla="*/ 140 h 154"/>
                    <a:gd name="T118" fmla="*/ 164 w 184"/>
                    <a:gd name="T119" fmla="*/ 135 h 154"/>
                    <a:gd name="T120" fmla="*/ 170 w 184"/>
                    <a:gd name="T121" fmla="*/ 121 h 154"/>
                    <a:gd name="T122" fmla="*/ 164 w 184"/>
                    <a:gd name="T123" fmla="*/ 19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84" h="154">
                      <a:moveTo>
                        <a:pt x="34" y="0"/>
                      </a:move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60" y="0"/>
                        <a:pt x="168" y="3"/>
                        <a:pt x="174" y="9"/>
                      </a:cubicBezTo>
                      <a:cubicBezTo>
                        <a:pt x="180" y="15"/>
                        <a:pt x="184" y="24"/>
                        <a:pt x="184" y="33"/>
                      </a:cubicBezTo>
                      <a:cubicBezTo>
                        <a:pt x="184" y="121"/>
                        <a:pt x="184" y="121"/>
                        <a:pt x="184" y="121"/>
                      </a:cubicBezTo>
                      <a:cubicBezTo>
                        <a:pt x="184" y="130"/>
                        <a:pt x="180" y="138"/>
                        <a:pt x="174" y="145"/>
                      </a:cubicBezTo>
                      <a:cubicBezTo>
                        <a:pt x="174" y="145"/>
                        <a:pt x="174" y="145"/>
                        <a:pt x="174" y="145"/>
                      </a:cubicBezTo>
                      <a:cubicBezTo>
                        <a:pt x="167" y="151"/>
                        <a:pt x="159" y="154"/>
                        <a:pt x="150" y="154"/>
                      </a:cubicBezTo>
                      <a:cubicBezTo>
                        <a:pt x="34" y="154"/>
                        <a:pt x="34" y="154"/>
                        <a:pt x="34" y="154"/>
                      </a:cubicBezTo>
                      <a:cubicBezTo>
                        <a:pt x="25" y="154"/>
                        <a:pt x="16" y="151"/>
                        <a:pt x="10" y="145"/>
                      </a:cubicBezTo>
                      <a:cubicBezTo>
                        <a:pt x="10" y="145"/>
                        <a:pt x="10" y="145"/>
                        <a:pt x="10" y="145"/>
                      </a:cubicBezTo>
                      <a:cubicBezTo>
                        <a:pt x="10" y="144"/>
                        <a:pt x="10" y="144"/>
                        <a:pt x="10" y="144"/>
                      </a:cubicBezTo>
                      <a:cubicBezTo>
                        <a:pt x="4" y="138"/>
                        <a:pt x="0" y="130"/>
                        <a:pt x="0" y="121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24"/>
                        <a:pt x="4" y="15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6" y="3"/>
                        <a:pt x="25" y="0"/>
                        <a:pt x="34" y="0"/>
                      </a:cubicBezTo>
                      <a:close/>
                      <a:moveTo>
                        <a:pt x="133" y="37"/>
                      </a:moveTo>
                      <a:cubicBezTo>
                        <a:pt x="133" y="37"/>
                        <a:pt x="133" y="37"/>
                        <a:pt x="133" y="37"/>
                      </a:cubicBezTo>
                      <a:cubicBezTo>
                        <a:pt x="133" y="34"/>
                        <a:pt x="135" y="32"/>
                        <a:pt x="137" y="32"/>
                      </a:cubicBezTo>
                      <a:cubicBezTo>
                        <a:pt x="140" y="32"/>
                        <a:pt x="141" y="34"/>
                        <a:pt x="141" y="37"/>
                      </a:cubicBezTo>
                      <a:cubicBezTo>
                        <a:pt x="141" y="38"/>
                        <a:pt x="141" y="38"/>
                        <a:pt x="141" y="38"/>
                      </a:cubicBezTo>
                      <a:cubicBezTo>
                        <a:pt x="150" y="38"/>
                        <a:pt x="150" y="38"/>
                        <a:pt x="150" y="38"/>
                      </a:cubicBezTo>
                      <a:cubicBezTo>
                        <a:pt x="150" y="38"/>
                        <a:pt x="150" y="38"/>
                        <a:pt x="150" y="38"/>
                      </a:cubicBezTo>
                      <a:cubicBezTo>
                        <a:pt x="152" y="38"/>
                        <a:pt x="154" y="39"/>
                        <a:pt x="154" y="42"/>
                      </a:cubicBezTo>
                      <a:cubicBezTo>
                        <a:pt x="154" y="67"/>
                        <a:pt x="154" y="67"/>
                        <a:pt x="154" y="67"/>
                      </a:cubicBezTo>
                      <a:cubicBezTo>
                        <a:pt x="154" y="67"/>
                        <a:pt x="154" y="67"/>
                        <a:pt x="154" y="67"/>
                      </a:cubicBezTo>
                      <a:cubicBezTo>
                        <a:pt x="154" y="69"/>
                        <a:pt x="152" y="71"/>
                        <a:pt x="150" y="71"/>
                      </a:cubicBezTo>
                      <a:cubicBezTo>
                        <a:pt x="141" y="71"/>
                        <a:pt x="141" y="71"/>
                        <a:pt x="141" y="71"/>
                      </a:cubicBezTo>
                      <a:cubicBezTo>
                        <a:pt x="141" y="117"/>
                        <a:pt x="141" y="117"/>
                        <a:pt x="141" y="117"/>
                      </a:cubicBezTo>
                      <a:cubicBezTo>
                        <a:pt x="141" y="120"/>
                        <a:pt x="140" y="122"/>
                        <a:pt x="137" y="122"/>
                      </a:cubicBezTo>
                      <a:cubicBezTo>
                        <a:pt x="135" y="122"/>
                        <a:pt x="133" y="120"/>
                        <a:pt x="133" y="117"/>
                      </a:cubicBezTo>
                      <a:cubicBezTo>
                        <a:pt x="133" y="71"/>
                        <a:pt x="133" y="71"/>
                        <a:pt x="133" y="71"/>
                      </a:cubicBezTo>
                      <a:cubicBezTo>
                        <a:pt x="125" y="71"/>
                        <a:pt x="125" y="71"/>
                        <a:pt x="125" y="71"/>
                      </a:cubicBezTo>
                      <a:cubicBezTo>
                        <a:pt x="125" y="71"/>
                        <a:pt x="125" y="71"/>
                        <a:pt x="125" y="71"/>
                      </a:cubicBezTo>
                      <a:cubicBezTo>
                        <a:pt x="122" y="71"/>
                        <a:pt x="120" y="69"/>
                        <a:pt x="120" y="67"/>
                      </a:cubicBezTo>
                      <a:cubicBezTo>
                        <a:pt x="120" y="42"/>
                        <a:pt x="120" y="42"/>
                        <a:pt x="120" y="42"/>
                      </a:cubicBezTo>
                      <a:cubicBezTo>
                        <a:pt x="120" y="42"/>
                        <a:pt x="120" y="42"/>
                        <a:pt x="120" y="42"/>
                      </a:cubicBezTo>
                      <a:cubicBezTo>
                        <a:pt x="120" y="39"/>
                        <a:pt x="122" y="38"/>
                        <a:pt x="125" y="38"/>
                      </a:cubicBezTo>
                      <a:cubicBezTo>
                        <a:pt x="133" y="38"/>
                        <a:pt x="133" y="38"/>
                        <a:pt x="133" y="38"/>
                      </a:cubicBezTo>
                      <a:cubicBezTo>
                        <a:pt x="133" y="37"/>
                        <a:pt x="133" y="37"/>
                        <a:pt x="133" y="37"/>
                      </a:cubicBezTo>
                      <a:close/>
                      <a:moveTo>
                        <a:pt x="129" y="46"/>
                      </a:moveTo>
                      <a:cubicBezTo>
                        <a:pt x="129" y="46"/>
                        <a:pt x="129" y="46"/>
                        <a:pt x="129" y="46"/>
                      </a:cubicBezTo>
                      <a:cubicBezTo>
                        <a:pt x="129" y="63"/>
                        <a:pt x="129" y="63"/>
                        <a:pt x="129" y="63"/>
                      </a:cubicBezTo>
                      <a:cubicBezTo>
                        <a:pt x="134" y="63"/>
                        <a:pt x="140" y="63"/>
                        <a:pt x="146" y="63"/>
                      </a:cubicBezTo>
                      <a:cubicBezTo>
                        <a:pt x="146" y="46"/>
                        <a:pt x="146" y="46"/>
                        <a:pt x="146" y="46"/>
                      </a:cubicBezTo>
                      <a:cubicBezTo>
                        <a:pt x="140" y="46"/>
                        <a:pt x="134" y="46"/>
                        <a:pt x="129" y="46"/>
                      </a:cubicBezTo>
                      <a:close/>
                      <a:moveTo>
                        <a:pt x="88" y="37"/>
                      </a:moveTo>
                      <a:cubicBezTo>
                        <a:pt x="88" y="37"/>
                        <a:pt x="88" y="37"/>
                        <a:pt x="88" y="37"/>
                      </a:cubicBezTo>
                      <a:cubicBezTo>
                        <a:pt x="88" y="34"/>
                        <a:pt x="90" y="32"/>
                        <a:pt x="92" y="32"/>
                      </a:cubicBezTo>
                      <a:cubicBezTo>
                        <a:pt x="94" y="32"/>
                        <a:pt x="96" y="34"/>
                        <a:pt x="96" y="37"/>
                      </a:cubicBezTo>
                      <a:cubicBezTo>
                        <a:pt x="96" y="83"/>
                        <a:pt x="96" y="83"/>
                        <a:pt x="96" y="83"/>
                      </a:cubicBezTo>
                      <a:cubicBezTo>
                        <a:pt x="105" y="83"/>
                        <a:pt x="105" y="83"/>
                        <a:pt x="105" y="83"/>
                      </a:cubicBezTo>
                      <a:cubicBezTo>
                        <a:pt x="105" y="83"/>
                        <a:pt x="105" y="83"/>
                        <a:pt x="105" y="83"/>
                      </a:cubicBezTo>
                      <a:cubicBezTo>
                        <a:pt x="107" y="83"/>
                        <a:pt x="109" y="85"/>
                        <a:pt x="109" y="87"/>
                      </a:cubicBezTo>
                      <a:cubicBezTo>
                        <a:pt x="109" y="112"/>
                        <a:pt x="109" y="112"/>
                        <a:pt x="109" y="112"/>
                      </a:cubicBezTo>
                      <a:cubicBezTo>
                        <a:pt x="109" y="112"/>
                        <a:pt x="109" y="112"/>
                        <a:pt x="109" y="112"/>
                      </a:cubicBezTo>
                      <a:cubicBezTo>
                        <a:pt x="109" y="114"/>
                        <a:pt x="107" y="116"/>
                        <a:pt x="105" y="116"/>
                      </a:cubicBezTo>
                      <a:cubicBezTo>
                        <a:pt x="96" y="116"/>
                        <a:pt x="96" y="116"/>
                        <a:pt x="96" y="116"/>
                      </a:cubicBezTo>
                      <a:cubicBezTo>
                        <a:pt x="96" y="117"/>
                        <a:pt x="96" y="117"/>
                        <a:pt x="96" y="117"/>
                      </a:cubicBezTo>
                      <a:cubicBezTo>
                        <a:pt x="96" y="120"/>
                        <a:pt x="94" y="122"/>
                        <a:pt x="92" y="122"/>
                      </a:cubicBezTo>
                      <a:cubicBezTo>
                        <a:pt x="90" y="122"/>
                        <a:pt x="88" y="120"/>
                        <a:pt x="88" y="117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0" y="116"/>
                        <a:pt x="80" y="116"/>
                        <a:pt x="80" y="116"/>
                      </a:cubicBezTo>
                      <a:cubicBezTo>
                        <a:pt x="79" y="116"/>
                        <a:pt x="79" y="116"/>
                        <a:pt x="79" y="116"/>
                      </a:cubicBezTo>
                      <a:cubicBezTo>
                        <a:pt x="77" y="116"/>
                        <a:pt x="75" y="114"/>
                        <a:pt x="75" y="112"/>
                      </a:cubicBezTo>
                      <a:cubicBezTo>
                        <a:pt x="75" y="87"/>
                        <a:pt x="75" y="87"/>
                        <a:pt x="75" y="87"/>
                      </a:cubicBezTo>
                      <a:cubicBezTo>
                        <a:pt x="75" y="87"/>
                        <a:pt x="75" y="87"/>
                        <a:pt x="75" y="87"/>
                      </a:cubicBezTo>
                      <a:cubicBezTo>
                        <a:pt x="75" y="85"/>
                        <a:pt x="77" y="83"/>
                        <a:pt x="79" y="83"/>
                      </a:cubicBezTo>
                      <a:cubicBezTo>
                        <a:pt x="88" y="83"/>
                        <a:pt x="88" y="83"/>
                        <a:pt x="88" y="83"/>
                      </a:cubicBezTo>
                      <a:cubicBezTo>
                        <a:pt x="88" y="37"/>
                        <a:pt x="88" y="37"/>
                        <a:pt x="88" y="37"/>
                      </a:cubicBezTo>
                      <a:close/>
                      <a:moveTo>
                        <a:pt x="84" y="91"/>
                      </a:moveTo>
                      <a:cubicBezTo>
                        <a:pt x="84" y="91"/>
                        <a:pt x="84" y="91"/>
                        <a:pt x="84" y="91"/>
                      </a:cubicBezTo>
                      <a:cubicBezTo>
                        <a:pt x="84" y="108"/>
                        <a:pt x="84" y="108"/>
                        <a:pt x="84" y="108"/>
                      </a:cubicBezTo>
                      <a:cubicBezTo>
                        <a:pt x="89" y="108"/>
                        <a:pt x="95" y="108"/>
                        <a:pt x="100" y="108"/>
                      </a:cubicBezTo>
                      <a:cubicBezTo>
                        <a:pt x="100" y="91"/>
                        <a:pt x="100" y="91"/>
                        <a:pt x="100" y="91"/>
                      </a:cubicBezTo>
                      <a:cubicBezTo>
                        <a:pt x="95" y="91"/>
                        <a:pt x="89" y="91"/>
                        <a:pt x="84" y="91"/>
                      </a:cubicBezTo>
                      <a:close/>
                      <a:moveTo>
                        <a:pt x="43" y="37"/>
                      </a:moveTo>
                      <a:cubicBezTo>
                        <a:pt x="43" y="37"/>
                        <a:pt x="43" y="37"/>
                        <a:pt x="43" y="37"/>
                      </a:cubicBezTo>
                      <a:cubicBezTo>
                        <a:pt x="43" y="34"/>
                        <a:pt x="45" y="32"/>
                        <a:pt x="47" y="32"/>
                      </a:cubicBezTo>
                      <a:cubicBezTo>
                        <a:pt x="49" y="32"/>
                        <a:pt x="51" y="34"/>
                        <a:pt x="51" y="37"/>
                      </a:cubicBezTo>
                      <a:cubicBezTo>
                        <a:pt x="51" y="60"/>
                        <a:pt x="51" y="60"/>
                        <a:pt x="51" y="60"/>
                      </a:cubicBezTo>
                      <a:cubicBezTo>
                        <a:pt x="59" y="60"/>
                        <a:pt x="59" y="60"/>
                        <a:pt x="59" y="60"/>
                      </a:cubicBezTo>
                      <a:cubicBezTo>
                        <a:pt x="59" y="60"/>
                        <a:pt x="59" y="60"/>
                        <a:pt x="59" y="60"/>
                      </a:cubicBezTo>
                      <a:cubicBezTo>
                        <a:pt x="62" y="60"/>
                        <a:pt x="64" y="62"/>
                        <a:pt x="64" y="64"/>
                      </a:cubicBezTo>
                      <a:cubicBezTo>
                        <a:pt x="64" y="89"/>
                        <a:pt x="64" y="89"/>
                        <a:pt x="64" y="89"/>
                      </a:cubicBezTo>
                      <a:cubicBezTo>
                        <a:pt x="64" y="90"/>
                        <a:pt x="64" y="90"/>
                        <a:pt x="64" y="90"/>
                      </a:cubicBezTo>
                      <a:cubicBezTo>
                        <a:pt x="64" y="92"/>
                        <a:pt x="62" y="94"/>
                        <a:pt x="59" y="94"/>
                      </a:cubicBezTo>
                      <a:cubicBezTo>
                        <a:pt x="51" y="94"/>
                        <a:pt x="51" y="94"/>
                        <a:pt x="51" y="94"/>
                      </a:cubicBezTo>
                      <a:cubicBezTo>
                        <a:pt x="51" y="117"/>
                        <a:pt x="51" y="117"/>
                        <a:pt x="51" y="117"/>
                      </a:cubicBezTo>
                      <a:cubicBezTo>
                        <a:pt x="51" y="120"/>
                        <a:pt x="49" y="122"/>
                        <a:pt x="47" y="122"/>
                      </a:cubicBezTo>
                      <a:cubicBezTo>
                        <a:pt x="45" y="122"/>
                        <a:pt x="43" y="120"/>
                        <a:pt x="43" y="117"/>
                      </a:cubicBezTo>
                      <a:cubicBezTo>
                        <a:pt x="43" y="94"/>
                        <a:pt x="43" y="94"/>
                        <a:pt x="43" y="94"/>
                      </a:cubicBezTo>
                      <a:cubicBezTo>
                        <a:pt x="34" y="94"/>
                        <a:pt x="34" y="94"/>
                        <a:pt x="34" y="94"/>
                      </a:cubicBezTo>
                      <a:cubicBezTo>
                        <a:pt x="34" y="94"/>
                        <a:pt x="34" y="94"/>
                        <a:pt x="34" y="94"/>
                      </a:cubicBezTo>
                      <a:cubicBezTo>
                        <a:pt x="32" y="94"/>
                        <a:pt x="30" y="92"/>
                        <a:pt x="30" y="90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30" y="62"/>
                        <a:pt x="32" y="60"/>
                        <a:pt x="34" y="60"/>
                      </a:cubicBezTo>
                      <a:cubicBezTo>
                        <a:pt x="43" y="60"/>
                        <a:pt x="43" y="60"/>
                        <a:pt x="43" y="60"/>
                      </a:cubicBezTo>
                      <a:cubicBezTo>
                        <a:pt x="43" y="37"/>
                        <a:pt x="43" y="37"/>
                        <a:pt x="43" y="37"/>
                      </a:cubicBezTo>
                      <a:close/>
                      <a:moveTo>
                        <a:pt x="39" y="69"/>
                      </a:move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39" y="85"/>
                        <a:pt x="39" y="85"/>
                        <a:pt x="39" y="85"/>
                      </a:cubicBezTo>
                      <a:cubicBezTo>
                        <a:pt x="44" y="85"/>
                        <a:pt x="50" y="85"/>
                        <a:pt x="55" y="85"/>
                      </a:cubicBezTo>
                      <a:cubicBezTo>
                        <a:pt x="55" y="69"/>
                        <a:pt x="55" y="69"/>
                        <a:pt x="55" y="69"/>
                      </a:cubicBezTo>
                      <a:cubicBezTo>
                        <a:pt x="50" y="69"/>
                        <a:pt x="44" y="69"/>
                        <a:pt x="39" y="69"/>
                      </a:cubicBezTo>
                      <a:close/>
                      <a:moveTo>
                        <a:pt x="150" y="14"/>
                      </a:moveTo>
                      <a:cubicBezTo>
                        <a:pt x="150" y="14"/>
                        <a:pt x="150" y="14"/>
                        <a:pt x="150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28" y="14"/>
                        <a:pt x="24" y="16"/>
                        <a:pt x="20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17" y="23"/>
                        <a:pt x="14" y="28"/>
                        <a:pt x="14" y="33"/>
                      </a:cubicBezTo>
                      <a:cubicBezTo>
                        <a:pt x="14" y="121"/>
                        <a:pt x="14" y="121"/>
                        <a:pt x="14" y="121"/>
                      </a:cubicBezTo>
                      <a:cubicBezTo>
                        <a:pt x="14" y="126"/>
                        <a:pt x="17" y="131"/>
                        <a:pt x="20" y="135"/>
                      </a:cubicBezTo>
                      <a:cubicBezTo>
                        <a:pt x="20" y="135"/>
                        <a:pt x="20" y="135"/>
                        <a:pt x="20" y="135"/>
                      </a:cubicBezTo>
                      <a:cubicBezTo>
                        <a:pt x="24" y="138"/>
                        <a:pt x="28" y="140"/>
                        <a:pt x="34" y="140"/>
                      </a:cubicBezTo>
                      <a:cubicBezTo>
                        <a:pt x="150" y="140"/>
                        <a:pt x="150" y="140"/>
                        <a:pt x="150" y="140"/>
                      </a:cubicBezTo>
                      <a:cubicBezTo>
                        <a:pt x="155" y="140"/>
                        <a:pt x="160" y="138"/>
                        <a:pt x="164" y="135"/>
                      </a:cubicBezTo>
                      <a:cubicBezTo>
                        <a:pt x="164" y="135"/>
                        <a:pt x="164" y="135"/>
                        <a:pt x="164" y="135"/>
                      </a:cubicBezTo>
                      <a:cubicBezTo>
                        <a:pt x="167" y="131"/>
                        <a:pt x="170" y="126"/>
                        <a:pt x="170" y="121"/>
                      </a:cubicBezTo>
                      <a:cubicBezTo>
                        <a:pt x="170" y="33"/>
                        <a:pt x="170" y="33"/>
                        <a:pt x="170" y="33"/>
                      </a:cubicBezTo>
                      <a:cubicBezTo>
                        <a:pt x="170" y="28"/>
                        <a:pt x="167" y="23"/>
                        <a:pt x="164" y="19"/>
                      </a:cubicBezTo>
                      <a:cubicBezTo>
                        <a:pt x="160" y="16"/>
                        <a:pt x="156" y="14"/>
                        <a:pt x="150" y="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" name="组合 28"/>
              <p:cNvGrpSpPr/>
              <p:nvPr/>
            </p:nvGrpSpPr>
            <p:grpSpPr>
              <a:xfrm>
                <a:off x="4045685" y="4254228"/>
                <a:ext cx="1107909" cy="1145116"/>
                <a:chOff x="8918462" y="2010905"/>
                <a:chExt cx="2299838" cy="2299838"/>
              </a:xfrm>
            </p:grpSpPr>
            <p:sp>
              <p:nvSpPr>
                <p:cNvPr id="7" name="椭圆 6"/>
                <p:cNvSpPr/>
                <p:nvPr/>
              </p:nvSpPr>
              <p:spPr>
                <a:xfrm>
                  <a:off x="9109020" y="2201463"/>
                  <a:ext cx="1918722" cy="1918722"/>
                </a:xfrm>
                <a:prstGeom prst="ellipse">
                  <a:avLst/>
                </a:prstGeom>
                <a:solidFill>
                  <a:srgbClr val="E5DE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椭圆 7"/>
                <p:cNvSpPr/>
                <p:nvPr/>
              </p:nvSpPr>
              <p:spPr>
                <a:xfrm>
                  <a:off x="8918462" y="2010905"/>
                  <a:ext cx="2299838" cy="2299838"/>
                </a:xfrm>
                <a:prstGeom prst="ellipse">
                  <a:avLst/>
                </a:prstGeom>
                <a:noFill/>
                <a:ln w="19050">
                  <a:solidFill>
                    <a:schemeClr val="accent4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Freeform 93"/>
                <p:cNvSpPr>
                  <a:spLocks noEditPoints="1"/>
                </p:cNvSpPr>
                <p:nvPr/>
              </p:nvSpPr>
              <p:spPr bwMode="auto">
                <a:xfrm>
                  <a:off x="9733441" y="2826656"/>
                  <a:ext cx="669881" cy="668336"/>
                </a:xfrm>
                <a:custGeom>
                  <a:avLst/>
                  <a:gdLst>
                    <a:gd name="T0" fmla="*/ 182 w 184"/>
                    <a:gd name="T1" fmla="*/ 75 h 183"/>
                    <a:gd name="T2" fmla="*/ 184 w 184"/>
                    <a:gd name="T3" fmla="*/ 146 h 183"/>
                    <a:gd name="T4" fmla="*/ 125 w 184"/>
                    <a:gd name="T5" fmla="*/ 181 h 183"/>
                    <a:gd name="T6" fmla="*/ 27 w 184"/>
                    <a:gd name="T7" fmla="*/ 157 h 183"/>
                    <a:gd name="T8" fmla="*/ 0 w 184"/>
                    <a:gd name="T9" fmla="*/ 92 h 183"/>
                    <a:gd name="T10" fmla="*/ 27 w 184"/>
                    <a:gd name="T11" fmla="*/ 26 h 183"/>
                    <a:gd name="T12" fmla="*/ 91 w 184"/>
                    <a:gd name="T13" fmla="*/ 85 h 183"/>
                    <a:gd name="T14" fmla="*/ 98 w 184"/>
                    <a:gd name="T15" fmla="*/ 92 h 183"/>
                    <a:gd name="T16" fmla="*/ 84 w 184"/>
                    <a:gd name="T17" fmla="*/ 92 h 183"/>
                    <a:gd name="T18" fmla="*/ 150 w 184"/>
                    <a:gd name="T19" fmla="*/ 75 h 183"/>
                    <a:gd name="T20" fmla="*/ 150 w 184"/>
                    <a:gd name="T21" fmla="*/ 111 h 183"/>
                    <a:gd name="T22" fmla="*/ 141 w 184"/>
                    <a:gd name="T23" fmla="*/ 111 h 183"/>
                    <a:gd name="T24" fmla="*/ 132 w 184"/>
                    <a:gd name="T25" fmla="*/ 66 h 183"/>
                    <a:gd name="T26" fmla="*/ 132 w 184"/>
                    <a:gd name="T27" fmla="*/ 73 h 183"/>
                    <a:gd name="T28" fmla="*/ 128 w 184"/>
                    <a:gd name="T29" fmla="*/ 116 h 183"/>
                    <a:gd name="T30" fmla="*/ 124 w 184"/>
                    <a:gd name="T31" fmla="*/ 73 h 183"/>
                    <a:gd name="T32" fmla="*/ 115 w 184"/>
                    <a:gd name="T33" fmla="*/ 73 h 183"/>
                    <a:gd name="T34" fmla="*/ 104 w 184"/>
                    <a:gd name="T35" fmla="*/ 139 h 183"/>
                    <a:gd name="T36" fmla="*/ 85 w 184"/>
                    <a:gd name="T37" fmla="*/ 132 h 183"/>
                    <a:gd name="T38" fmla="*/ 77 w 184"/>
                    <a:gd name="T39" fmla="*/ 137 h 183"/>
                    <a:gd name="T40" fmla="*/ 85 w 184"/>
                    <a:gd name="T41" fmla="*/ 144 h 183"/>
                    <a:gd name="T42" fmla="*/ 119 w 184"/>
                    <a:gd name="T43" fmla="*/ 170 h 183"/>
                    <a:gd name="T44" fmla="*/ 163 w 184"/>
                    <a:gd name="T45" fmla="*/ 172 h 183"/>
                    <a:gd name="T46" fmla="*/ 176 w 184"/>
                    <a:gd name="T47" fmla="*/ 83 h 183"/>
                    <a:gd name="T48" fmla="*/ 167 w 184"/>
                    <a:gd name="T49" fmla="*/ 111 h 183"/>
                    <a:gd name="T50" fmla="*/ 159 w 184"/>
                    <a:gd name="T51" fmla="*/ 111 h 183"/>
                    <a:gd name="T52" fmla="*/ 159 w 184"/>
                    <a:gd name="T53" fmla="*/ 75 h 183"/>
                    <a:gd name="T54" fmla="*/ 150 w 184"/>
                    <a:gd name="T55" fmla="*/ 75 h 183"/>
                    <a:gd name="T56" fmla="*/ 150 w 184"/>
                    <a:gd name="T57" fmla="*/ 75 h 183"/>
                    <a:gd name="T58" fmla="*/ 165 w 184"/>
                    <a:gd name="T59" fmla="*/ 68 h 183"/>
                    <a:gd name="T60" fmla="*/ 37 w 184"/>
                    <a:gd name="T61" fmla="*/ 36 h 183"/>
                    <a:gd name="T62" fmla="*/ 14 w 184"/>
                    <a:gd name="T63" fmla="*/ 92 h 183"/>
                    <a:gd name="T64" fmla="*/ 36 w 184"/>
                    <a:gd name="T65" fmla="*/ 147 h 183"/>
                    <a:gd name="T66" fmla="*/ 106 w 184"/>
                    <a:gd name="T67" fmla="*/ 168 h 183"/>
                    <a:gd name="T68" fmla="*/ 81 w 184"/>
                    <a:gd name="T69" fmla="*/ 152 h 183"/>
                    <a:gd name="T70" fmla="*/ 70 w 184"/>
                    <a:gd name="T71" fmla="*/ 129 h 183"/>
                    <a:gd name="T72" fmla="*/ 48 w 184"/>
                    <a:gd name="T73" fmla="*/ 92 h 183"/>
                    <a:gd name="T74" fmla="*/ 108 w 184"/>
                    <a:gd name="T75" fmla="*/ 52 h 183"/>
                    <a:gd name="T76" fmla="*/ 125 w 184"/>
                    <a:gd name="T77" fmla="*/ 61 h 183"/>
                    <a:gd name="T78" fmla="*/ 128 w 184"/>
                    <a:gd name="T79" fmla="*/ 56 h 183"/>
                    <a:gd name="T80" fmla="*/ 146 w 184"/>
                    <a:gd name="T81" fmla="*/ 57 h 183"/>
                    <a:gd name="T82" fmla="*/ 150 w 184"/>
                    <a:gd name="T83" fmla="*/ 63 h 183"/>
                    <a:gd name="T84" fmla="*/ 165 w 184"/>
                    <a:gd name="T85" fmla="*/ 68 h 183"/>
                    <a:gd name="T86" fmla="*/ 79 w 184"/>
                    <a:gd name="T87" fmla="*/ 124 h 183"/>
                    <a:gd name="T88" fmla="*/ 106 w 184"/>
                    <a:gd name="T89" fmla="*/ 131 h 183"/>
                    <a:gd name="T90" fmla="*/ 111 w 184"/>
                    <a:gd name="T91" fmla="*/ 63 h 183"/>
                    <a:gd name="T92" fmla="*/ 91 w 184"/>
                    <a:gd name="T93" fmla="*/ 57 h 183"/>
                    <a:gd name="T94" fmla="*/ 63 w 184"/>
                    <a:gd name="T95" fmla="*/ 112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4" h="183">
                      <a:moveTo>
                        <a:pt x="91" y="0"/>
                      </a:moveTo>
                      <a:cubicBezTo>
                        <a:pt x="135" y="0"/>
                        <a:pt x="173" y="32"/>
                        <a:pt x="182" y="75"/>
                      </a:cubicBezTo>
                      <a:cubicBezTo>
                        <a:pt x="183" y="77"/>
                        <a:pt x="184" y="80"/>
                        <a:pt x="184" y="83"/>
                      </a:cubicBezTo>
                      <a:cubicBezTo>
                        <a:pt x="184" y="104"/>
                        <a:pt x="184" y="125"/>
                        <a:pt x="184" y="146"/>
                      </a:cubicBezTo>
                      <a:cubicBezTo>
                        <a:pt x="184" y="157"/>
                        <a:pt x="179" y="180"/>
                        <a:pt x="163" y="180"/>
                      </a:cubicBezTo>
                      <a:cubicBezTo>
                        <a:pt x="125" y="181"/>
                        <a:pt x="125" y="181"/>
                        <a:pt x="125" y="181"/>
                      </a:cubicBezTo>
                      <a:cubicBezTo>
                        <a:pt x="113" y="181"/>
                        <a:pt x="103" y="183"/>
                        <a:pt x="91" y="183"/>
                      </a:cubicBezTo>
                      <a:cubicBezTo>
                        <a:pt x="66" y="183"/>
                        <a:pt x="43" y="173"/>
                        <a:pt x="27" y="157"/>
                      </a:cubicBezTo>
                      <a:cubicBezTo>
                        <a:pt x="26" y="156"/>
                        <a:pt x="26" y="156"/>
                        <a:pt x="26" y="156"/>
                      </a:cubicBezTo>
                      <a:cubicBezTo>
                        <a:pt x="10" y="140"/>
                        <a:pt x="0" y="117"/>
                        <a:pt x="0" y="92"/>
                      </a:cubicBezTo>
                      <a:cubicBezTo>
                        <a:pt x="0" y="66"/>
                        <a:pt x="10" y="43"/>
                        <a:pt x="27" y="27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43" y="10"/>
                        <a:pt x="66" y="0"/>
                        <a:pt x="91" y="0"/>
                      </a:cubicBezTo>
                      <a:close/>
                      <a:moveTo>
                        <a:pt x="91" y="85"/>
                      </a:moveTo>
                      <a:cubicBezTo>
                        <a:pt x="91" y="85"/>
                        <a:pt x="91" y="85"/>
                        <a:pt x="91" y="85"/>
                      </a:cubicBezTo>
                      <a:cubicBezTo>
                        <a:pt x="95" y="85"/>
                        <a:pt x="98" y="88"/>
                        <a:pt x="98" y="92"/>
                      </a:cubicBezTo>
                      <a:cubicBezTo>
                        <a:pt x="98" y="96"/>
                        <a:pt x="95" y="99"/>
                        <a:pt x="91" y="99"/>
                      </a:cubicBezTo>
                      <a:cubicBezTo>
                        <a:pt x="87" y="99"/>
                        <a:pt x="84" y="96"/>
                        <a:pt x="84" y="92"/>
                      </a:cubicBezTo>
                      <a:cubicBezTo>
                        <a:pt x="84" y="88"/>
                        <a:pt x="87" y="85"/>
                        <a:pt x="91" y="85"/>
                      </a:cubicBezTo>
                      <a:close/>
                      <a:moveTo>
                        <a:pt x="150" y="75"/>
                      </a:moveTo>
                      <a:cubicBezTo>
                        <a:pt x="150" y="75"/>
                        <a:pt x="150" y="75"/>
                        <a:pt x="150" y="75"/>
                      </a:cubicBezTo>
                      <a:cubicBezTo>
                        <a:pt x="150" y="111"/>
                        <a:pt x="150" y="111"/>
                        <a:pt x="150" y="111"/>
                      </a:cubicBezTo>
                      <a:cubicBezTo>
                        <a:pt x="150" y="114"/>
                        <a:pt x="148" y="116"/>
                        <a:pt x="146" y="116"/>
                      </a:cubicBezTo>
                      <a:cubicBezTo>
                        <a:pt x="143" y="116"/>
                        <a:pt x="141" y="114"/>
                        <a:pt x="141" y="111"/>
                      </a:cubicBezTo>
                      <a:cubicBezTo>
                        <a:pt x="141" y="96"/>
                        <a:pt x="141" y="81"/>
                        <a:pt x="141" y="66"/>
                      </a:cubicBezTo>
                      <a:cubicBezTo>
                        <a:pt x="141" y="60"/>
                        <a:pt x="132" y="60"/>
                        <a:pt x="132" y="66"/>
                      </a:cubicBezTo>
                      <a:cubicBezTo>
                        <a:pt x="132" y="73"/>
                        <a:pt x="132" y="73"/>
                        <a:pt x="132" y="73"/>
                      </a:cubicBezTo>
                      <a:cubicBezTo>
                        <a:pt x="132" y="73"/>
                        <a:pt x="132" y="73"/>
                        <a:pt x="132" y="73"/>
                      </a:cubicBezTo>
                      <a:cubicBezTo>
                        <a:pt x="132" y="73"/>
                        <a:pt x="132" y="108"/>
                        <a:pt x="132" y="111"/>
                      </a:cubicBezTo>
                      <a:cubicBezTo>
                        <a:pt x="132" y="114"/>
                        <a:pt x="131" y="116"/>
                        <a:pt x="128" y="116"/>
                      </a:cubicBezTo>
                      <a:cubicBezTo>
                        <a:pt x="126" y="116"/>
                        <a:pt x="124" y="114"/>
                        <a:pt x="124" y="111"/>
                      </a:cubicBezTo>
                      <a:cubicBezTo>
                        <a:pt x="124" y="108"/>
                        <a:pt x="124" y="73"/>
                        <a:pt x="124" y="73"/>
                      </a:cubicBezTo>
                      <a:cubicBezTo>
                        <a:pt x="124" y="73"/>
                        <a:pt x="124" y="73"/>
                        <a:pt x="124" y="73"/>
                      </a:cubicBezTo>
                      <a:cubicBezTo>
                        <a:pt x="124" y="67"/>
                        <a:pt x="115" y="67"/>
                        <a:pt x="115" y="73"/>
                      </a:cubicBezTo>
                      <a:cubicBezTo>
                        <a:pt x="115" y="93"/>
                        <a:pt x="115" y="112"/>
                        <a:pt x="115" y="132"/>
                      </a:cubicBezTo>
                      <a:cubicBezTo>
                        <a:pt x="115" y="138"/>
                        <a:pt x="109" y="142"/>
                        <a:pt x="104" y="139"/>
                      </a:cubicBezTo>
                      <a:cubicBezTo>
                        <a:pt x="99" y="137"/>
                        <a:pt x="94" y="135"/>
                        <a:pt x="89" y="133"/>
                      </a:cubicBezTo>
                      <a:cubicBezTo>
                        <a:pt x="87" y="132"/>
                        <a:pt x="86" y="132"/>
                        <a:pt x="85" y="132"/>
                      </a:cubicBezTo>
                      <a:cubicBezTo>
                        <a:pt x="83" y="132"/>
                        <a:pt x="80" y="132"/>
                        <a:pt x="78" y="133"/>
                      </a:cubicBezTo>
                      <a:cubicBezTo>
                        <a:pt x="77" y="134"/>
                        <a:pt x="77" y="135"/>
                        <a:pt x="77" y="137"/>
                      </a:cubicBezTo>
                      <a:cubicBezTo>
                        <a:pt x="77" y="138"/>
                        <a:pt x="77" y="140"/>
                        <a:pt x="78" y="140"/>
                      </a:cubicBezTo>
                      <a:cubicBezTo>
                        <a:pt x="80" y="142"/>
                        <a:pt x="82" y="143"/>
                        <a:pt x="85" y="144"/>
                      </a:cubicBezTo>
                      <a:cubicBezTo>
                        <a:pt x="92" y="147"/>
                        <a:pt x="98" y="151"/>
                        <a:pt x="104" y="155"/>
                      </a:cubicBezTo>
                      <a:cubicBezTo>
                        <a:pt x="109" y="160"/>
                        <a:pt x="115" y="165"/>
                        <a:pt x="119" y="170"/>
                      </a:cubicBezTo>
                      <a:cubicBezTo>
                        <a:pt x="121" y="171"/>
                        <a:pt x="123" y="172"/>
                        <a:pt x="125" y="172"/>
                      </a:cubicBezTo>
                      <a:cubicBezTo>
                        <a:pt x="163" y="172"/>
                        <a:pt x="163" y="172"/>
                        <a:pt x="163" y="172"/>
                      </a:cubicBezTo>
                      <a:cubicBezTo>
                        <a:pt x="173" y="172"/>
                        <a:pt x="176" y="152"/>
                        <a:pt x="176" y="146"/>
                      </a:cubicBezTo>
                      <a:cubicBezTo>
                        <a:pt x="176" y="125"/>
                        <a:pt x="176" y="104"/>
                        <a:pt x="176" y="83"/>
                      </a:cubicBezTo>
                      <a:cubicBezTo>
                        <a:pt x="176" y="77"/>
                        <a:pt x="168" y="77"/>
                        <a:pt x="167" y="82"/>
                      </a:cubicBezTo>
                      <a:cubicBezTo>
                        <a:pt x="167" y="111"/>
                        <a:pt x="167" y="111"/>
                        <a:pt x="167" y="111"/>
                      </a:cubicBezTo>
                      <a:cubicBezTo>
                        <a:pt x="167" y="114"/>
                        <a:pt x="165" y="116"/>
                        <a:pt x="163" y="116"/>
                      </a:cubicBezTo>
                      <a:cubicBezTo>
                        <a:pt x="161" y="116"/>
                        <a:pt x="159" y="114"/>
                        <a:pt x="159" y="111"/>
                      </a:cubicBezTo>
                      <a:cubicBezTo>
                        <a:pt x="159" y="99"/>
                        <a:pt x="159" y="87"/>
                        <a:pt x="159" y="75"/>
                      </a:cubicBezTo>
                      <a:cubicBezTo>
                        <a:pt x="159" y="75"/>
                        <a:pt x="159" y="75"/>
                        <a:pt x="159" y="75"/>
                      </a:cubicBezTo>
                      <a:cubicBezTo>
                        <a:pt x="159" y="75"/>
                        <a:pt x="159" y="75"/>
                        <a:pt x="159" y="75"/>
                      </a:cubicBezTo>
                      <a:cubicBezTo>
                        <a:pt x="159" y="69"/>
                        <a:pt x="150" y="69"/>
                        <a:pt x="150" y="75"/>
                      </a:cubicBezTo>
                      <a:cubicBezTo>
                        <a:pt x="150" y="75"/>
                        <a:pt x="150" y="75"/>
                        <a:pt x="150" y="75"/>
                      </a:cubicBezTo>
                      <a:cubicBezTo>
                        <a:pt x="150" y="75"/>
                        <a:pt x="150" y="75"/>
                        <a:pt x="150" y="75"/>
                      </a:cubicBezTo>
                      <a:close/>
                      <a:moveTo>
                        <a:pt x="165" y="68"/>
                      </a:moveTo>
                      <a:cubicBezTo>
                        <a:pt x="165" y="68"/>
                        <a:pt x="165" y="68"/>
                        <a:pt x="165" y="68"/>
                      </a:cubicBezTo>
                      <a:cubicBezTo>
                        <a:pt x="155" y="36"/>
                        <a:pt x="126" y="14"/>
                        <a:pt x="91" y="14"/>
                      </a:cubicBezTo>
                      <a:cubicBezTo>
                        <a:pt x="70" y="14"/>
                        <a:pt x="51" y="23"/>
                        <a:pt x="37" y="36"/>
                      </a:cubicBezTo>
                      <a:cubicBezTo>
                        <a:pt x="36" y="37"/>
                        <a:pt x="36" y="37"/>
                        <a:pt x="36" y="37"/>
                      </a:cubicBezTo>
                      <a:cubicBezTo>
                        <a:pt x="22" y="51"/>
                        <a:pt x="14" y="70"/>
                        <a:pt x="14" y="92"/>
                      </a:cubicBezTo>
                      <a:cubicBezTo>
                        <a:pt x="14" y="113"/>
                        <a:pt x="22" y="132"/>
                        <a:pt x="36" y="146"/>
                      </a:cubicBezTo>
                      <a:cubicBezTo>
                        <a:pt x="36" y="147"/>
                        <a:pt x="36" y="147"/>
                        <a:pt x="36" y="147"/>
                      </a:cubicBezTo>
                      <a:cubicBezTo>
                        <a:pt x="51" y="161"/>
                        <a:pt x="70" y="169"/>
                        <a:pt x="91" y="169"/>
                      </a:cubicBezTo>
                      <a:cubicBezTo>
                        <a:pt x="96" y="169"/>
                        <a:pt x="101" y="169"/>
                        <a:pt x="106" y="168"/>
                      </a:cubicBezTo>
                      <a:cubicBezTo>
                        <a:pt x="103" y="166"/>
                        <a:pt x="101" y="164"/>
                        <a:pt x="99" y="162"/>
                      </a:cubicBezTo>
                      <a:cubicBezTo>
                        <a:pt x="93" y="158"/>
                        <a:pt x="88" y="154"/>
                        <a:pt x="81" y="152"/>
                      </a:cubicBezTo>
                      <a:cubicBezTo>
                        <a:pt x="78" y="150"/>
                        <a:pt x="75" y="149"/>
                        <a:pt x="73" y="147"/>
                      </a:cubicBezTo>
                      <a:cubicBezTo>
                        <a:pt x="68" y="142"/>
                        <a:pt x="67" y="135"/>
                        <a:pt x="70" y="129"/>
                      </a:cubicBezTo>
                      <a:cubicBezTo>
                        <a:pt x="65" y="126"/>
                        <a:pt x="60" y="122"/>
                        <a:pt x="56" y="116"/>
                      </a:cubicBezTo>
                      <a:cubicBezTo>
                        <a:pt x="51" y="109"/>
                        <a:pt x="48" y="101"/>
                        <a:pt x="48" y="92"/>
                      </a:cubicBezTo>
                      <a:cubicBezTo>
                        <a:pt x="48" y="68"/>
                        <a:pt x="68" y="49"/>
                        <a:pt x="91" y="49"/>
                      </a:cubicBezTo>
                      <a:cubicBezTo>
                        <a:pt x="97" y="49"/>
                        <a:pt x="103" y="50"/>
                        <a:pt x="108" y="52"/>
                      </a:cubicBezTo>
                      <a:cubicBezTo>
                        <a:pt x="112" y="54"/>
                        <a:pt x="117" y="57"/>
                        <a:pt x="120" y="60"/>
                      </a:cubicBezTo>
                      <a:cubicBezTo>
                        <a:pt x="122" y="60"/>
                        <a:pt x="123" y="60"/>
                        <a:pt x="125" y="61"/>
                      </a:cubicBezTo>
                      <a:cubicBezTo>
                        <a:pt x="125" y="59"/>
                        <a:pt x="126" y="58"/>
                        <a:pt x="128" y="57"/>
                      </a:cubicBezTo>
                      <a:cubicBezTo>
                        <a:pt x="128" y="56"/>
                        <a:pt x="128" y="56"/>
                        <a:pt x="128" y="56"/>
                      </a:cubicBezTo>
                      <a:cubicBezTo>
                        <a:pt x="130" y="54"/>
                        <a:pt x="133" y="53"/>
                        <a:pt x="137" y="53"/>
                      </a:cubicBezTo>
                      <a:cubicBezTo>
                        <a:pt x="141" y="53"/>
                        <a:pt x="144" y="54"/>
                        <a:pt x="146" y="57"/>
                      </a:cubicBezTo>
                      <a:cubicBezTo>
                        <a:pt x="146" y="57"/>
                        <a:pt x="146" y="57"/>
                        <a:pt x="146" y="57"/>
                      </a:cubicBezTo>
                      <a:cubicBezTo>
                        <a:pt x="148" y="59"/>
                        <a:pt x="149" y="61"/>
                        <a:pt x="150" y="63"/>
                      </a:cubicBezTo>
                      <a:cubicBezTo>
                        <a:pt x="151" y="63"/>
                        <a:pt x="153" y="62"/>
                        <a:pt x="154" y="62"/>
                      </a:cubicBezTo>
                      <a:cubicBezTo>
                        <a:pt x="159" y="62"/>
                        <a:pt x="163" y="65"/>
                        <a:pt x="165" y="68"/>
                      </a:cubicBezTo>
                      <a:close/>
                      <a:moveTo>
                        <a:pt x="79" y="124"/>
                      </a:moveTo>
                      <a:cubicBezTo>
                        <a:pt x="79" y="124"/>
                        <a:pt x="79" y="124"/>
                        <a:pt x="79" y="124"/>
                      </a:cubicBezTo>
                      <a:cubicBezTo>
                        <a:pt x="83" y="123"/>
                        <a:pt x="87" y="123"/>
                        <a:pt x="91" y="125"/>
                      </a:cubicBezTo>
                      <a:cubicBezTo>
                        <a:pt x="96" y="127"/>
                        <a:pt x="102" y="129"/>
                        <a:pt x="106" y="131"/>
                      </a:cubicBezTo>
                      <a:cubicBezTo>
                        <a:pt x="106" y="112"/>
                        <a:pt x="106" y="92"/>
                        <a:pt x="106" y="73"/>
                      </a:cubicBezTo>
                      <a:cubicBezTo>
                        <a:pt x="106" y="69"/>
                        <a:pt x="108" y="66"/>
                        <a:pt x="111" y="63"/>
                      </a:cubicBezTo>
                      <a:cubicBezTo>
                        <a:pt x="109" y="62"/>
                        <a:pt x="107" y="61"/>
                        <a:pt x="104" y="60"/>
                      </a:cubicBezTo>
                      <a:cubicBezTo>
                        <a:pt x="100" y="58"/>
                        <a:pt x="96" y="57"/>
                        <a:pt x="91" y="57"/>
                      </a:cubicBezTo>
                      <a:cubicBezTo>
                        <a:pt x="72" y="57"/>
                        <a:pt x="57" y="73"/>
                        <a:pt x="57" y="92"/>
                      </a:cubicBezTo>
                      <a:cubicBezTo>
                        <a:pt x="57" y="99"/>
                        <a:pt x="59" y="106"/>
                        <a:pt x="63" y="112"/>
                      </a:cubicBezTo>
                      <a:cubicBezTo>
                        <a:pt x="67" y="117"/>
                        <a:pt x="73" y="121"/>
                        <a:pt x="79" y="124"/>
                      </a:cubicBezTo>
                      <a:close/>
                    </a:path>
                  </a:pathLst>
                </a:custGeom>
                <a:solidFill>
                  <a:srgbClr val="E5DEAA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组合 27"/>
              <p:cNvGrpSpPr/>
              <p:nvPr/>
            </p:nvGrpSpPr>
            <p:grpSpPr>
              <a:xfrm>
                <a:off x="2383273" y="2370244"/>
                <a:ext cx="1107909" cy="1145116"/>
                <a:chOff x="973700" y="2010905"/>
                <a:chExt cx="2299838" cy="2299838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1164258" y="2201463"/>
                  <a:ext cx="1918722" cy="1918722"/>
                </a:xfrm>
                <a:prstGeom prst="ellipse">
                  <a:avLst/>
                </a:prstGeom>
                <a:solidFill>
                  <a:srgbClr val="E5DE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973700" y="2010905"/>
                  <a:ext cx="2299838" cy="2299838"/>
                </a:xfrm>
                <a:prstGeom prst="ellipse">
                  <a:avLst/>
                </a:prstGeom>
                <a:noFill/>
                <a:ln w="19050">
                  <a:solidFill>
                    <a:srgbClr val="FDC53F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107"/>
                <p:cNvSpPr>
                  <a:spLocks noEditPoints="1"/>
                </p:cNvSpPr>
                <p:nvPr/>
              </p:nvSpPr>
              <p:spPr bwMode="auto">
                <a:xfrm>
                  <a:off x="1789449" y="2825113"/>
                  <a:ext cx="668340" cy="671423"/>
                </a:xfrm>
                <a:custGeom>
                  <a:avLst/>
                  <a:gdLst>
                    <a:gd name="T0" fmla="*/ 48 w 183"/>
                    <a:gd name="T1" fmla="*/ 19 h 184"/>
                    <a:gd name="T2" fmla="*/ 134 w 183"/>
                    <a:gd name="T3" fmla="*/ 28 h 184"/>
                    <a:gd name="T4" fmla="*/ 152 w 183"/>
                    <a:gd name="T5" fmla="*/ 184 h 184"/>
                    <a:gd name="T6" fmla="*/ 62 w 183"/>
                    <a:gd name="T7" fmla="*/ 28 h 184"/>
                    <a:gd name="T8" fmla="*/ 115 w 183"/>
                    <a:gd name="T9" fmla="*/ 14 h 184"/>
                    <a:gd name="T10" fmla="*/ 150 w 183"/>
                    <a:gd name="T11" fmla="*/ 51 h 184"/>
                    <a:gd name="T12" fmla="*/ 143 w 183"/>
                    <a:gd name="T13" fmla="*/ 58 h 184"/>
                    <a:gd name="T14" fmla="*/ 108 w 183"/>
                    <a:gd name="T15" fmla="*/ 58 h 184"/>
                    <a:gd name="T16" fmla="*/ 78 w 183"/>
                    <a:gd name="T17" fmla="*/ 51 h 184"/>
                    <a:gd name="T18" fmla="*/ 71 w 183"/>
                    <a:gd name="T19" fmla="*/ 58 h 184"/>
                    <a:gd name="T20" fmla="*/ 63 w 183"/>
                    <a:gd name="T21" fmla="*/ 58 h 184"/>
                    <a:gd name="T22" fmla="*/ 33 w 183"/>
                    <a:gd name="T23" fmla="*/ 51 h 184"/>
                    <a:gd name="T24" fmla="*/ 26 w 183"/>
                    <a:gd name="T25" fmla="*/ 58 h 184"/>
                    <a:gd name="T26" fmla="*/ 14 w 183"/>
                    <a:gd name="T27" fmla="*/ 127 h 184"/>
                    <a:gd name="T28" fmla="*/ 14 w 183"/>
                    <a:gd name="T29" fmla="*/ 111 h 184"/>
                    <a:gd name="T30" fmla="*/ 14 w 183"/>
                    <a:gd name="T31" fmla="*/ 91 h 184"/>
                    <a:gd name="T32" fmla="*/ 14 w 183"/>
                    <a:gd name="T33" fmla="*/ 87 h 184"/>
                    <a:gd name="T34" fmla="*/ 55 w 183"/>
                    <a:gd name="T35" fmla="*/ 95 h 184"/>
                    <a:gd name="T36" fmla="*/ 84 w 183"/>
                    <a:gd name="T37" fmla="*/ 87 h 184"/>
                    <a:gd name="T38" fmla="*/ 120 w 183"/>
                    <a:gd name="T39" fmla="*/ 87 h 184"/>
                    <a:gd name="T40" fmla="*/ 120 w 183"/>
                    <a:gd name="T41" fmla="*/ 87 h 184"/>
                    <a:gd name="T42" fmla="*/ 169 w 183"/>
                    <a:gd name="T43" fmla="*/ 91 h 184"/>
                    <a:gd name="T44" fmla="*/ 169 w 183"/>
                    <a:gd name="T45" fmla="*/ 111 h 184"/>
                    <a:gd name="T46" fmla="*/ 152 w 183"/>
                    <a:gd name="T47" fmla="*/ 119 h 184"/>
                    <a:gd name="T48" fmla="*/ 169 w 183"/>
                    <a:gd name="T49" fmla="*/ 111 h 184"/>
                    <a:gd name="T50" fmla="*/ 165 w 183"/>
                    <a:gd name="T51" fmla="*/ 144 h 184"/>
                    <a:gd name="T52" fmla="*/ 169 w 183"/>
                    <a:gd name="T53" fmla="*/ 148 h 184"/>
                    <a:gd name="T54" fmla="*/ 139 w 183"/>
                    <a:gd name="T55" fmla="*/ 170 h 184"/>
                    <a:gd name="T56" fmla="*/ 117 w 183"/>
                    <a:gd name="T57" fmla="*/ 170 h 184"/>
                    <a:gd name="T58" fmla="*/ 81 w 183"/>
                    <a:gd name="T59" fmla="*/ 170 h 184"/>
                    <a:gd name="T60" fmla="*/ 81 w 183"/>
                    <a:gd name="T61" fmla="*/ 170 h 184"/>
                    <a:gd name="T62" fmla="*/ 29 w 183"/>
                    <a:gd name="T63" fmla="*/ 169 h 184"/>
                    <a:gd name="T64" fmla="*/ 20 w 183"/>
                    <a:gd name="T65" fmla="*/ 166 h 184"/>
                    <a:gd name="T66" fmla="*/ 14 w 183"/>
                    <a:gd name="T67" fmla="*/ 148 h 184"/>
                    <a:gd name="T68" fmla="*/ 24 w 183"/>
                    <a:gd name="T69" fmla="*/ 138 h 184"/>
                    <a:gd name="T70" fmla="*/ 24 w 183"/>
                    <a:gd name="T71" fmla="*/ 138 h 184"/>
                    <a:gd name="T72" fmla="*/ 67 w 183"/>
                    <a:gd name="T73" fmla="*/ 156 h 184"/>
                    <a:gd name="T74" fmla="*/ 24 w 183"/>
                    <a:gd name="T75" fmla="*/ 101 h 184"/>
                    <a:gd name="T76" fmla="*/ 24 w 183"/>
                    <a:gd name="T77" fmla="*/ 101 h 184"/>
                    <a:gd name="T78" fmla="*/ 67 w 183"/>
                    <a:gd name="T79" fmla="*/ 119 h 184"/>
                    <a:gd name="T80" fmla="*/ 61 w 183"/>
                    <a:gd name="T81" fmla="*/ 138 h 184"/>
                    <a:gd name="T82" fmla="*/ 61 w 183"/>
                    <a:gd name="T83" fmla="*/ 138 h 184"/>
                    <a:gd name="T84" fmla="*/ 104 w 183"/>
                    <a:gd name="T85" fmla="*/ 156 h 184"/>
                    <a:gd name="T86" fmla="*/ 61 w 183"/>
                    <a:gd name="T87" fmla="*/ 101 h 184"/>
                    <a:gd name="T88" fmla="*/ 61 w 183"/>
                    <a:gd name="T89" fmla="*/ 101 h 184"/>
                    <a:gd name="T90" fmla="*/ 104 w 183"/>
                    <a:gd name="T91" fmla="*/ 119 h 184"/>
                    <a:gd name="T92" fmla="*/ 97 w 183"/>
                    <a:gd name="T93" fmla="*/ 138 h 184"/>
                    <a:gd name="T94" fmla="*/ 97 w 183"/>
                    <a:gd name="T95" fmla="*/ 138 h 184"/>
                    <a:gd name="T96" fmla="*/ 140 w 183"/>
                    <a:gd name="T97" fmla="*/ 156 h 184"/>
                    <a:gd name="T98" fmla="*/ 97 w 183"/>
                    <a:gd name="T99" fmla="*/ 101 h 184"/>
                    <a:gd name="T100" fmla="*/ 97 w 183"/>
                    <a:gd name="T101" fmla="*/ 101 h 184"/>
                    <a:gd name="T102" fmla="*/ 140 w 183"/>
                    <a:gd name="T103" fmla="*/ 119 h 184"/>
                    <a:gd name="T104" fmla="*/ 134 w 183"/>
                    <a:gd name="T105" fmla="*/ 138 h 184"/>
                    <a:gd name="T106" fmla="*/ 134 w 183"/>
                    <a:gd name="T107" fmla="*/ 138 h 184"/>
                    <a:gd name="T108" fmla="*/ 159 w 183"/>
                    <a:gd name="T109" fmla="*/ 101 h 184"/>
                    <a:gd name="T110" fmla="*/ 14 w 183"/>
                    <a:gd name="T111" fmla="*/ 73 h 184"/>
                    <a:gd name="T112" fmla="*/ 31 w 183"/>
                    <a:gd name="T113" fmla="*/ 43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83" h="184">
                      <a:moveTo>
                        <a:pt x="0" y="60"/>
                      </a:moveTo>
                      <a:cubicBezTo>
                        <a:pt x="0" y="43"/>
                        <a:pt x="14" y="28"/>
                        <a:pt x="31" y="28"/>
                      </a:cubicBezTo>
                      <a:cubicBezTo>
                        <a:pt x="48" y="28"/>
                        <a:pt x="48" y="28"/>
                        <a:pt x="48" y="28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8" y="8"/>
                        <a:pt x="57" y="0"/>
                        <a:pt x="67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26" y="0"/>
                        <a:pt x="134" y="8"/>
                        <a:pt x="134" y="19"/>
                      </a:cubicBezTo>
                      <a:cubicBezTo>
                        <a:pt x="134" y="28"/>
                        <a:pt x="134" y="28"/>
                        <a:pt x="134" y="28"/>
                      </a:cubicBezTo>
                      <a:cubicBezTo>
                        <a:pt x="152" y="28"/>
                        <a:pt x="152" y="28"/>
                        <a:pt x="152" y="28"/>
                      </a:cubicBezTo>
                      <a:cubicBezTo>
                        <a:pt x="169" y="28"/>
                        <a:pt x="183" y="43"/>
                        <a:pt x="183" y="60"/>
                      </a:cubicBezTo>
                      <a:cubicBezTo>
                        <a:pt x="183" y="91"/>
                        <a:pt x="183" y="122"/>
                        <a:pt x="183" y="152"/>
                      </a:cubicBezTo>
                      <a:cubicBezTo>
                        <a:pt x="183" y="169"/>
                        <a:pt x="169" y="184"/>
                        <a:pt x="152" y="184"/>
                      </a:cubicBezTo>
                      <a:cubicBezTo>
                        <a:pt x="31" y="184"/>
                        <a:pt x="31" y="184"/>
                        <a:pt x="31" y="184"/>
                      </a:cubicBezTo>
                      <a:cubicBezTo>
                        <a:pt x="14" y="184"/>
                        <a:pt x="0" y="169"/>
                        <a:pt x="0" y="152"/>
                      </a:cubicBezTo>
                      <a:cubicBezTo>
                        <a:pt x="0" y="122"/>
                        <a:pt x="0" y="91"/>
                        <a:pt x="0" y="60"/>
                      </a:cubicBezTo>
                      <a:close/>
                      <a:moveTo>
                        <a:pt x="62" y="28"/>
                      </a:moveTo>
                      <a:cubicBezTo>
                        <a:pt x="62" y="28"/>
                        <a:pt x="62" y="28"/>
                        <a:pt x="62" y="28"/>
                      </a:cubicBezTo>
                      <a:cubicBezTo>
                        <a:pt x="120" y="28"/>
                        <a:pt x="120" y="28"/>
                        <a:pt x="120" y="28"/>
                      </a:cubicBezTo>
                      <a:cubicBezTo>
                        <a:pt x="120" y="19"/>
                        <a:pt x="120" y="19"/>
                        <a:pt x="120" y="19"/>
                      </a:cubicBezTo>
                      <a:cubicBezTo>
                        <a:pt x="120" y="16"/>
                        <a:pt x="118" y="14"/>
                        <a:pt x="115" y="14"/>
                      </a:cubicBez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5" y="14"/>
                        <a:pt x="62" y="16"/>
                        <a:pt x="62" y="19"/>
                      </a:cubicBezTo>
                      <a:cubicBezTo>
                        <a:pt x="62" y="28"/>
                        <a:pt x="62" y="28"/>
                        <a:pt x="62" y="28"/>
                      </a:cubicBezTo>
                      <a:close/>
                      <a:moveTo>
                        <a:pt x="150" y="51"/>
                      </a:moveTo>
                      <a:cubicBezTo>
                        <a:pt x="150" y="51"/>
                        <a:pt x="150" y="51"/>
                        <a:pt x="150" y="51"/>
                      </a:cubicBezTo>
                      <a:cubicBezTo>
                        <a:pt x="154" y="51"/>
                        <a:pt x="157" y="54"/>
                        <a:pt x="157" y="58"/>
                      </a:cubicBezTo>
                      <a:cubicBezTo>
                        <a:pt x="157" y="62"/>
                        <a:pt x="154" y="65"/>
                        <a:pt x="150" y="65"/>
                      </a:cubicBezTo>
                      <a:cubicBezTo>
                        <a:pt x="146" y="65"/>
                        <a:pt x="143" y="62"/>
                        <a:pt x="143" y="58"/>
                      </a:cubicBezTo>
                      <a:cubicBezTo>
                        <a:pt x="143" y="54"/>
                        <a:pt x="146" y="51"/>
                        <a:pt x="150" y="51"/>
                      </a:cubicBezTo>
                      <a:close/>
                      <a:moveTo>
                        <a:pt x="101" y="51"/>
                      </a:moveTo>
                      <a:cubicBezTo>
                        <a:pt x="101" y="51"/>
                        <a:pt x="101" y="51"/>
                        <a:pt x="101" y="51"/>
                      </a:cubicBezTo>
                      <a:cubicBezTo>
                        <a:pt x="105" y="51"/>
                        <a:pt x="108" y="54"/>
                        <a:pt x="108" y="58"/>
                      </a:cubicBezTo>
                      <a:cubicBezTo>
                        <a:pt x="108" y="62"/>
                        <a:pt x="105" y="65"/>
                        <a:pt x="101" y="65"/>
                      </a:cubicBezTo>
                      <a:cubicBezTo>
                        <a:pt x="97" y="65"/>
                        <a:pt x="94" y="62"/>
                        <a:pt x="94" y="58"/>
                      </a:cubicBezTo>
                      <a:cubicBezTo>
                        <a:pt x="94" y="54"/>
                        <a:pt x="97" y="51"/>
                        <a:pt x="101" y="51"/>
                      </a:cubicBezTo>
                      <a:close/>
                      <a:moveTo>
                        <a:pt x="78" y="51"/>
                      </a:moveTo>
                      <a:cubicBezTo>
                        <a:pt x="78" y="51"/>
                        <a:pt x="78" y="51"/>
                        <a:pt x="78" y="51"/>
                      </a:cubicBezTo>
                      <a:cubicBezTo>
                        <a:pt x="82" y="51"/>
                        <a:pt x="85" y="54"/>
                        <a:pt x="85" y="58"/>
                      </a:cubicBezTo>
                      <a:cubicBezTo>
                        <a:pt x="85" y="62"/>
                        <a:pt x="82" y="65"/>
                        <a:pt x="78" y="65"/>
                      </a:cubicBezTo>
                      <a:cubicBezTo>
                        <a:pt x="74" y="65"/>
                        <a:pt x="71" y="62"/>
                        <a:pt x="71" y="58"/>
                      </a:cubicBezTo>
                      <a:cubicBezTo>
                        <a:pt x="71" y="54"/>
                        <a:pt x="74" y="51"/>
                        <a:pt x="78" y="51"/>
                      </a:cubicBezTo>
                      <a:close/>
                      <a:moveTo>
                        <a:pt x="56" y="51"/>
                      </a:moveTo>
                      <a:cubicBezTo>
                        <a:pt x="56" y="51"/>
                        <a:pt x="56" y="51"/>
                        <a:pt x="56" y="51"/>
                      </a:cubicBezTo>
                      <a:cubicBezTo>
                        <a:pt x="60" y="51"/>
                        <a:pt x="63" y="54"/>
                        <a:pt x="63" y="58"/>
                      </a:cubicBezTo>
                      <a:cubicBezTo>
                        <a:pt x="63" y="62"/>
                        <a:pt x="60" y="65"/>
                        <a:pt x="56" y="65"/>
                      </a:cubicBezTo>
                      <a:cubicBezTo>
                        <a:pt x="52" y="65"/>
                        <a:pt x="49" y="62"/>
                        <a:pt x="49" y="58"/>
                      </a:cubicBezTo>
                      <a:cubicBezTo>
                        <a:pt x="49" y="54"/>
                        <a:pt x="52" y="51"/>
                        <a:pt x="56" y="51"/>
                      </a:cubicBezTo>
                      <a:close/>
                      <a:moveTo>
                        <a:pt x="33" y="51"/>
                      </a:moveTo>
                      <a:cubicBezTo>
                        <a:pt x="33" y="51"/>
                        <a:pt x="33" y="51"/>
                        <a:pt x="33" y="51"/>
                      </a:cubicBezTo>
                      <a:cubicBezTo>
                        <a:pt x="37" y="51"/>
                        <a:pt x="40" y="54"/>
                        <a:pt x="40" y="58"/>
                      </a:cubicBezTo>
                      <a:cubicBezTo>
                        <a:pt x="40" y="62"/>
                        <a:pt x="37" y="65"/>
                        <a:pt x="33" y="65"/>
                      </a:cubicBezTo>
                      <a:cubicBezTo>
                        <a:pt x="29" y="65"/>
                        <a:pt x="26" y="62"/>
                        <a:pt x="26" y="58"/>
                      </a:cubicBezTo>
                      <a:cubicBezTo>
                        <a:pt x="26" y="54"/>
                        <a:pt x="29" y="51"/>
                        <a:pt x="33" y="51"/>
                      </a:cubicBezTo>
                      <a:close/>
                      <a:moveTo>
                        <a:pt x="14" y="127"/>
                      </a:moveTo>
                      <a:cubicBezTo>
                        <a:pt x="14" y="127"/>
                        <a:pt x="14" y="127"/>
                        <a:pt x="14" y="127"/>
                      </a:cubicBezTo>
                      <a:cubicBezTo>
                        <a:pt x="14" y="127"/>
                        <a:pt x="14" y="127"/>
                        <a:pt x="14" y="127"/>
                      </a:cubicBezTo>
                      <a:cubicBezTo>
                        <a:pt x="18" y="132"/>
                        <a:pt x="18" y="132"/>
                        <a:pt x="18" y="132"/>
                      </a:cubicBezTo>
                      <a:cubicBezTo>
                        <a:pt x="31" y="119"/>
                        <a:pt x="31" y="119"/>
                        <a:pt x="31" y="119"/>
                      </a:cubicBezTo>
                      <a:cubicBezTo>
                        <a:pt x="18" y="107"/>
                        <a:pt x="18" y="107"/>
                        <a:pt x="18" y="107"/>
                      </a:cubicBezTo>
                      <a:cubicBezTo>
                        <a:pt x="14" y="111"/>
                        <a:pt x="14" y="111"/>
                        <a:pt x="14" y="111"/>
                      </a:cubicBezTo>
                      <a:cubicBezTo>
                        <a:pt x="14" y="111"/>
                        <a:pt x="14" y="111"/>
                        <a:pt x="14" y="111"/>
                      </a:cubicBezTo>
                      <a:cubicBezTo>
                        <a:pt x="14" y="127"/>
                        <a:pt x="14" y="127"/>
                        <a:pt x="14" y="127"/>
                      </a:cubicBezTo>
                      <a:close/>
                      <a:moveTo>
                        <a:pt x="14" y="91"/>
                      </a:moveTo>
                      <a:cubicBezTo>
                        <a:pt x="14" y="91"/>
                        <a:pt x="14" y="91"/>
                        <a:pt x="14" y="91"/>
                      </a:cubicBezTo>
                      <a:cubicBezTo>
                        <a:pt x="14" y="91"/>
                        <a:pt x="14" y="91"/>
                        <a:pt x="14" y="91"/>
                      </a:cubicBezTo>
                      <a:cubicBezTo>
                        <a:pt x="18" y="95"/>
                        <a:pt x="18" y="95"/>
                        <a:pt x="18" y="95"/>
                      </a:cubicBezTo>
                      <a:cubicBezTo>
                        <a:pt x="26" y="87"/>
                        <a:pt x="26" y="87"/>
                        <a:pt x="26" y="87"/>
                      </a:cubicBezTo>
                      <a:cubicBezTo>
                        <a:pt x="14" y="87"/>
                        <a:pt x="14" y="87"/>
                        <a:pt x="14" y="87"/>
                      </a:cubicBezTo>
                      <a:cubicBezTo>
                        <a:pt x="14" y="91"/>
                        <a:pt x="14" y="91"/>
                        <a:pt x="14" y="91"/>
                      </a:cubicBezTo>
                      <a:close/>
                      <a:moveTo>
                        <a:pt x="47" y="87"/>
                      </a:moveTo>
                      <a:cubicBezTo>
                        <a:pt x="47" y="87"/>
                        <a:pt x="47" y="87"/>
                        <a:pt x="47" y="87"/>
                      </a:cubicBezTo>
                      <a:cubicBezTo>
                        <a:pt x="55" y="95"/>
                        <a:pt x="55" y="95"/>
                        <a:pt x="55" y="95"/>
                      </a:cubicBezTo>
                      <a:cubicBezTo>
                        <a:pt x="62" y="87"/>
                        <a:pt x="62" y="87"/>
                        <a:pt x="62" y="87"/>
                      </a:cubicBezTo>
                      <a:cubicBezTo>
                        <a:pt x="47" y="87"/>
                        <a:pt x="47" y="87"/>
                        <a:pt x="47" y="87"/>
                      </a:cubicBezTo>
                      <a:close/>
                      <a:moveTo>
                        <a:pt x="84" y="87"/>
                      </a:moveTo>
                      <a:cubicBezTo>
                        <a:pt x="84" y="87"/>
                        <a:pt x="84" y="87"/>
                        <a:pt x="84" y="87"/>
                      </a:cubicBezTo>
                      <a:cubicBezTo>
                        <a:pt x="91" y="95"/>
                        <a:pt x="91" y="95"/>
                        <a:pt x="91" y="95"/>
                      </a:cubicBezTo>
                      <a:cubicBezTo>
                        <a:pt x="99" y="87"/>
                        <a:pt x="99" y="87"/>
                        <a:pt x="99" y="87"/>
                      </a:cubicBezTo>
                      <a:cubicBezTo>
                        <a:pt x="84" y="87"/>
                        <a:pt x="84" y="87"/>
                        <a:pt x="84" y="87"/>
                      </a:cubicBezTo>
                      <a:close/>
                      <a:moveTo>
                        <a:pt x="120" y="87"/>
                      </a:moveTo>
                      <a:cubicBezTo>
                        <a:pt x="120" y="87"/>
                        <a:pt x="120" y="87"/>
                        <a:pt x="120" y="87"/>
                      </a:cubicBezTo>
                      <a:cubicBezTo>
                        <a:pt x="128" y="95"/>
                        <a:pt x="128" y="95"/>
                        <a:pt x="128" y="95"/>
                      </a:cubicBezTo>
                      <a:cubicBezTo>
                        <a:pt x="136" y="87"/>
                        <a:pt x="136" y="87"/>
                        <a:pt x="136" y="87"/>
                      </a:cubicBezTo>
                      <a:cubicBezTo>
                        <a:pt x="120" y="87"/>
                        <a:pt x="120" y="87"/>
                        <a:pt x="120" y="87"/>
                      </a:cubicBezTo>
                      <a:close/>
                      <a:moveTo>
                        <a:pt x="157" y="87"/>
                      </a:moveTo>
                      <a:cubicBezTo>
                        <a:pt x="157" y="87"/>
                        <a:pt x="157" y="87"/>
                        <a:pt x="157" y="87"/>
                      </a:cubicBezTo>
                      <a:cubicBezTo>
                        <a:pt x="165" y="95"/>
                        <a:pt x="165" y="95"/>
                        <a:pt x="165" y="95"/>
                      </a:cubicBezTo>
                      <a:cubicBezTo>
                        <a:pt x="169" y="91"/>
                        <a:pt x="169" y="91"/>
                        <a:pt x="169" y="91"/>
                      </a:cubicBezTo>
                      <a:cubicBezTo>
                        <a:pt x="169" y="91"/>
                        <a:pt x="169" y="91"/>
                        <a:pt x="169" y="91"/>
                      </a:cubicBezTo>
                      <a:cubicBezTo>
                        <a:pt x="169" y="87"/>
                        <a:pt x="169" y="87"/>
                        <a:pt x="169" y="87"/>
                      </a:cubicBezTo>
                      <a:cubicBezTo>
                        <a:pt x="157" y="87"/>
                        <a:pt x="157" y="87"/>
                        <a:pt x="157" y="87"/>
                      </a:cubicBezTo>
                      <a:close/>
                      <a:moveTo>
                        <a:pt x="169" y="111"/>
                      </a:moveTo>
                      <a:cubicBezTo>
                        <a:pt x="169" y="111"/>
                        <a:pt x="169" y="111"/>
                        <a:pt x="169" y="111"/>
                      </a:cubicBezTo>
                      <a:cubicBezTo>
                        <a:pt x="169" y="111"/>
                        <a:pt x="169" y="111"/>
                        <a:pt x="169" y="111"/>
                      </a:cubicBezTo>
                      <a:cubicBezTo>
                        <a:pt x="165" y="107"/>
                        <a:pt x="165" y="107"/>
                        <a:pt x="165" y="107"/>
                      </a:cubicBezTo>
                      <a:cubicBezTo>
                        <a:pt x="152" y="119"/>
                        <a:pt x="152" y="119"/>
                        <a:pt x="152" y="119"/>
                      </a:cubicBezTo>
                      <a:cubicBezTo>
                        <a:pt x="165" y="132"/>
                        <a:pt x="165" y="132"/>
                        <a:pt x="165" y="132"/>
                      </a:cubicBezTo>
                      <a:cubicBezTo>
                        <a:pt x="169" y="127"/>
                        <a:pt x="169" y="127"/>
                        <a:pt x="169" y="127"/>
                      </a:cubicBezTo>
                      <a:cubicBezTo>
                        <a:pt x="169" y="127"/>
                        <a:pt x="169" y="127"/>
                        <a:pt x="169" y="127"/>
                      </a:cubicBezTo>
                      <a:cubicBezTo>
                        <a:pt x="169" y="111"/>
                        <a:pt x="169" y="111"/>
                        <a:pt x="169" y="111"/>
                      </a:cubicBezTo>
                      <a:close/>
                      <a:moveTo>
                        <a:pt x="169" y="148"/>
                      </a:moveTo>
                      <a:cubicBezTo>
                        <a:pt x="169" y="148"/>
                        <a:pt x="169" y="148"/>
                        <a:pt x="169" y="148"/>
                      </a:cubicBezTo>
                      <a:cubicBezTo>
                        <a:pt x="169" y="148"/>
                        <a:pt x="169" y="148"/>
                        <a:pt x="169" y="148"/>
                      </a:cubicBezTo>
                      <a:cubicBezTo>
                        <a:pt x="165" y="144"/>
                        <a:pt x="165" y="144"/>
                        <a:pt x="165" y="144"/>
                      </a:cubicBezTo>
                      <a:cubicBezTo>
                        <a:pt x="152" y="156"/>
                        <a:pt x="152" y="156"/>
                        <a:pt x="152" y="156"/>
                      </a:cubicBezTo>
                      <a:cubicBezTo>
                        <a:pt x="162" y="166"/>
                        <a:pt x="162" y="166"/>
                        <a:pt x="162" y="166"/>
                      </a:cubicBezTo>
                      <a:cubicBezTo>
                        <a:pt x="166" y="163"/>
                        <a:pt x="169" y="158"/>
                        <a:pt x="169" y="152"/>
                      </a:cubicBezTo>
                      <a:cubicBezTo>
                        <a:pt x="169" y="148"/>
                        <a:pt x="169" y="148"/>
                        <a:pt x="169" y="148"/>
                      </a:cubicBezTo>
                      <a:close/>
                      <a:moveTo>
                        <a:pt x="154" y="169"/>
                      </a:moveTo>
                      <a:cubicBezTo>
                        <a:pt x="154" y="169"/>
                        <a:pt x="154" y="169"/>
                        <a:pt x="154" y="169"/>
                      </a:cubicBezTo>
                      <a:cubicBezTo>
                        <a:pt x="146" y="162"/>
                        <a:pt x="146" y="162"/>
                        <a:pt x="146" y="162"/>
                      </a:cubicBezTo>
                      <a:cubicBezTo>
                        <a:pt x="139" y="170"/>
                        <a:pt x="139" y="170"/>
                        <a:pt x="139" y="170"/>
                      </a:cubicBezTo>
                      <a:cubicBezTo>
                        <a:pt x="152" y="170"/>
                        <a:pt x="152" y="170"/>
                        <a:pt x="152" y="170"/>
                      </a:cubicBezTo>
                      <a:cubicBezTo>
                        <a:pt x="152" y="170"/>
                        <a:pt x="153" y="170"/>
                        <a:pt x="154" y="169"/>
                      </a:cubicBezTo>
                      <a:close/>
                      <a:moveTo>
                        <a:pt x="117" y="170"/>
                      </a:moveTo>
                      <a:cubicBezTo>
                        <a:pt x="117" y="170"/>
                        <a:pt x="117" y="170"/>
                        <a:pt x="117" y="170"/>
                      </a:cubicBezTo>
                      <a:cubicBezTo>
                        <a:pt x="110" y="162"/>
                        <a:pt x="110" y="162"/>
                        <a:pt x="110" y="162"/>
                      </a:cubicBezTo>
                      <a:cubicBezTo>
                        <a:pt x="102" y="170"/>
                        <a:pt x="102" y="170"/>
                        <a:pt x="102" y="170"/>
                      </a:cubicBezTo>
                      <a:cubicBezTo>
                        <a:pt x="117" y="170"/>
                        <a:pt x="117" y="170"/>
                        <a:pt x="117" y="170"/>
                      </a:cubicBezTo>
                      <a:close/>
                      <a:moveTo>
                        <a:pt x="81" y="170"/>
                      </a:moveTo>
                      <a:cubicBezTo>
                        <a:pt x="81" y="170"/>
                        <a:pt x="81" y="170"/>
                        <a:pt x="81" y="170"/>
                      </a:cubicBezTo>
                      <a:cubicBezTo>
                        <a:pt x="73" y="162"/>
                        <a:pt x="73" y="162"/>
                        <a:pt x="73" y="162"/>
                      </a:cubicBezTo>
                      <a:cubicBezTo>
                        <a:pt x="65" y="170"/>
                        <a:pt x="65" y="170"/>
                        <a:pt x="65" y="170"/>
                      </a:cubicBezTo>
                      <a:cubicBezTo>
                        <a:pt x="81" y="170"/>
                        <a:pt x="81" y="170"/>
                        <a:pt x="81" y="170"/>
                      </a:cubicBezTo>
                      <a:close/>
                      <a:moveTo>
                        <a:pt x="44" y="170"/>
                      </a:moveTo>
                      <a:cubicBezTo>
                        <a:pt x="44" y="170"/>
                        <a:pt x="44" y="170"/>
                        <a:pt x="44" y="170"/>
                      </a:cubicBezTo>
                      <a:cubicBezTo>
                        <a:pt x="36" y="162"/>
                        <a:pt x="36" y="162"/>
                        <a:pt x="36" y="162"/>
                      </a:cubicBezTo>
                      <a:cubicBezTo>
                        <a:pt x="29" y="169"/>
                        <a:pt x="29" y="169"/>
                        <a:pt x="29" y="169"/>
                      </a:cubicBezTo>
                      <a:cubicBezTo>
                        <a:pt x="30" y="170"/>
                        <a:pt x="30" y="170"/>
                        <a:pt x="31" y="170"/>
                      </a:cubicBezTo>
                      <a:cubicBezTo>
                        <a:pt x="44" y="170"/>
                        <a:pt x="44" y="170"/>
                        <a:pt x="44" y="170"/>
                      </a:cubicBezTo>
                      <a:close/>
                      <a:moveTo>
                        <a:pt x="20" y="166"/>
                      </a:moveTo>
                      <a:cubicBezTo>
                        <a:pt x="20" y="166"/>
                        <a:pt x="20" y="166"/>
                        <a:pt x="20" y="166"/>
                      </a:cubicBezTo>
                      <a:cubicBezTo>
                        <a:pt x="31" y="156"/>
                        <a:pt x="31" y="156"/>
                        <a:pt x="31" y="156"/>
                      </a:cubicBezTo>
                      <a:cubicBezTo>
                        <a:pt x="18" y="144"/>
                        <a:pt x="18" y="144"/>
                        <a:pt x="18" y="144"/>
                      </a:cubicBezTo>
                      <a:cubicBezTo>
                        <a:pt x="14" y="148"/>
                        <a:pt x="14" y="148"/>
                        <a:pt x="14" y="148"/>
                      </a:cubicBezTo>
                      <a:cubicBezTo>
                        <a:pt x="14" y="148"/>
                        <a:pt x="14" y="148"/>
                        <a:pt x="14" y="148"/>
                      </a:cubicBezTo>
                      <a:cubicBezTo>
                        <a:pt x="14" y="152"/>
                        <a:pt x="14" y="152"/>
                        <a:pt x="14" y="152"/>
                      </a:cubicBezTo>
                      <a:cubicBezTo>
                        <a:pt x="14" y="158"/>
                        <a:pt x="16" y="163"/>
                        <a:pt x="20" y="166"/>
                      </a:cubicBezTo>
                      <a:close/>
                      <a:moveTo>
                        <a:pt x="24" y="138"/>
                      </a:moveTo>
                      <a:cubicBezTo>
                        <a:pt x="24" y="138"/>
                        <a:pt x="24" y="138"/>
                        <a:pt x="24" y="138"/>
                      </a:cubicBezTo>
                      <a:cubicBezTo>
                        <a:pt x="36" y="150"/>
                        <a:pt x="36" y="150"/>
                        <a:pt x="36" y="150"/>
                      </a:cubicBezTo>
                      <a:cubicBezTo>
                        <a:pt x="49" y="138"/>
                        <a:pt x="49" y="138"/>
                        <a:pt x="49" y="138"/>
                      </a:cubicBezTo>
                      <a:cubicBezTo>
                        <a:pt x="36" y="125"/>
                        <a:pt x="36" y="125"/>
                        <a:pt x="36" y="125"/>
                      </a:cubicBezTo>
                      <a:cubicBezTo>
                        <a:pt x="24" y="138"/>
                        <a:pt x="24" y="138"/>
                        <a:pt x="24" y="138"/>
                      </a:cubicBezTo>
                      <a:close/>
                      <a:moveTo>
                        <a:pt x="42" y="156"/>
                      </a:moveTo>
                      <a:cubicBezTo>
                        <a:pt x="42" y="156"/>
                        <a:pt x="42" y="156"/>
                        <a:pt x="42" y="156"/>
                      </a:cubicBezTo>
                      <a:cubicBezTo>
                        <a:pt x="55" y="168"/>
                        <a:pt x="55" y="168"/>
                        <a:pt x="55" y="168"/>
                      </a:cubicBezTo>
                      <a:cubicBezTo>
                        <a:pt x="67" y="156"/>
                        <a:pt x="67" y="156"/>
                        <a:pt x="67" y="156"/>
                      </a:cubicBezTo>
                      <a:cubicBezTo>
                        <a:pt x="55" y="144"/>
                        <a:pt x="55" y="144"/>
                        <a:pt x="55" y="144"/>
                      </a:cubicBezTo>
                      <a:cubicBezTo>
                        <a:pt x="42" y="156"/>
                        <a:pt x="42" y="156"/>
                        <a:pt x="42" y="156"/>
                      </a:cubicBezTo>
                      <a:close/>
                      <a:moveTo>
                        <a:pt x="24" y="101"/>
                      </a:moveTo>
                      <a:cubicBezTo>
                        <a:pt x="24" y="101"/>
                        <a:pt x="24" y="101"/>
                        <a:pt x="24" y="101"/>
                      </a:cubicBezTo>
                      <a:cubicBezTo>
                        <a:pt x="36" y="113"/>
                        <a:pt x="36" y="113"/>
                        <a:pt x="36" y="113"/>
                      </a:cubicBezTo>
                      <a:cubicBezTo>
                        <a:pt x="49" y="101"/>
                        <a:pt x="49" y="101"/>
                        <a:pt x="49" y="101"/>
                      </a:cubicBezTo>
                      <a:cubicBezTo>
                        <a:pt x="36" y="89"/>
                        <a:pt x="36" y="89"/>
                        <a:pt x="36" y="89"/>
                      </a:cubicBezTo>
                      <a:cubicBezTo>
                        <a:pt x="24" y="101"/>
                        <a:pt x="24" y="101"/>
                        <a:pt x="24" y="101"/>
                      </a:cubicBezTo>
                      <a:close/>
                      <a:moveTo>
                        <a:pt x="42" y="119"/>
                      </a:moveTo>
                      <a:cubicBezTo>
                        <a:pt x="42" y="119"/>
                        <a:pt x="42" y="119"/>
                        <a:pt x="42" y="119"/>
                      </a:cubicBezTo>
                      <a:cubicBezTo>
                        <a:pt x="55" y="132"/>
                        <a:pt x="55" y="132"/>
                        <a:pt x="55" y="132"/>
                      </a:cubicBezTo>
                      <a:cubicBezTo>
                        <a:pt x="67" y="119"/>
                        <a:pt x="67" y="119"/>
                        <a:pt x="67" y="119"/>
                      </a:cubicBezTo>
                      <a:cubicBezTo>
                        <a:pt x="55" y="107"/>
                        <a:pt x="55" y="107"/>
                        <a:pt x="55" y="107"/>
                      </a:cubicBezTo>
                      <a:cubicBezTo>
                        <a:pt x="42" y="119"/>
                        <a:pt x="42" y="119"/>
                        <a:pt x="42" y="119"/>
                      </a:cubicBezTo>
                      <a:close/>
                      <a:moveTo>
                        <a:pt x="61" y="138"/>
                      </a:moveTo>
                      <a:cubicBezTo>
                        <a:pt x="61" y="138"/>
                        <a:pt x="61" y="138"/>
                        <a:pt x="61" y="138"/>
                      </a:cubicBezTo>
                      <a:cubicBezTo>
                        <a:pt x="73" y="150"/>
                        <a:pt x="73" y="150"/>
                        <a:pt x="73" y="150"/>
                      </a:cubicBezTo>
                      <a:cubicBezTo>
                        <a:pt x="85" y="138"/>
                        <a:pt x="85" y="138"/>
                        <a:pt x="85" y="138"/>
                      </a:cubicBezTo>
                      <a:cubicBezTo>
                        <a:pt x="73" y="125"/>
                        <a:pt x="73" y="125"/>
                        <a:pt x="73" y="125"/>
                      </a:cubicBezTo>
                      <a:cubicBezTo>
                        <a:pt x="61" y="138"/>
                        <a:pt x="61" y="138"/>
                        <a:pt x="61" y="138"/>
                      </a:cubicBezTo>
                      <a:close/>
                      <a:moveTo>
                        <a:pt x="79" y="156"/>
                      </a:moveTo>
                      <a:cubicBezTo>
                        <a:pt x="79" y="156"/>
                        <a:pt x="79" y="156"/>
                        <a:pt x="79" y="156"/>
                      </a:cubicBezTo>
                      <a:cubicBezTo>
                        <a:pt x="91" y="168"/>
                        <a:pt x="91" y="168"/>
                        <a:pt x="91" y="168"/>
                      </a:cubicBezTo>
                      <a:cubicBezTo>
                        <a:pt x="104" y="156"/>
                        <a:pt x="104" y="156"/>
                        <a:pt x="104" y="156"/>
                      </a:cubicBezTo>
                      <a:cubicBezTo>
                        <a:pt x="91" y="144"/>
                        <a:pt x="91" y="144"/>
                        <a:pt x="91" y="144"/>
                      </a:cubicBezTo>
                      <a:cubicBezTo>
                        <a:pt x="79" y="156"/>
                        <a:pt x="79" y="156"/>
                        <a:pt x="79" y="156"/>
                      </a:cubicBezTo>
                      <a:close/>
                      <a:moveTo>
                        <a:pt x="61" y="101"/>
                      </a:moveTo>
                      <a:cubicBezTo>
                        <a:pt x="61" y="101"/>
                        <a:pt x="61" y="101"/>
                        <a:pt x="61" y="101"/>
                      </a:cubicBezTo>
                      <a:cubicBezTo>
                        <a:pt x="73" y="113"/>
                        <a:pt x="73" y="113"/>
                        <a:pt x="73" y="113"/>
                      </a:cubicBezTo>
                      <a:cubicBezTo>
                        <a:pt x="85" y="101"/>
                        <a:pt x="85" y="101"/>
                        <a:pt x="85" y="101"/>
                      </a:cubicBezTo>
                      <a:cubicBezTo>
                        <a:pt x="73" y="89"/>
                        <a:pt x="73" y="89"/>
                        <a:pt x="73" y="89"/>
                      </a:cubicBezTo>
                      <a:cubicBezTo>
                        <a:pt x="61" y="101"/>
                        <a:pt x="61" y="101"/>
                        <a:pt x="61" y="101"/>
                      </a:cubicBezTo>
                      <a:close/>
                      <a:moveTo>
                        <a:pt x="79" y="119"/>
                      </a:moveTo>
                      <a:cubicBezTo>
                        <a:pt x="79" y="119"/>
                        <a:pt x="79" y="119"/>
                        <a:pt x="79" y="119"/>
                      </a:cubicBezTo>
                      <a:cubicBezTo>
                        <a:pt x="91" y="132"/>
                        <a:pt x="91" y="132"/>
                        <a:pt x="91" y="132"/>
                      </a:cubicBezTo>
                      <a:cubicBezTo>
                        <a:pt x="104" y="119"/>
                        <a:pt x="104" y="119"/>
                        <a:pt x="104" y="119"/>
                      </a:cubicBezTo>
                      <a:cubicBezTo>
                        <a:pt x="91" y="107"/>
                        <a:pt x="91" y="107"/>
                        <a:pt x="91" y="107"/>
                      </a:cubicBezTo>
                      <a:cubicBezTo>
                        <a:pt x="79" y="119"/>
                        <a:pt x="79" y="119"/>
                        <a:pt x="79" y="119"/>
                      </a:cubicBezTo>
                      <a:close/>
                      <a:moveTo>
                        <a:pt x="97" y="138"/>
                      </a:moveTo>
                      <a:cubicBezTo>
                        <a:pt x="97" y="138"/>
                        <a:pt x="97" y="138"/>
                        <a:pt x="97" y="138"/>
                      </a:cubicBezTo>
                      <a:cubicBezTo>
                        <a:pt x="110" y="150"/>
                        <a:pt x="110" y="150"/>
                        <a:pt x="110" y="150"/>
                      </a:cubicBezTo>
                      <a:cubicBezTo>
                        <a:pt x="122" y="138"/>
                        <a:pt x="122" y="138"/>
                        <a:pt x="122" y="138"/>
                      </a:cubicBezTo>
                      <a:cubicBezTo>
                        <a:pt x="110" y="125"/>
                        <a:pt x="110" y="125"/>
                        <a:pt x="110" y="125"/>
                      </a:cubicBezTo>
                      <a:cubicBezTo>
                        <a:pt x="97" y="138"/>
                        <a:pt x="97" y="138"/>
                        <a:pt x="97" y="138"/>
                      </a:cubicBezTo>
                      <a:close/>
                      <a:moveTo>
                        <a:pt x="116" y="156"/>
                      </a:moveTo>
                      <a:cubicBezTo>
                        <a:pt x="116" y="156"/>
                        <a:pt x="116" y="156"/>
                        <a:pt x="116" y="156"/>
                      </a:cubicBezTo>
                      <a:cubicBezTo>
                        <a:pt x="128" y="168"/>
                        <a:pt x="128" y="168"/>
                        <a:pt x="128" y="168"/>
                      </a:cubicBezTo>
                      <a:cubicBezTo>
                        <a:pt x="140" y="156"/>
                        <a:pt x="140" y="156"/>
                        <a:pt x="140" y="156"/>
                      </a:cubicBezTo>
                      <a:cubicBezTo>
                        <a:pt x="128" y="144"/>
                        <a:pt x="128" y="144"/>
                        <a:pt x="128" y="144"/>
                      </a:cubicBezTo>
                      <a:cubicBezTo>
                        <a:pt x="116" y="156"/>
                        <a:pt x="116" y="156"/>
                        <a:pt x="116" y="156"/>
                      </a:cubicBezTo>
                      <a:close/>
                      <a:moveTo>
                        <a:pt x="97" y="101"/>
                      </a:moveTo>
                      <a:cubicBezTo>
                        <a:pt x="97" y="101"/>
                        <a:pt x="97" y="101"/>
                        <a:pt x="97" y="101"/>
                      </a:cubicBezTo>
                      <a:cubicBezTo>
                        <a:pt x="110" y="113"/>
                        <a:pt x="110" y="113"/>
                        <a:pt x="110" y="113"/>
                      </a:cubicBezTo>
                      <a:cubicBezTo>
                        <a:pt x="122" y="101"/>
                        <a:pt x="122" y="101"/>
                        <a:pt x="122" y="101"/>
                      </a:cubicBezTo>
                      <a:cubicBezTo>
                        <a:pt x="110" y="89"/>
                        <a:pt x="110" y="89"/>
                        <a:pt x="110" y="89"/>
                      </a:cubicBezTo>
                      <a:cubicBezTo>
                        <a:pt x="97" y="101"/>
                        <a:pt x="97" y="101"/>
                        <a:pt x="97" y="101"/>
                      </a:cubicBezTo>
                      <a:close/>
                      <a:moveTo>
                        <a:pt x="116" y="119"/>
                      </a:moveTo>
                      <a:cubicBezTo>
                        <a:pt x="116" y="119"/>
                        <a:pt x="116" y="119"/>
                        <a:pt x="116" y="119"/>
                      </a:cubicBezTo>
                      <a:cubicBezTo>
                        <a:pt x="128" y="132"/>
                        <a:pt x="128" y="132"/>
                        <a:pt x="128" y="132"/>
                      </a:cubicBezTo>
                      <a:cubicBezTo>
                        <a:pt x="140" y="119"/>
                        <a:pt x="140" y="119"/>
                        <a:pt x="140" y="119"/>
                      </a:cubicBezTo>
                      <a:cubicBezTo>
                        <a:pt x="128" y="107"/>
                        <a:pt x="128" y="107"/>
                        <a:pt x="128" y="107"/>
                      </a:cubicBezTo>
                      <a:cubicBezTo>
                        <a:pt x="116" y="119"/>
                        <a:pt x="116" y="119"/>
                        <a:pt x="116" y="119"/>
                      </a:cubicBezTo>
                      <a:close/>
                      <a:moveTo>
                        <a:pt x="134" y="138"/>
                      </a:moveTo>
                      <a:cubicBezTo>
                        <a:pt x="134" y="138"/>
                        <a:pt x="134" y="138"/>
                        <a:pt x="134" y="138"/>
                      </a:cubicBezTo>
                      <a:cubicBezTo>
                        <a:pt x="146" y="150"/>
                        <a:pt x="146" y="150"/>
                        <a:pt x="146" y="150"/>
                      </a:cubicBezTo>
                      <a:cubicBezTo>
                        <a:pt x="159" y="138"/>
                        <a:pt x="159" y="138"/>
                        <a:pt x="159" y="138"/>
                      </a:cubicBezTo>
                      <a:cubicBezTo>
                        <a:pt x="146" y="125"/>
                        <a:pt x="146" y="125"/>
                        <a:pt x="146" y="125"/>
                      </a:cubicBezTo>
                      <a:cubicBezTo>
                        <a:pt x="134" y="138"/>
                        <a:pt x="134" y="138"/>
                        <a:pt x="134" y="138"/>
                      </a:cubicBezTo>
                      <a:close/>
                      <a:moveTo>
                        <a:pt x="134" y="101"/>
                      </a:moveTo>
                      <a:cubicBezTo>
                        <a:pt x="134" y="101"/>
                        <a:pt x="134" y="101"/>
                        <a:pt x="134" y="101"/>
                      </a:cubicBezTo>
                      <a:cubicBezTo>
                        <a:pt x="146" y="113"/>
                        <a:pt x="146" y="113"/>
                        <a:pt x="146" y="113"/>
                      </a:cubicBezTo>
                      <a:cubicBezTo>
                        <a:pt x="159" y="101"/>
                        <a:pt x="159" y="101"/>
                        <a:pt x="159" y="101"/>
                      </a:cubicBezTo>
                      <a:cubicBezTo>
                        <a:pt x="146" y="89"/>
                        <a:pt x="146" y="89"/>
                        <a:pt x="146" y="89"/>
                      </a:cubicBezTo>
                      <a:cubicBezTo>
                        <a:pt x="134" y="101"/>
                        <a:pt x="134" y="101"/>
                        <a:pt x="134" y="101"/>
                      </a:cubicBezTo>
                      <a:close/>
                      <a:moveTo>
                        <a:pt x="14" y="73"/>
                      </a:move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69" y="73"/>
                        <a:pt x="169" y="73"/>
                        <a:pt x="169" y="73"/>
                      </a:cubicBezTo>
                      <a:cubicBezTo>
                        <a:pt x="169" y="60"/>
                        <a:pt x="169" y="60"/>
                        <a:pt x="169" y="60"/>
                      </a:cubicBezTo>
                      <a:cubicBezTo>
                        <a:pt x="169" y="50"/>
                        <a:pt x="161" y="43"/>
                        <a:pt x="152" y="43"/>
                      </a:cubicBezTo>
                      <a:cubicBezTo>
                        <a:pt x="111" y="43"/>
                        <a:pt x="71" y="43"/>
                        <a:pt x="31" y="43"/>
                      </a:cubicBezTo>
                      <a:cubicBezTo>
                        <a:pt x="22" y="43"/>
                        <a:pt x="14" y="50"/>
                        <a:pt x="14" y="60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组合 30"/>
              <p:cNvGrpSpPr/>
              <p:nvPr/>
            </p:nvGrpSpPr>
            <p:grpSpPr>
              <a:xfrm>
                <a:off x="4031198" y="2370244"/>
                <a:ext cx="1107909" cy="1145116"/>
                <a:chOff x="3621954" y="2010905"/>
                <a:chExt cx="2299838" cy="2299838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3812512" y="2201463"/>
                  <a:ext cx="1918722" cy="1918722"/>
                </a:xfrm>
                <a:prstGeom prst="ellipse">
                  <a:avLst/>
                </a:prstGeom>
                <a:solidFill>
                  <a:srgbClr val="E5DE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3621954" y="2010905"/>
                  <a:ext cx="2299838" cy="2299838"/>
                </a:xfrm>
                <a:prstGeom prst="ellipse">
                  <a:avLst/>
                </a:prstGeom>
                <a:noFill/>
                <a:ln w="19050">
                  <a:solidFill>
                    <a:srgbClr val="FDC53F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14"/>
                <p:cNvSpPr>
                  <a:spLocks noEditPoints="1"/>
                </p:cNvSpPr>
                <p:nvPr/>
              </p:nvSpPr>
              <p:spPr bwMode="auto">
                <a:xfrm>
                  <a:off x="4436160" y="2881450"/>
                  <a:ext cx="671426" cy="558748"/>
                </a:xfrm>
                <a:custGeom>
                  <a:avLst/>
                  <a:gdLst>
                    <a:gd name="T0" fmla="*/ 177 w 184"/>
                    <a:gd name="T1" fmla="*/ 7 h 153"/>
                    <a:gd name="T2" fmla="*/ 184 w 184"/>
                    <a:gd name="T3" fmla="*/ 130 h 153"/>
                    <a:gd name="T4" fmla="*/ 7 w 184"/>
                    <a:gd name="T5" fmla="*/ 146 h 153"/>
                    <a:gd name="T6" fmla="*/ 0 w 184"/>
                    <a:gd name="T7" fmla="*/ 23 h 153"/>
                    <a:gd name="T8" fmla="*/ 35 w 184"/>
                    <a:gd name="T9" fmla="*/ 87 h 153"/>
                    <a:gd name="T10" fmla="*/ 50 w 184"/>
                    <a:gd name="T11" fmla="*/ 90 h 153"/>
                    <a:gd name="T12" fmla="*/ 53 w 184"/>
                    <a:gd name="T13" fmla="*/ 97 h 153"/>
                    <a:gd name="T14" fmla="*/ 49 w 184"/>
                    <a:gd name="T15" fmla="*/ 128 h 153"/>
                    <a:gd name="T16" fmla="*/ 35 w 184"/>
                    <a:gd name="T17" fmla="*/ 131 h 153"/>
                    <a:gd name="T18" fmla="*/ 28 w 184"/>
                    <a:gd name="T19" fmla="*/ 128 h 153"/>
                    <a:gd name="T20" fmla="*/ 25 w 184"/>
                    <a:gd name="T21" fmla="*/ 97 h 153"/>
                    <a:gd name="T22" fmla="*/ 73 w 184"/>
                    <a:gd name="T23" fmla="*/ 87 h 153"/>
                    <a:gd name="T24" fmla="*/ 88 w 184"/>
                    <a:gd name="T25" fmla="*/ 90 h 153"/>
                    <a:gd name="T26" fmla="*/ 91 w 184"/>
                    <a:gd name="T27" fmla="*/ 97 h 153"/>
                    <a:gd name="T28" fmla="*/ 88 w 184"/>
                    <a:gd name="T29" fmla="*/ 128 h 153"/>
                    <a:gd name="T30" fmla="*/ 73 w 184"/>
                    <a:gd name="T31" fmla="*/ 131 h 153"/>
                    <a:gd name="T32" fmla="*/ 66 w 184"/>
                    <a:gd name="T33" fmla="*/ 128 h 153"/>
                    <a:gd name="T34" fmla="*/ 63 w 184"/>
                    <a:gd name="T35" fmla="*/ 97 h 153"/>
                    <a:gd name="T36" fmla="*/ 81 w 184"/>
                    <a:gd name="T37" fmla="*/ 96 h 153"/>
                    <a:gd name="T38" fmla="*/ 72 w 184"/>
                    <a:gd name="T39" fmla="*/ 96 h 153"/>
                    <a:gd name="T40" fmla="*/ 72 w 184"/>
                    <a:gd name="T41" fmla="*/ 122 h 153"/>
                    <a:gd name="T42" fmla="*/ 81 w 184"/>
                    <a:gd name="T43" fmla="*/ 123 h 153"/>
                    <a:gd name="T44" fmla="*/ 82 w 184"/>
                    <a:gd name="T45" fmla="*/ 121 h 153"/>
                    <a:gd name="T46" fmla="*/ 81 w 184"/>
                    <a:gd name="T47" fmla="*/ 96 h 153"/>
                    <a:gd name="T48" fmla="*/ 35 w 184"/>
                    <a:gd name="T49" fmla="*/ 96 h 153"/>
                    <a:gd name="T50" fmla="*/ 33 w 184"/>
                    <a:gd name="T51" fmla="*/ 121 h 153"/>
                    <a:gd name="T52" fmla="*/ 35 w 184"/>
                    <a:gd name="T53" fmla="*/ 123 h 153"/>
                    <a:gd name="T54" fmla="*/ 44 w 184"/>
                    <a:gd name="T55" fmla="*/ 122 h 153"/>
                    <a:gd name="T56" fmla="*/ 44 w 184"/>
                    <a:gd name="T57" fmla="*/ 96 h 153"/>
                    <a:gd name="T58" fmla="*/ 80 w 184"/>
                    <a:gd name="T59" fmla="*/ 60 h 153"/>
                    <a:gd name="T60" fmla="*/ 73 w 184"/>
                    <a:gd name="T61" fmla="*/ 67 h 153"/>
                    <a:gd name="T62" fmla="*/ 58 w 184"/>
                    <a:gd name="T63" fmla="*/ 60 h 153"/>
                    <a:gd name="T64" fmla="*/ 51 w 184"/>
                    <a:gd name="T65" fmla="*/ 67 h 153"/>
                    <a:gd name="T66" fmla="*/ 35 w 184"/>
                    <a:gd name="T67" fmla="*/ 60 h 153"/>
                    <a:gd name="T68" fmla="*/ 28 w 184"/>
                    <a:gd name="T69" fmla="*/ 67 h 153"/>
                    <a:gd name="T70" fmla="*/ 24 w 184"/>
                    <a:gd name="T71" fmla="*/ 20 h 153"/>
                    <a:gd name="T72" fmla="*/ 96 w 184"/>
                    <a:gd name="T73" fmla="*/ 24 h 153"/>
                    <a:gd name="T74" fmla="*/ 92 w 184"/>
                    <a:gd name="T75" fmla="*/ 55 h 153"/>
                    <a:gd name="T76" fmla="*/ 20 w 184"/>
                    <a:gd name="T77" fmla="*/ 51 h 153"/>
                    <a:gd name="T78" fmla="*/ 24 w 184"/>
                    <a:gd name="T79" fmla="*/ 20 h 153"/>
                    <a:gd name="T80" fmla="*/ 28 w 184"/>
                    <a:gd name="T81" fmla="*/ 29 h 153"/>
                    <a:gd name="T82" fmla="*/ 87 w 184"/>
                    <a:gd name="T83" fmla="*/ 29 h 153"/>
                    <a:gd name="T84" fmla="*/ 154 w 184"/>
                    <a:gd name="T85" fmla="*/ 31 h 153"/>
                    <a:gd name="T86" fmla="*/ 162 w 184"/>
                    <a:gd name="T87" fmla="*/ 34 h 153"/>
                    <a:gd name="T88" fmla="*/ 154 w 184"/>
                    <a:gd name="T89" fmla="*/ 131 h 153"/>
                    <a:gd name="T90" fmla="*/ 106 w 184"/>
                    <a:gd name="T91" fmla="*/ 121 h 153"/>
                    <a:gd name="T92" fmla="*/ 109 w 184"/>
                    <a:gd name="T93" fmla="*/ 34 h 153"/>
                    <a:gd name="T94" fmla="*/ 154 w 184"/>
                    <a:gd name="T95" fmla="*/ 39 h 153"/>
                    <a:gd name="T96" fmla="*/ 114 w 184"/>
                    <a:gd name="T97" fmla="*/ 40 h 153"/>
                    <a:gd name="T98" fmla="*/ 114 w 184"/>
                    <a:gd name="T99" fmla="*/ 122 h 153"/>
                    <a:gd name="T100" fmla="*/ 156 w 184"/>
                    <a:gd name="T101" fmla="*/ 121 h 153"/>
                    <a:gd name="T102" fmla="*/ 156 w 184"/>
                    <a:gd name="T103" fmla="*/ 40 h 153"/>
                    <a:gd name="T104" fmla="*/ 161 w 184"/>
                    <a:gd name="T105" fmla="*/ 14 h 153"/>
                    <a:gd name="T106" fmla="*/ 15 w 184"/>
                    <a:gd name="T107" fmla="*/ 130 h 153"/>
                    <a:gd name="T108" fmla="*/ 23 w 184"/>
                    <a:gd name="T109" fmla="*/ 139 h 153"/>
                    <a:gd name="T110" fmla="*/ 170 w 184"/>
                    <a:gd name="T111" fmla="*/ 23 h 153"/>
                    <a:gd name="T112" fmla="*/ 161 w 184"/>
                    <a:gd name="T113" fmla="*/ 14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84" h="153">
                      <a:moveTo>
                        <a:pt x="23" y="0"/>
                      </a:moveTo>
                      <a:cubicBezTo>
                        <a:pt x="161" y="0"/>
                        <a:pt x="161" y="0"/>
                        <a:pt x="161" y="0"/>
                      </a:cubicBezTo>
                      <a:cubicBezTo>
                        <a:pt x="167" y="0"/>
                        <a:pt x="173" y="3"/>
                        <a:pt x="177" y="7"/>
                      </a:cubicBezTo>
                      <a:cubicBezTo>
                        <a:pt x="178" y="7"/>
                        <a:pt x="178" y="7"/>
                        <a:pt x="178" y="7"/>
                      </a:cubicBezTo>
                      <a:cubicBezTo>
                        <a:pt x="181" y="12"/>
                        <a:pt x="184" y="17"/>
                        <a:pt x="184" y="23"/>
                      </a:cubicBezTo>
                      <a:cubicBezTo>
                        <a:pt x="184" y="130"/>
                        <a:pt x="184" y="130"/>
                        <a:pt x="184" y="130"/>
                      </a:cubicBezTo>
                      <a:cubicBezTo>
                        <a:pt x="184" y="142"/>
                        <a:pt x="174" y="153"/>
                        <a:pt x="161" y="153"/>
                      </a:cubicBezTo>
                      <a:cubicBezTo>
                        <a:pt x="23" y="153"/>
                        <a:pt x="23" y="153"/>
                        <a:pt x="23" y="153"/>
                      </a:cubicBezTo>
                      <a:cubicBezTo>
                        <a:pt x="17" y="153"/>
                        <a:pt x="11" y="150"/>
                        <a:pt x="7" y="146"/>
                      </a:cubicBezTo>
                      <a:cubicBezTo>
                        <a:pt x="7" y="146"/>
                        <a:pt x="7" y="146"/>
                        <a:pt x="7" y="146"/>
                      </a:cubicBezTo>
                      <a:cubicBezTo>
                        <a:pt x="3" y="141"/>
                        <a:pt x="0" y="136"/>
                        <a:pt x="0" y="13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11"/>
                        <a:pt x="11" y="0"/>
                        <a:pt x="23" y="0"/>
                      </a:cubicBezTo>
                      <a:close/>
                      <a:moveTo>
                        <a:pt x="35" y="87"/>
                      </a:moveTo>
                      <a:cubicBezTo>
                        <a:pt x="35" y="87"/>
                        <a:pt x="35" y="87"/>
                        <a:pt x="35" y="87"/>
                      </a:cubicBezTo>
                      <a:cubicBezTo>
                        <a:pt x="42" y="87"/>
                        <a:pt x="42" y="87"/>
                        <a:pt x="42" y="87"/>
                      </a:cubicBezTo>
                      <a:cubicBezTo>
                        <a:pt x="45" y="87"/>
                        <a:pt x="48" y="88"/>
                        <a:pt x="49" y="90"/>
                      </a:cubicBezTo>
                      <a:cubicBezTo>
                        <a:pt x="50" y="90"/>
                        <a:pt x="50" y="90"/>
                        <a:pt x="50" y="90"/>
                      </a:cubicBezTo>
                      <a:cubicBezTo>
                        <a:pt x="50" y="90"/>
                        <a:pt x="50" y="90"/>
                        <a:pt x="50" y="90"/>
                      </a:cubicBezTo>
                      <a:cubicBezTo>
                        <a:pt x="50" y="90"/>
                        <a:pt x="50" y="90"/>
                        <a:pt x="50" y="90"/>
                      </a:cubicBezTo>
                      <a:cubicBezTo>
                        <a:pt x="51" y="92"/>
                        <a:pt x="53" y="95"/>
                        <a:pt x="53" y="97"/>
                      </a:cubicBezTo>
                      <a:cubicBezTo>
                        <a:pt x="53" y="121"/>
                        <a:pt x="53" y="121"/>
                        <a:pt x="53" y="121"/>
                      </a:cubicBezTo>
                      <a:cubicBezTo>
                        <a:pt x="53" y="124"/>
                        <a:pt x="51" y="126"/>
                        <a:pt x="50" y="128"/>
                      </a:cubicBezTo>
                      <a:cubicBezTo>
                        <a:pt x="49" y="128"/>
                        <a:pt x="49" y="128"/>
                        <a:pt x="49" y="128"/>
                      </a:cubicBezTo>
                      <a:cubicBezTo>
                        <a:pt x="49" y="128"/>
                        <a:pt x="49" y="128"/>
                        <a:pt x="49" y="128"/>
                      </a:cubicBezTo>
                      <a:cubicBezTo>
                        <a:pt x="48" y="130"/>
                        <a:pt x="45" y="131"/>
                        <a:pt x="42" y="131"/>
                      </a:cubicBezTo>
                      <a:cubicBezTo>
                        <a:pt x="35" y="131"/>
                        <a:pt x="35" y="131"/>
                        <a:pt x="35" y="131"/>
                      </a:cubicBezTo>
                      <a:cubicBezTo>
                        <a:pt x="32" y="131"/>
                        <a:pt x="30" y="130"/>
                        <a:pt x="28" y="128"/>
                      </a:cubicBezTo>
                      <a:cubicBezTo>
                        <a:pt x="28" y="128"/>
                        <a:pt x="28" y="128"/>
                        <a:pt x="28" y="128"/>
                      </a:cubicBezTo>
                      <a:cubicBezTo>
                        <a:pt x="28" y="128"/>
                        <a:pt x="28" y="128"/>
                        <a:pt x="28" y="128"/>
                      </a:cubicBezTo>
                      <a:cubicBezTo>
                        <a:pt x="28" y="128"/>
                        <a:pt x="28" y="128"/>
                        <a:pt x="28" y="128"/>
                      </a:cubicBezTo>
                      <a:cubicBezTo>
                        <a:pt x="26" y="126"/>
                        <a:pt x="25" y="124"/>
                        <a:pt x="25" y="121"/>
                      </a:cubicBezTo>
                      <a:cubicBezTo>
                        <a:pt x="25" y="97"/>
                        <a:pt x="25" y="97"/>
                        <a:pt x="25" y="97"/>
                      </a:cubicBezTo>
                      <a:cubicBezTo>
                        <a:pt x="25" y="95"/>
                        <a:pt x="26" y="92"/>
                        <a:pt x="28" y="90"/>
                      </a:cubicBezTo>
                      <a:cubicBezTo>
                        <a:pt x="30" y="88"/>
                        <a:pt x="32" y="87"/>
                        <a:pt x="35" y="87"/>
                      </a:cubicBezTo>
                      <a:close/>
                      <a:moveTo>
                        <a:pt x="73" y="87"/>
                      </a:moveTo>
                      <a:cubicBezTo>
                        <a:pt x="73" y="87"/>
                        <a:pt x="73" y="87"/>
                        <a:pt x="73" y="87"/>
                      </a:cubicBezTo>
                      <a:cubicBezTo>
                        <a:pt x="81" y="87"/>
                        <a:pt x="81" y="87"/>
                        <a:pt x="81" y="87"/>
                      </a:cubicBezTo>
                      <a:cubicBezTo>
                        <a:pt x="83" y="87"/>
                        <a:pt x="86" y="88"/>
                        <a:pt x="88" y="90"/>
                      </a:cubicBezTo>
                      <a:cubicBezTo>
                        <a:pt x="88" y="90"/>
                        <a:pt x="88" y="90"/>
                        <a:pt x="88" y="90"/>
                      </a:cubicBezTo>
                      <a:cubicBezTo>
                        <a:pt x="88" y="90"/>
                        <a:pt x="88" y="90"/>
                        <a:pt x="88" y="90"/>
                      </a:cubicBezTo>
                      <a:cubicBezTo>
                        <a:pt x="90" y="92"/>
                        <a:pt x="91" y="95"/>
                        <a:pt x="91" y="97"/>
                      </a:cubicBezTo>
                      <a:cubicBezTo>
                        <a:pt x="91" y="121"/>
                        <a:pt x="91" y="121"/>
                        <a:pt x="91" y="121"/>
                      </a:cubicBezTo>
                      <a:cubicBezTo>
                        <a:pt x="91" y="124"/>
                        <a:pt x="90" y="126"/>
                        <a:pt x="88" y="128"/>
                      </a:cubicBezTo>
                      <a:cubicBezTo>
                        <a:pt x="88" y="128"/>
                        <a:pt x="88" y="128"/>
                        <a:pt x="88" y="128"/>
                      </a:cubicBezTo>
                      <a:cubicBezTo>
                        <a:pt x="88" y="128"/>
                        <a:pt x="88" y="128"/>
                        <a:pt x="88" y="128"/>
                      </a:cubicBezTo>
                      <a:cubicBezTo>
                        <a:pt x="86" y="130"/>
                        <a:pt x="83" y="131"/>
                        <a:pt x="81" y="131"/>
                      </a:cubicBezTo>
                      <a:cubicBezTo>
                        <a:pt x="73" y="131"/>
                        <a:pt x="73" y="131"/>
                        <a:pt x="73" y="131"/>
                      </a:cubicBezTo>
                      <a:cubicBezTo>
                        <a:pt x="71" y="131"/>
                        <a:pt x="68" y="130"/>
                        <a:pt x="66" y="128"/>
                      </a:cubicBezTo>
                      <a:cubicBezTo>
                        <a:pt x="66" y="128"/>
                        <a:pt x="66" y="128"/>
                        <a:pt x="66" y="128"/>
                      </a:cubicBezTo>
                      <a:cubicBezTo>
                        <a:pt x="66" y="128"/>
                        <a:pt x="66" y="128"/>
                        <a:pt x="66" y="128"/>
                      </a:cubicBezTo>
                      <a:cubicBezTo>
                        <a:pt x="66" y="128"/>
                        <a:pt x="66" y="128"/>
                        <a:pt x="66" y="128"/>
                      </a:cubicBezTo>
                      <a:cubicBezTo>
                        <a:pt x="64" y="126"/>
                        <a:pt x="63" y="124"/>
                        <a:pt x="63" y="121"/>
                      </a:cubicBezTo>
                      <a:cubicBezTo>
                        <a:pt x="63" y="97"/>
                        <a:pt x="63" y="97"/>
                        <a:pt x="63" y="97"/>
                      </a:cubicBezTo>
                      <a:cubicBezTo>
                        <a:pt x="63" y="95"/>
                        <a:pt x="64" y="92"/>
                        <a:pt x="66" y="90"/>
                      </a:cubicBezTo>
                      <a:cubicBezTo>
                        <a:pt x="68" y="88"/>
                        <a:pt x="71" y="87"/>
                        <a:pt x="73" y="87"/>
                      </a:cubicBezTo>
                      <a:close/>
                      <a:moveTo>
                        <a:pt x="81" y="96"/>
                      </a:moveTo>
                      <a:cubicBezTo>
                        <a:pt x="81" y="96"/>
                        <a:pt x="81" y="96"/>
                        <a:pt x="81" y="96"/>
                      </a:cubicBezTo>
                      <a:cubicBezTo>
                        <a:pt x="73" y="96"/>
                        <a:pt x="73" y="96"/>
                        <a:pt x="73" y="96"/>
                      </a:cubicBezTo>
                      <a:cubicBezTo>
                        <a:pt x="73" y="96"/>
                        <a:pt x="72" y="96"/>
                        <a:pt x="72" y="96"/>
                      </a:cubicBezTo>
                      <a:cubicBezTo>
                        <a:pt x="72" y="96"/>
                        <a:pt x="72" y="97"/>
                        <a:pt x="72" y="97"/>
                      </a:cubicBezTo>
                      <a:cubicBezTo>
                        <a:pt x="72" y="121"/>
                        <a:pt x="72" y="121"/>
                        <a:pt x="72" y="121"/>
                      </a:cubicBezTo>
                      <a:cubicBezTo>
                        <a:pt x="72" y="122"/>
                        <a:pt x="72" y="122"/>
                        <a:pt x="72" y="122"/>
                      </a:cubicBezTo>
                      <a:cubicBezTo>
                        <a:pt x="72" y="122"/>
                        <a:pt x="72" y="122"/>
                        <a:pt x="72" y="122"/>
                      </a:cubicBezTo>
                      <a:cubicBezTo>
                        <a:pt x="73" y="123"/>
                        <a:pt x="73" y="123"/>
                        <a:pt x="73" y="123"/>
                      </a:cubicBezTo>
                      <a:cubicBezTo>
                        <a:pt x="81" y="123"/>
                        <a:pt x="81" y="123"/>
                        <a:pt x="81" y="123"/>
                      </a:cubicBezTo>
                      <a:cubicBezTo>
                        <a:pt x="81" y="123"/>
                        <a:pt x="82" y="123"/>
                        <a:pt x="82" y="122"/>
                      </a:cubicBezTo>
                      <a:cubicBezTo>
                        <a:pt x="82" y="122"/>
                        <a:pt x="82" y="122"/>
                        <a:pt x="82" y="122"/>
                      </a:cubicBezTo>
                      <a:cubicBezTo>
                        <a:pt x="82" y="122"/>
                        <a:pt x="82" y="122"/>
                        <a:pt x="82" y="121"/>
                      </a:cubicBezTo>
                      <a:cubicBezTo>
                        <a:pt x="82" y="97"/>
                        <a:pt x="82" y="97"/>
                        <a:pt x="82" y="97"/>
                      </a:cubicBezTo>
                      <a:cubicBezTo>
                        <a:pt x="82" y="97"/>
                        <a:pt x="82" y="96"/>
                        <a:pt x="82" y="96"/>
                      </a:cubicBezTo>
                      <a:cubicBezTo>
                        <a:pt x="82" y="96"/>
                        <a:pt x="81" y="96"/>
                        <a:pt x="81" y="96"/>
                      </a:cubicBezTo>
                      <a:close/>
                      <a:moveTo>
                        <a:pt x="42" y="96"/>
                      </a:moveTo>
                      <a:cubicBezTo>
                        <a:pt x="42" y="96"/>
                        <a:pt x="42" y="96"/>
                        <a:pt x="42" y="96"/>
                      </a:cubicBezTo>
                      <a:cubicBezTo>
                        <a:pt x="35" y="96"/>
                        <a:pt x="35" y="96"/>
                        <a:pt x="35" y="96"/>
                      </a:cubicBezTo>
                      <a:cubicBezTo>
                        <a:pt x="34" y="96"/>
                        <a:pt x="34" y="96"/>
                        <a:pt x="34" y="96"/>
                      </a:cubicBezTo>
                      <a:cubicBezTo>
                        <a:pt x="33" y="96"/>
                        <a:pt x="33" y="97"/>
                        <a:pt x="33" y="97"/>
                      </a:cubicBezTo>
                      <a:cubicBezTo>
                        <a:pt x="33" y="121"/>
                        <a:pt x="33" y="121"/>
                        <a:pt x="33" y="121"/>
                      </a:cubicBezTo>
                      <a:cubicBezTo>
                        <a:pt x="33" y="122"/>
                        <a:pt x="33" y="122"/>
                        <a:pt x="34" y="122"/>
                      </a:cubicBezTo>
                      <a:cubicBezTo>
                        <a:pt x="34" y="122"/>
                        <a:pt x="34" y="122"/>
                        <a:pt x="34" y="122"/>
                      </a:cubicBezTo>
                      <a:cubicBezTo>
                        <a:pt x="34" y="123"/>
                        <a:pt x="34" y="123"/>
                        <a:pt x="35" y="123"/>
                      </a:cubicBezTo>
                      <a:cubicBezTo>
                        <a:pt x="42" y="123"/>
                        <a:pt x="42" y="123"/>
                        <a:pt x="42" y="123"/>
                      </a:cubicBezTo>
                      <a:cubicBezTo>
                        <a:pt x="43" y="123"/>
                        <a:pt x="43" y="123"/>
                        <a:pt x="44" y="122"/>
                      </a:cubicBezTo>
                      <a:cubicBezTo>
                        <a:pt x="44" y="122"/>
                        <a:pt x="44" y="122"/>
                        <a:pt x="44" y="122"/>
                      </a:cubicBezTo>
                      <a:cubicBezTo>
                        <a:pt x="44" y="122"/>
                        <a:pt x="44" y="122"/>
                        <a:pt x="44" y="121"/>
                      </a:cubicBezTo>
                      <a:cubicBezTo>
                        <a:pt x="44" y="97"/>
                        <a:pt x="44" y="97"/>
                        <a:pt x="44" y="97"/>
                      </a:cubicBezTo>
                      <a:cubicBezTo>
                        <a:pt x="44" y="97"/>
                        <a:pt x="44" y="96"/>
                        <a:pt x="44" y="96"/>
                      </a:cubicBezTo>
                      <a:cubicBezTo>
                        <a:pt x="43" y="96"/>
                        <a:pt x="43" y="96"/>
                        <a:pt x="42" y="96"/>
                      </a:cubicBezTo>
                      <a:close/>
                      <a:moveTo>
                        <a:pt x="80" y="60"/>
                      </a:moveTo>
                      <a:cubicBezTo>
                        <a:pt x="80" y="60"/>
                        <a:pt x="80" y="60"/>
                        <a:pt x="80" y="60"/>
                      </a:cubicBezTo>
                      <a:cubicBezTo>
                        <a:pt x="84" y="60"/>
                        <a:pt x="87" y="63"/>
                        <a:pt x="87" y="67"/>
                      </a:cubicBezTo>
                      <a:cubicBezTo>
                        <a:pt x="87" y="71"/>
                        <a:pt x="84" y="74"/>
                        <a:pt x="80" y="74"/>
                      </a:cubicBezTo>
                      <a:cubicBezTo>
                        <a:pt x="77" y="74"/>
                        <a:pt x="73" y="71"/>
                        <a:pt x="73" y="67"/>
                      </a:cubicBezTo>
                      <a:cubicBezTo>
                        <a:pt x="73" y="63"/>
                        <a:pt x="77" y="60"/>
                        <a:pt x="80" y="60"/>
                      </a:cubicBezTo>
                      <a:close/>
                      <a:moveTo>
                        <a:pt x="58" y="60"/>
                      </a:moveTo>
                      <a:cubicBezTo>
                        <a:pt x="58" y="60"/>
                        <a:pt x="58" y="60"/>
                        <a:pt x="58" y="60"/>
                      </a:cubicBezTo>
                      <a:cubicBezTo>
                        <a:pt x="62" y="60"/>
                        <a:pt x="65" y="63"/>
                        <a:pt x="65" y="67"/>
                      </a:cubicBezTo>
                      <a:cubicBezTo>
                        <a:pt x="65" y="71"/>
                        <a:pt x="62" y="74"/>
                        <a:pt x="58" y="74"/>
                      </a:cubicBezTo>
                      <a:cubicBezTo>
                        <a:pt x="54" y="74"/>
                        <a:pt x="51" y="71"/>
                        <a:pt x="51" y="67"/>
                      </a:cubicBezTo>
                      <a:cubicBezTo>
                        <a:pt x="51" y="63"/>
                        <a:pt x="54" y="60"/>
                        <a:pt x="58" y="60"/>
                      </a:cubicBezTo>
                      <a:close/>
                      <a:moveTo>
                        <a:pt x="35" y="60"/>
                      </a:moveTo>
                      <a:cubicBezTo>
                        <a:pt x="35" y="60"/>
                        <a:pt x="35" y="60"/>
                        <a:pt x="35" y="60"/>
                      </a:cubicBezTo>
                      <a:cubicBezTo>
                        <a:pt x="39" y="60"/>
                        <a:pt x="42" y="63"/>
                        <a:pt x="42" y="67"/>
                      </a:cubicBezTo>
                      <a:cubicBezTo>
                        <a:pt x="42" y="71"/>
                        <a:pt x="39" y="74"/>
                        <a:pt x="35" y="74"/>
                      </a:cubicBezTo>
                      <a:cubicBezTo>
                        <a:pt x="31" y="74"/>
                        <a:pt x="28" y="71"/>
                        <a:pt x="28" y="67"/>
                      </a:cubicBezTo>
                      <a:cubicBezTo>
                        <a:pt x="28" y="63"/>
                        <a:pt x="31" y="60"/>
                        <a:pt x="35" y="60"/>
                      </a:cubicBezTo>
                      <a:close/>
                      <a:moveTo>
                        <a:pt x="24" y="20"/>
                      </a:move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92" y="20"/>
                        <a:pt x="92" y="20"/>
                        <a:pt x="92" y="20"/>
                      </a:cubicBezTo>
                      <a:cubicBezTo>
                        <a:pt x="94" y="20"/>
                        <a:pt x="96" y="22"/>
                        <a:pt x="96" y="24"/>
                      </a:cubicBezTo>
                      <a:cubicBezTo>
                        <a:pt x="96" y="25"/>
                        <a:pt x="96" y="25"/>
                        <a:pt x="96" y="25"/>
                      </a:cubicBezTo>
                      <a:cubicBezTo>
                        <a:pt x="96" y="51"/>
                        <a:pt x="96" y="51"/>
                        <a:pt x="96" y="51"/>
                      </a:cubicBezTo>
                      <a:cubicBezTo>
                        <a:pt x="96" y="53"/>
                        <a:pt x="94" y="55"/>
                        <a:pt x="92" y="55"/>
                      </a:cubicBezTo>
                      <a:cubicBezTo>
                        <a:pt x="92" y="55"/>
                        <a:pt x="92" y="55"/>
                        <a:pt x="92" y="55"/>
                      </a:cubicBezTo>
                      <a:cubicBezTo>
                        <a:pt x="24" y="55"/>
                        <a:pt x="24" y="55"/>
                        <a:pt x="24" y="55"/>
                      </a:cubicBezTo>
                      <a:cubicBezTo>
                        <a:pt x="22" y="55"/>
                        <a:pt x="20" y="53"/>
                        <a:pt x="20" y="51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2"/>
                        <a:pt x="22" y="20"/>
                        <a:pt x="24" y="20"/>
                      </a:cubicBezTo>
                      <a:close/>
                      <a:moveTo>
                        <a:pt x="87" y="29"/>
                      </a:moveTo>
                      <a:cubicBezTo>
                        <a:pt x="87" y="29"/>
                        <a:pt x="87" y="29"/>
                        <a:pt x="87" y="29"/>
                      </a:cubicBezTo>
                      <a:cubicBezTo>
                        <a:pt x="28" y="29"/>
                        <a:pt x="28" y="29"/>
                        <a:pt x="28" y="29"/>
                      </a:cubicBezTo>
                      <a:cubicBezTo>
                        <a:pt x="28" y="46"/>
                        <a:pt x="28" y="46"/>
                        <a:pt x="28" y="46"/>
                      </a:cubicBezTo>
                      <a:cubicBezTo>
                        <a:pt x="87" y="46"/>
                        <a:pt x="87" y="46"/>
                        <a:pt x="87" y="46"/>
                      </a:cubicBezTo>
                      <a:cubicBezTo>
                        <a:pt x="87" y="29"/>
                        <a:pt x="87" y="29"/>
                        <a:pt x="87" y="29"/>
                      </a:cubicBezTo>
                      <a:close/>
                      <a:moveTo>
                        <a:pt x="116" y="31"/>
                      </a:moveTo>
                      <a:cubicBezTo>
                        <a:pt x="116" y="31"/>
                        <a:pt x="116" y="31"/>
                        <a:pt x="116" y="31"/>
                      </a:cubicBezTo>
                      <a:cubicBezTo>
                        <a:pt x="154" y="31"/>
                        <a:pt x="154" y="31"/>
                        <a:pt x="154" y="31"/>
                      </a:cubicBezTo>
                      <a:cubicBezTo>
                        <a:pt x="157" y="31"/>
                        <a:pt x="160" y="32"/>
                        <a:pt x="162" y="34"/>
                      </a:cubicBezTo>
                      <a:cubicBezTo>
                        <a:pt x="162" y="34"/>
                        <a:pt x="162" y="34"/>
                        <a:pt x="162" y="34"/>
                      </a:cubicBezTo>
                      <a:cubicBezTo>
                        <a:pt x="162" y="34"/>
                        <a:pt x="162" y="34"/>
                        <a:pt x="162" y="34"/>
                      </a:cubicBezTo>
                      <a:cubicBezTo>
                        <a:pt x="164" y="36"/>
                        <a:pt x="165" y="38"/>
                        <a:pt x="165" y="41"/>
                      </a:cubicBezTo>
                      <a:cubicBezTo>
                        <a:pt x="165" y="121"/>
                        <a:pt x="165" y="121"/>
                        <a:pt x="165" y="121"/>
                      </a:cubicBezTo>
                      <a:cubicBezTo>
                        <a:pt x="165" y="127"/>
                        <a:pt x="160" y="131"/>
                        <a:pt x="154" y="131"/>
                      </a:cubicBezTo>
                      <a:cubicBezTo>
                        <a:pt x="116" y="131"/>
                        <a:pt x="116" y="131"/>
                        <a:pt x="116" y="131"/>
                      </a:cubicBezTo>
                      <a:cubicBezTo>
                        <a:pt x="113" y="131"/>
                        <a:pt x="110" y="130"/>
                        <a:pt x="108" y="128"/>
                      </a:cubicBezTo>
                      <a:cubicBezTo>
                        <a:pt x="107" y="127"/>
                        <a:pt x="106" y="124"/>
                        <a:pt x="106" y="121"/>
                      </a:cubicBezTo>
                      <a:cubicBezTo>
                        <a:pt x="106" y="41"/>
                        <a:pt x="106" y="41"/>
                        <a:pt x="106" y="41"/>
                      </a:cubicBezTo>
                      <a:cubicBezTo>
                        <a:pt x="106" y="38"/>
                        <a:pt x="107" y="36"/>
                        <a:pt x="108" y="34"/>
                      </a:cubicBezTo>
                      <a:cubicBezTo>
                        <a:pt x="109" y="34"/>
                        <a:pt x="109" y="34"/>
                        <a:pt x="109" y="34"/>
                      </a:cubicBezTo>
                      <a:cubicBezTo>
                        <a:pt x="111" y="32"/>
                        <a:pt x="113" y="31"/>
                        <a:pt x="116" y="31"/>
                      </a:cubicBezTo>
                      <a:close/>
                      <a:moveTo>
                        <a:pt x="154" y="39"/>
                      </a:moveTo>
                      <a:cubicBezTo>
                        <a:pt x="154" y="39"/>
                        <a:pt x="154" y="39"/>
                        <a:pt x="154" y="39"/>
                      </a:cubicBezTo>
                      <a:cubicBezTo>
                        <a:pt x="116" y="39"/>
                        <a:pt x="116" y="39"/>
                        <a:pt x="116" y="39"/>
                      </a:cubicBezTo>
                      <a:cubicBezTo>
                        <a:pt x="115" y="39"/>
                        <a:pt x="115" y="39"/>
                        <a:pt x="115" y="40"/>
                      </a:cubicBezTo>
                      <a:cubicBezTo>
                        <a:pt x="114" y="40"/>
                        <a:pt x="114" y="40"/>
                        <a:pt x="114" y="40"/>
                      </a:cubicBezTo>
                      <a:cubicBezTo>
                        <a:pt x="114" y="40"/>
                        <a:pt x="114" y="41"/>
                        <a:pt x="114" y="41"/>
                      </a:cubicBezTo>
                      <a:cubicBezTo>
                        <a:pt x="114" y="121"/>
                        <a:pt x="114" y="121"/>
                        <a:pt x="114" y="121"/>
                      </a:cubicBezTo>
                      <a:cubicBezTo>
                        <a:pt x="114" y="122"/>
                        <a:pt x="114" y="122"/>
                        <a:pt x="114" y="122"/>
                      </a:cubicBezTo>
                      <a:cubicBezTo>
                        <a:pt x="115" y="123"/>
                        <a:pt x="115" y="123"/>
                        <a:pt x="116" y="123"/>
                      </a:cubicBezTo>
                      <a:cubicBezTo>
                        <a:pt x="154" y="123"/>
                        <a:pt x="154" y="123"/>
                        <a:pt x="154" y="123"/>
                      </a:cubicBezTo>
                      <a:cubicBezTo>
                        <a:pt x="155" y="123"/>
                        <a:pt x="156" y="122"/>
                        <a:pt x="156" y="121"/>
                      </a:cubicBezTo>
                      <a:cubicBezTo>
                        <a:pt x="156" y="41"/>
                        <a:pt x="156" y="41"/>
                        <a:pt x="156" y="41"/>
                      </a:cubicBezTo>
                      <a:cubicBezTo>
                        <a:pt x="156" y="40"/>
                        <a:pt x="156" y="40"/>
                        <a:pt x="156" y="40"/>
                      </a:cubicBezTo>
                      <a:cubicBezTo>
                        <a:pt x="156" y="40"/>
                        <a:pt x="156" y="40"/>
                        <a:pt x="156" y="40"/>
                      </a:cubicBezTo>
                      <a:cubicBezTo>
                        <a:pt x="155" y="39"/>
                        <a:pt x="155" y="39"/>
                        <a:pt x="154" y="39"/>
                      </a:cubicBezTo>
                      <a:close/>
                      <a:moveTo>
                        <a:pt x="161" y="14"/>
                      </a:moveTo>
                      <a:cubicBezTo>
                        <a:pt x="161" y="14"/>
                        <a:pt x="161" y="14"/>
                        <a:pt x="161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19" y="14"/>
                        <a:pt x="15" y="18"/>
                        <a:pt x="15" y="23"/>
                      </a:cubicBezTo>
                      <a:cubicBezTo>
                        <a:pt x="15" y="130"/>
                        <a:pt x="15" y="130"/>
                        <a:pt x="15" y="130"/>
                      </a:cubicBezTo>
                      <a:cubicBezTo>
                        <a:pt x="15" y="132"/>
                        <a:pt x="15" y="134"/>
                        <a:pt x="17" y="136"/>
                      </a:cubicBezTo>
                      <a:cubicBezTo>
                        <a:pt x="17" y="136"/>
                        <a:pt x="17" y="136"/>
                        <a:pt x="17" y="136"/>
                      </a:cubicBezTo>
                      <a:cubicBezTo>
                        <a:pt x="19" y="138"/>
                        <a:pt x="21" y="139"/>
                        <a:pt x="23" y="139"/>
                      </a:cubicBezTo>
                      <a:cubicBezTo>
                        <a:pt x="161" y="139"/>
                        <a:pt x="161" y="139"/>
                        <a:pt x="161" y="139"/>
                      </a:cubicBezTo>
                      <a:cubicBezTo>
                        <a:pt x="166" y="139"/>
                        <a:pt x="170" y="135"/>
                        <a:pt x="170" y="130"/>
                      </a:cubicBezTo>
                      <a:cubicBezTo>
                        <a:pt x="170" y="23"/>
                        <a:pt x="170" y="23"/>
                        <a:pt x="170" y="23"/>
                      </a:cubicBezTo>
                      <a:cubicBezTo>
                        <a:pt x="170" y="21"/>
                        <a:pt x="169" y="19"/>
                        <a:pt x="167" y="17"/>
                      </a:cubicBezTo>
                      <a:cubicBezTo>
                        <a:pt x="167" y="17"/>
                        <a:pt x="167" y="17"/>
                        <a:pt x="167" y="17"/>
                      </a:cubicBezTo>
                      <a:cubicBezTo>
                        <a:pt x="166" y="15"/>
                        <a:pt x="163" y="14"/>
                        <a:pt x="161" y="14"/>
                      </a:cubicBezTo>
                      <a:close/>
                    </a:path>
                  </a:pathLst>
                </a:custGeom>
                <a:solidFill>
                  <a:srgbClr val="FDC53F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" name="矩形 10"/>
              <p:cNvSpPr>
                <a:spLocks noChangeArrowheads="1"/>
              </p:cNvSpPr>
              <p:nvPr/>
            </p:nvSpPr>
            <p:spPr bwMode="auto">
              <a:xfrm>
                <a:off x="2156851" y="5623356"/>
                <a:ext cx="14557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编发简报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>
                <a:spLocks noChangeArrowheads="1"/>
              </p:cNvSpPr>
              <p:nvPr/>
            </p:nvSpPr>
            <p:spPr bwMode="auto">
              <a:xfrm>
                <a:off x="2173916" y="3641217"/>
                <a:ext cx="14386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召开会议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 32"/>
              <p:cNvSpPr>
                <a:spLocks noChangeArrowheads="1"/>
              </p:cNvSpPr>
              <p:nvPr/>
            </p:nvSpPr>
            <p:spPr bwMode="auto">
              <a:xfrm>
                <a:off x="3479513" y="5623356"/>
                <a:ext cx="22112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在局域网发布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 39"/>
              <p:cNvSpPr>
                <a:spLocks noChangeArrowheads="1"/>
              </p:cNvSpPr>
              <p:nvPr/>
            </p:nvSpPr>
            <p:spPr bwMode="auto">
              <a:xfrm>
                <a:off x="3974423" y="3699223"/>
                <a:ext cx="12214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制发文件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14"/>
            <p:cNvSpPr/>
            <p:nvPr>
              <p:custDataLst>
                <p:tags r:id="rId1"/>
              </p:custDataLst>
            </p:nvPr>
          </p:nvSpPr>
          <p:spPr>
            <a:xfrm>
              <a:off x="2612256" y="2008130"/>
              <a:ext cx="23040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dirty="0">
                  <a:solidFill>
                    <a:prstClr val="white"/>
                  </a:solidFill>
                  <a:effectLst>
                    <a:outerShdw blurRad="139700" dist="50800" dir="2700000" algn="tl" rotWithShape="0">
                      <a:prstClr val="black">
                        <a:alpha val="35000"/>
                      </a:prstClr>
                    </a:outerShdw>
                  </a:effectLst>
                  <a:cs typeface="+mn-ea"/>
                  <a:sym typeface="+mn-lt"/>
                </a:rPr>
                <a:t>党内公开</a:t>
              </a:r>
              <a:endParaRPr lang="zh-CN" altLang="en-US" sz="3600" b="1" dirty="0">
                <a:solidFill>
                  <a:prstClr val="white"/>
                </a:solidFill>
                <a:effectLst>
                  <a:outerShdw blurRad="139700" dist="50800" dir="2700000" algn="tl" rotWithShape="0">
                    <a:prstClr val="black">
                      <a:alpha val="35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29" name="15"/>
            <p:cNvCxnSpPr/>
            <p:nvPr>
              <p:custDataLst>
                <p:tags r:id="rId2"/>
              </p:custDataLst>
            </p:nvPr>
          </p:nvCxnSpPr>
          <p:spPr>
            <a:xfrm>
              <a:off x="1868444" y="2568154"/>
              <a:ext cx="3377831" cy="0"/>
            </a:xfrm>
            <a:prstGeom prst="line">
              <a:avLst/>
            </a:prstGeom>
            <a:noFill/>
            <a:ln w="38100" cap="rnd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  <p:sp>
        <p:nvSpPr>
          <p:cNvPr id="36" name="矩形 35"/>
          <p:cNvSpPr/>
          <p:nvPr/>
        </p:nvSpPr>
        <p:spPr>
          <a:xfrm>
            <a:off x="4487513" y="1733847"/>
            <a:ext cx="6887241" cy="4814905"/>
          </a:xfrm>
          <a:prstGeom prst="rect">
            <a:avLst/>
          </a:prstGeom>
          <a:solidFill>
            <a:srgbClr val="E5D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8" name="14"/>
          <p:cNvSpPr/>
          <p:nvPr>
            <p:custDataLst>
              <p:tags r:id="rId3"/>
            </p:custDataLst>
          </p:nvPr>
        </p:nvSpPr>
        <p:spPr>
          <a:xfrm>
            <a:off x="6902372" y="1809493"/>
            <a:ext cx="2304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C00000"/>
                </a:solidFill>
                <a:effectLst>
                  <a:outerShdw blurRad="139700" dist="50800" dir="2700000" algn="tl" rotWithShape="0">
                    <a:prstClr val="black">
                      <a:alpha val="35000"/>
                    </a:prstClr>
                  </a:outerShdw>
                </a:effectLst>
                <a:cs typeface="+mn-ea"/>
                <a:sym typeface="+mn-lt"/>
              </a:rPr>
              <a:t>社会公开</a:t>
            </a:r>
            <a:endParaRPr lang="zh-CN" altLang="en-US" sz="3600" b="1" dirty="0">
              <a:solidFill>
                <a:srgbClr val="C00000"/>
              </a:solidFill>
              <a:effectLst>
                <a:outerShdw blurRad="139700" dist="50800" dir="2700000" algn="tl" rotWithShape="0">
                  <a:prstClr val="black">
                    <a:alpha val="35000"/>
                  </a:prst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39" name="15"/>
          <p:cNvCxnSpPr/>
          <p:nvPr>
            <p:custDataLst>
              <p:tags r:id="rId4"/>
            </p:custDataLst>
          </p:nvPr>
        </p:nvCxnSpPr>
        <p:spPr>
          <a:xfrm>
            <a:off x="4487514" y="2369517"/>
            <a:ext cx="6887240" cy="0"/>
          </a:xfrm>
          <a:prstGeom prst="line">
            <a:avLst/>
          </a:prstGeom>
          <a:noFill/>
          <a:ln w="38100" cap="rnd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63" name="文本框 62"/>
          <p:cNvSpPr txBox="1"/>
          <p:nvPr/>
        </p:nvSpPr>
        <p:spPr>
          <a:xfrm>
            <a:off x="4982422" y="2361727"/>
            <a:ext cx="6107404" cy="4246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333333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发布公报</a:t>
            </a:r>
            <a:endParaRPr lang="en-US" altLang="zh-CN" b="1" i="0" dirty="0">
              <a:solidFill>
                <a:srgbClr val="333333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333333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召开新闻发布会</a:t>
            </a:r>
            <a:endParaRPr lang="en-US" altLang="zh-CN" b="1" i="0" dirty="0">
              <a:solidFill>
                <a:srgbClr val="333333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333333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接受采访</a:t>
            </a:r>
            <a:endParaRPr lang="en-US" altLang="zh-CN" b="1" i="0" dirty="0">
              <a:solidFill>
                <a:srgbClr val="333333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333333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在报刊、广播、电视、互联网、新媒体、公开栏发布等方式</a:t>
            </a:r>
            <a:endParaRPr lang="en-US" altLang="zh-CN" b="1" i="0" dirty="0">
              <a:solidFill>
                <a:srgbClr val="333333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333333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优先使用党报党刊、电台电视台、重点新闻网站等党的媒体进行发布。</a:t>
            </a:r>
            <a:endParaRPr lang="en-US" altLang="zh-CN" b="1" i="0" dirty="0">
              <a:solidFill>
                <a:srgbClr val="333333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333333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党员旁听党委会议、党的代表大会代表列席党委会议、党内情况通报反映、党内事务咨询、重大决策征求意见、重大事项社会公示和社会听证等新形式。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504055" y="866775"/>
            <a:ext cx="2904490" cy="640080"/>
            <a:chOff x="1990941" y="1401067"/>
            <a:chExt cx="2733459" cy="640334"/>
          </a:xfrm>
        </p:grpSpPr>
        <p:grpSp>
          <p:nvGrpSpPr>
            <p:cNvPr id="32" name="11"/>
            <p:cNvGrpSpPr/>
            <p:nvPr>
              <p:custDataLst>
                <p:tags r:id="rId5"/>
              </p:custDataLst>
            </p:nvPr>
          </p:nvGrpSpPr>
          <p:grpSpPr>
            <a:xfrm>
              <a:off x="2270993" y="1450578"/>
              <a:ext cx="2453407" cy="576361"/>
              <a:chOff x="6798184" y="1700986"/>
              <a:chExt cx="2272454" cy="576361"/>
            </a:xfrm>
          </p:grpSpPr>
          <p:sp>
            <p:nvSpPr>
              <p:cNvPr id="35" name="11-2"/>
              <p:cNvSpPr/>
              <p:nvPr>
                <p:custDataLst>
                  <p:tags r:id="rId6"/>
                </p:custDataLst>
              </p:nvPr>
            </p:nvSpPr>
            <p:spPr>
              <a:xfrm>
                <a:off x="6828664" y="1773041"/>
                <a:ext cx="2241974" cy="504306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>
                  <a:lnSpc>
                    <a:spcPct val="120000"/>
                  </a:lnSpc>
                </a:pPr>
                <a:endParaRPr lang="zh-CN" altLang="en-US" b="1" dirty="0">
                  <a:cs typeface="+mn-ea"/>
                  <a:sym typeface="+mn-lt"/>
                </a:endParaRPr>
              </a:p>
            </p:txBody>
          </p:sp>
          <p:sp>
            <p:nvSpPr>
              <p:cNvPr id="37" name="11-2"/>
              <p:cNvSpPr/>
              <p:nvPr>
                <p:custDataLst>
                  <p:tags r:id="rId7"/>
                </p:custDataLst>
              </p:nvPr>
            </p:nvSpPr>
            <p:spPr>
              <a:xfrm>
                <a:off x="6798184" y="1700986"/>
                <a:ext cx="2241974" cy="564180"/>
              </a:xfrm>
              <a:prstGeom prst="roundRect">
                <a:avLst>
                  <a:gd name="adj" fmla="val 50000"/>
                </a:avLst>
              </a:prstGeom>
              <a:solidFill>
                <a:srgbClr val="E5DEAA"/>
              </a:solidFill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r>
                  <a:rPr lang="zh-CN" altLang="en-US" b="1" dirty="0">
                    <a:latin typeface="黑体" panose="02010609060101010101" charset="-122"/>
                    <a:ea typeface="黑体" panose="02010609060101010101" charset="-122"/>
                    <a:cs typeface="+mn-ea"/>
                    <a:sym typeface="+mn-lt"/>
                  </a:rPr>
                  <a:t>   </a:t>
                </a:r>
                <a:r>
                  <a:rPr lang="zh-CN" altLang="en-US" sz="2000" b="1" dirty="0">
                    <a:latin typeface="黑体" panose="02010609060101010101" charset="-122"/>
                    <a:ea typeface="黑体" panose="02010609060101010101" charset="-122"/>
                    <a:cs typeface="+mn-ea"/>
                    <a:sym typeface="+mn-lt"/>
                  </a:rPr>
                  <a:t>党务公开的方式</a:t>
                </a:r>
                <a:endParaRPr lang="zh-CN" altLang="en-US" sz="2000" b="1" dirty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1990941" y="1401067"/>
              <a:ext cx="674406" cy="640334"/>
              <a:chOff x="5714302" y="1237561"/>
              <a:chExt cx="941939" cy="96861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5714302" y="1237561"/>
                <a:ext cx="941939" cy="96861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pic>
            <p:nvPicPr>
              <p:cNvPr id="42" name="Picture 6_1_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7204" y="1290429"/>
                <a:ext cx="743728" cy="74372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22357" y="1081419"/>
            <a:ext cx="4059638" cy="5400040"/>
            <a:chOff x="392072" y="1577577"/>
            <a:chExt cx="5066854" cy="426442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92072" y="1577577"/>
              <a:ext cx="2618383" cy="426442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9176" y="1577577"/>
              <a:ext cx="2439750" cy="426442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/>
          <a:srcRect b="93566"/>
          <a:stretch>
            <a:fillRect/>
          </a:stretch>
        </p:blipFill>
        <p:spPr>
          <a:xfrm>
            <a:off x="4351847" y="1081419"/>
            <a:ext cx="2756398" cy="3600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3"/>
          <a:srcRect t="6930"/>
          <a:stretch>
            <a:fillRect/>
          </a:stretch>
        </p:blipFill>
        <p:spPr>
          <a:xfrm>
            <a:off x="4351655" y="1567815"/>
            <a:ext cx="2625090" cy="49136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36" name="组合 35"/>
          <p:cNvGrpSpPr/>
          <p:nvPr/>
        </p:nvGrpSpPr>
        <p:grpSpPr>
          <a:xfrm>
            <a:off x="7218511" y="1081464"/>
            <a:ext cx="4817684" cy="5400040"/>
            <a:chOff x="369611" y="1080313"/>
            <a:chExt cx="4817684" cy="5520545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458" y="1080313"/>
              <a:ext cx="4646920" cy="1826307"/>
            </a:xfrm>
            <a:prstGeom prst="rect">
              <a:avLst/>
            </a:prstGeom>
          </p:spPr>
        </p:pic>
        <p:pic>
          <p:nvPicPr>
            <p:cNvPr id="4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167" b="35833" l="3250" r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45" r="66857" b="64553"/>
            <a:stretch>
              <a:fillRect/>
            </a:stretch>
          </p:blipFill>
          <p:spPr bwMode="auto">
            <a:xfrm>
              <a:off x="1779077" y="3033991"/>
              <a:ext cx="1735638" cy="1689004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图片 4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61" t="412" r="13760" b="15374"/>
            <a:stretch>
              <a:fillRect/>
            </a:stretch>
          </p:blipFill>
          <p:spPr bwMode="auto">
            <a:xfrm>
              <a:off x="369611" y="3159867"/>
              <a:ext cx="1443380" cy="1437253"/>
            </a:xfrm>
            <a:custGeom>
              <a:avLst/>
              <a:gdLst>
                <a:gd name="connsiteX0" fmla="*/ 989060 w 1978120"/>
                <a:gd name="connsiteY0" fmla="*/ 0 h 1969724"/>
                <a:gd name="connsiteX1" fmla="*/ 1978120 w 1978120"/>
                <a:gd name="connsiteY1" fmla="*/ 984862 h 1969724"/>
                <a:gd name="connsiteX2" fmla="*/ 989060 w 1978120"/>
                <a:gd name="connsiteY2" fmla="*/ 1969724 h 1969724"/>
                <a:gd name="connsiteX3" fmla="*/ 0 w 1978120"/>
                <a:gd name="connsiteY3" fmla="*/ 984862 h 1969724"/>
                <a:gd name="connsiteX4" fmla="*/ 989060 w 1978120"/>
                <a:gd name="connsiteY4" fmla="*/ 0 h 196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8120" h="1969724">
                  <a:moveTo>
                    <a:pt x="989060" y="0"/>
                  </a:moveTo>
                  <a:cubicBezTo>
                    <a:pt x="1535303" y="0"/>
                    <a:pt x="1978120" y="440938"/>
                    <a:pt x="1978120" y="984862"/>
                  </a:cubicBezTo>
                  <a:cubicBezTo>
                    <a:pt x="1978120" y="1528786"/>
                    <a:pt x="1535303" y="1969724"/>
                    <a:pt x="989060" y="1969724"/>
                  </a:cubicBezTo>
                  <a:cubicBezTo>
                    <a:pt x="442817" y="1969724"/>
                    <a:pt x="0" y="1528786"/>
                    <a:pt x="0" y="984862"/>
                  </a:cubicBezTo>
                  <a:cubicBezTo>
                    <a:pt x="0" y="440938"/>
                    <a:pt x="442817" y="0"/>
                    <a:pt x="989060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图片 4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3" r="33992" b="1732"/>
            <a:stretch>
              <a:fillRect/>
            </a:stretch>
          </p:blipFill>
          <p:spPr bwMode="auto">
            <a:xfrm>
              <a:off x="3647057" y="3159867"/>
              <a:ext cx="1540238" cy="1544774"/>
            </a:xfrm>
            <a:custGeom>
              <a:avLst/>
              <a:gdLst>
                <a:gd name="connsiteX0" fmla="*/ 2029819 w 4059638"/>
                <a:gd name="connsiteY0" fmla="*/ 0 h 4071594"/>
                <a:gd name="connsiteX1" fmla="*/ 4059638 w 4059638"/>
                <a:gd name="connsiteY1" fmla="*/ 2035797 h 4071594"/>
                <a:gd name="connsiteX2" fmla="*/ 2029819 w 4059638"/>
                <a:gd name="connsiteY2" fmla="*/ 4071594 h 4071594"/>
                <a:gd name="connsiteX3" fmla="*/ 0 w 4059638"/>
                <a:gd name="connsiteY3" fmla="*/ 2035797 h 4071594"/>
                <a:gd name="connsiteX4" fmla="*/ 2029819 w 4059638"/>
                <a:gd name="connsiteY4" fmla="*/ 0 h 407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9638" h="4071594">
                  <a:moveTo>
                    <a:pt x="2029819" y="0"/>
                  </a:moveTo>
                  <a:cubicBezTo>
                    <a:pt x="3150857" y="0"/>
                    <a:pt x="4059638" y="911457"/>
                    <a:pt x="4059638" y="2035797"/>
                  </a:cubicBezTo>
                  <a:cubicBezTo>
                    <a:pt x="4059638" y="3160137"/>
                    <a:pt x="3150857" y="4071594"/>
                    <a:pt x="2029819" y="4071594"/>
                  </a:cubicBezTo>
                  <a:cubicBezTo>
                    <a:pt x="908781" y="4071594"/>
                    <a:pt x="0" y="3160137"/>
                    <a:pt x="0" y="2035797"/>
                  </a:cubicBezTo>
                  <a:cubicBezTo>
                    <a:pt x="0" y="911457"/>
                    <a:pt x="908781" y="0"/>
                    <a:pt x="2029819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14" y="4926257"/>
              <a:ext cx="4631341" cy="1674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5208" y="1725930"/>
            <a:ext cx="5268292" cy="432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41325" y="132715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开门问策“十四五”，习近平提出六大要求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5440" y="6116320"/>
            <a:ext cx="54597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2020年8月24日，习近平主持召开经济社会领域专家座谈会并发表重要讲话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3"/>
          <a:srcRect b="49750"/>
          <a:stretch>
            <a:fillRect/>
          </a:stretch>
        </p:blipFill>
        <p:spPr>
          <a:xfrm>
            <a:off x="6403340" y="1365885"/>
            <a:ext cx="2400663" cy="504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0" y="-25228550"/>
            <a:ext cx="1033813" cy="432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0" y="-25228550"/>
            <a:ext cx="861511" cy="360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0" y="-25228550"/>
            <a:ext cx="430756" cy="180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1" descr="IMG_256"/>
          <p:cNvPicPr>
            <a:picLocks noChangeAspect="1"/>
          </p:cNvPicPr>
          <p:nvPr/>
        </p:nvPicPr>
        <p:blipFill>
          <a:blip r:embed="rId3"/>
          <a:srcRect t="50009"/>
          <a:stretch>
            <a:fillRect/>
          </a:stretch>
        </p:blipFill>
        <p:spPr>
          <a:xfrm>
            <a:off x="8803958" y="1537970"/>
            <a:ext cx="2413296" cy="504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84275" y="2322830"/>
            <a:ext cx="967549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 algn="just"/>
            <a:r>
              <a:rPr lang="en-US" alt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制定党务公开的实施细则，加强党务公开工作的管理，确保责任落实。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TextBox 47"/>
          <p:cNvSpPr txBox="1">
            <a:spLocks noChangeArrowheads="1"/>
          </p:cNvSpPr>
          <p:nvPr/>
        </p:nvSpPr>
        <p:spPr bwMode="auto">
          <a:xfrm>
            <a:off x="2301875" y="1284605"/>
            <a:ext cx="73025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p>
            <a:pPr algn="ctr" eaLnBrk="0" hangingPunct="0"/>
            <a:r>
              <a:rPr lang="zh-CN" altLang="en-US" sz="4000" b="1" dirty="0">
                <a:latin typeface="黑体" panose="02010609060101010101" charset="-122"/>
                <a:ea typeface="黑体" panose="02010609060101010101" charset="-122"/>
                <a:sym typeface="+mn-lt"/>
              </a:rPr>
              <a:t>依法</a:t>
            </a:r>
            <a:r>
              <a:rPr lang="zh-CN" altLang="en-US" sz="4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lt"/>
              </a:rPr>
              <a:t>依规做好新时代党务公开</a:t>
            </a:r>
            <a:endParaRPr lang="zh-CN" altLang="en-US" sz="40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lt"/>
            </a:endParaRPr>
          </a:p>
        </p:txBody>
      </p:sp>
      <p:pic>
        <p:nvPicPr>
          <p:cNvPr id="2" name="图片 1" descr="[])VEZO45`OO$`DBKHXYAS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8370" y="3495675"/>
            <a:ext cx="4960372" cy="2880021"/>
          </a:xfrm>
          <a:prstGeom prst="rect">
            <a:avLst/>
          </a:prstGeom>
        </p:spPr>
      </p:pic>
      <p:pic>
        <p:nvPicPr>
          <p:cNvPr id="4" name="图片 3" descr="C5Q{TB81U79ZZ{INU4@%([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495" y="3495675"/>
            <a:ext cx="4252282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17270" y="1219835"/>
            <a:ext cx="97764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 algn="just"/>
            <a:r>
              <a:rPr lang="en-US" alt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结合实际，制定单位和支部党务公开指导性目录</a:t>
            </a:r>
            <a:r>
              <a:rPr lang="zh-CN" altLang="en-US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3200" b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06CIJ558_[_4PH6%8%2]JE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615" y="1803400"/>
            <a:ext cx="4588517" cy="4680034"/>
          </a:xfrm>
          <a:prstGeom prst="rect">
            <a:avLst/>
          </a:prstGeom>
        </p:spPr>
      </p:pic>
      <p:pic>
        <p:nvPicPr>
          <p:cNvPr id="5" name="图片 4" descr="HOE[Z@UOJNSQ997EOGQKZB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5" y="1803400"/>
            <a:ext cx="3546561" cy="4680034"/>
          </a:xfrm>
          <a:prstGeom prst="rect">
            <a:avLst/>
          </a:prstGeom>
        </p:spPr>
      </p:pic>
      <p:pic>
        <p:nvPicPr>
          <p:cNvPr id="6" name="图片 5" descr="OCDAPGS%J93608`_EXO(B$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335" y="1803400"/>
            <a:ext cx="3742712" cy="46800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{{}MI4QLAZ_[%3[AEATPM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2680" y="1123315"/>
            <a:ext cx="4759568" cy="5400040"/>
          </a:xfrm>
          <a:prstGeom prst="rect">
            <a:avLst/>
          </a:prstGeom>
        </p:spPr>
      </p:pic>
      <p:pic>
        <p:nvPicPr>
          <p:cNvPr id="7" name="图片 6" descr="ADH5WZI0N9Z9527W5_%OB`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370" y="1123315"/>
            <a:ext cx="4763207" cy="540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0125" y="1245870"/>
            <a:ext cx="97764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 algn="just"/>
            <a:r>
              <a:rPr lang="en-US" alt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加强审核审批，依法依规</a:t>
            </a:r>
            <a:r>
              <a:rPr lang="zh-CN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开展党务公开</a:t>
            </a:r>
            <a:r>
              <a:rPr lang="zh-CN" altLang="en-US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3200" b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09065" y="1829435"/>
            <a:ext cx="977646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 algn="just" fontAlgn="auto">
              <a:lnSpc>
                <a:spcPct val="125000"/>
              </a:lnSpc>
            </a:pPr>
            <a:r>
              <a:rPr 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）准确把握公示的时间；（预备党员、预备党员转正的公示期是不少于</a:t>
            </a:r>
            <a:r>
              <a:rPr lang="en-US" alt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  <a:r>
              <a:rPr lang="zh-CN" altLang="en-US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天；干部选拔公示期是不少于</a:t>
            </a:r>
            <a:r>
              <a:rPr lang="en-US" alt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个工作日</a:t>
            </a:r>
            <a:r>
              <a:rPr 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，且公示张贴的时间要在前一天。</a:t>
            </a:r>
            <a:r>
              <a:rPr lang="zh-CN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endParaRPr lang="zh-CN" sz="3200" b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07770" y="3767455"/>
            <a:ext cx="977646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 algn="just" fontAlgn="auto">
              <a:lnSpc>
                <a:spcPct val="125000"/>
              </a:lnSpc>
            </a:pPr>
            <a:r>
              <a:rPr 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）不能够公开的内容，坚决不能公开。对敏感性的意识形态方面的内容，禁止在互联网上进行传递、发布。</a:t>
            </a:r>
            <a:endParaRPr lang="zh-CN" sz="3200" b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0125" y="1245870"/>
            <a:ext cx="97764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 algn="just"/>
            <a:r>
              <a:rPr lang="en-US" alt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4.</a:t>
            </a:r>
            <a:r>
              <a:rPr 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创新形式载体</a:t>
            </a:r>
            <a:r>
              <a:rPr 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，强化</a:t>
            </a:r>
            <a:r>
              <a:rPr lang="zh-CN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党务公开感染力</a:t>
            </a:r>
            <a:r>
              <a:rPr lang="zh-CN" altLang="en-US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3200" b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 descr="{5W$CVR9C_%OG9UMMA114K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9570" y="2315210"/>
            <a:ext cx="3866515" cy="3352165"/>
          </a:xfrm>
          <a:prstGeom prst="rect">
            <a:avLst/>
          </a:prstGeom>
        </p:spPr>
      </p:pic>
      <p:pic>
        <p:nvPicPr>
          <p:cNvPr id="6" name="图片 5" descr="JNMDW}4H5C7XT[5A0L9[JE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455" y="1889125"/>
            <a:ext cx="3085156" cy="46800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ULK5IHL08J7]XOU293LI)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375" y="1056005"/>
            <a:ext cx="2886255" cy="540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535" y="1056005"/>
            <a:ext cx="2957343" cy="5400040"/>
          </a:xfrm>
          <a:prstGeom prst="rect">
            <a:avLst/>
          </a:prstGeom>
        </p:spPr>
      </p:pic>
      <p:pic>
        <p:nvPicPr>
          <p:cNvPr id="105" name="图片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8914130" y="1795145"/>
            <a:ext cx="131445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4"/>
          <a:stretch>
            <a:fillRect/>
          </a:stretch>
        </p:blipFill>
        <p:spPr>
          <a:xfrm>
            <a:off x="8913813" y="4162425"/>
            <a:ext cx="1457325" cy="1619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0125" y="1245870"/>
            <a:ext cx="97764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 algn="just"/>
            <a:r>
              <a:rPr lang="en-US" alt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5.</a:t>
            </a:r>
            <a:r>
              <a:rPr 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强化督促考核</a:t>
            </a:r>
            <a:r>
              <a:rPr 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，推进</a:t>
            </a:r>
            <a:r>
              <a:rPr lang="zh-CN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党务公开有效落实</a:t>
            </a:r>
            <a:r>
              <a:rPr lang="zh-CN" altLang="en-US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3200" b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33880" y="1829435"/>
            <a:ext cx="3643230" cy="468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705" y="1829435"/>
            <a:ext cx="3875776" cy="46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926426" y="2247493"/>
            <a:ext cx="2718777" cy="2718777"/>
            <a:chOff x="1211659" y="2387534"/>
            <a:chExt cx="2718777" cy="2718777"/>
          </a:xfrm>
        </p:grpSpPr>
        <p:sp>
          <p:nvSpPr>
            <p:cNvPr id="26" name="椭圆 25"/>
            <p:cNvSpPr/>
            <p:nvPr/>
          </p:nvSpPr>
          <p:spPr>
            <a:xfrm>
              <a:off x="1211659" y="2387534"/>
              <a:ext cx="2718777" cy="2718777"/>
            </a:xfrm>
            <a:prstGeom prst="ellipse">
              <a:avLst/>
            </a:prstGeom>
            <a:solidFill>
              <a:srgbClr val="E5DE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思源宋体 Heavy" panose="02020900000000000000" pitchFamily="18" charset="-122"/>
                <a:ea typeface="思源宋体 Heavy" panose="02020900000000000000" pitchFamily="18" charset="-122"/>
                <a:sym typeface="思源宋体 Heavy" panose="02020900000000000000" pitchFamily="18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799497" y="3936723"/>
              <a:ext cx="1641475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zh-CN" altLang="en-US" sz="3200" b="1" dirty="0">
                  <a:solidFill>
                    <a:srgbClr val="B41214"/>
                  </a:solidFill>
                  <a:effectLst>
                    <a:outerShdw blurRad="228600" dist="76200" dir="2700000" algn="tl" rotWithShape="0">
                      <a:srgbClr val="B41214">
                        <a:alpha val="13000"/>
                      </a:srgbClr>
                    </a:outerShdw>
                  </a:effectLst>
                  <a:latin typeface="思源宋体 Heavy" panose="02020900000000000000" pitchFamily="18" charset="-122"/>
                  <a:ea typeface="思源宋体 Heavy" panose="02020900000000000000" pitchFamily="18" charset="-122"/>
                  <a:cs typeface="阿里巴巴普惠体 Medium" panose="00020600040101010101" pitchFamily="18" charset="-122"/>
                  <a:sym typeface="思源宋体 Heavy" panose="02020900000000000000" pitchFamily="18" charset="-122"/>
                </a:rPr>
                <a:t>党务公开</a:t>
              </a:r>
              <a:endParaRPr lang="zh-CN" altLang="en-US" sz="3200" b="1" dirty="0">
                <a:solidFill>
                  <a:srgbClr val="B41214"/>
                </a:solidFill>
                <a:effectLst>
                  <a:outerShdw blurRad="228600" dist="76200" dir="2700000" algn="tl" rotWithShape="0">
                    <a:srgbClr val="B41214">
                      <a:alpha val="13000"/>
                    </a:srgbClr>
                  </a:outerShdw>
                </a:effectLst>
                <a:latin typeface="思源宋体 Heavy" panose="02020900000000000000" pitchFamily="18" charset="-122"/>
                <a:ea typeface="思源宋体 Heavy" panose="02020900000000000000" pitchFamily="18" charset="-122"/>
                <a:cs typeface="阿里巴巴普惠体 Medium" panose="00020600040101010101" pitchFamily="18" charset="-122"/>
                <a:sym typeface="思源宋体 Heavy" panose="02020900000000000000" pitchFamily="18" charset="-122"/>
              </a:endParaRPr>
            </a:p>
          </p:txBody>
        </p:sp>
        <p:pic>
          <p:nvPicPr>
            <p:cNvPr id="28" name="图形 27" descr="文档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63027" y="2745106"/>
              <a:ext cx="914400" cy="914400"/>
            </a:xfrm>
            <a:prstGeom prst="rect">
              <a:avLst/>
            </a:prstGeom>
            <a:effectLst>
              <a:outerShdw blurRad="63500" sx="102000" sy="102000" algn="ctr" rotWithShape="0">
                <a:srgbClr val="B41214">
                  <a:alpha val="40000"/>
                </a:srgbClr>
              </a:outerShdw>
            </a:effectLst>
          </p:spPr>
        </p:pic>
      </p:grpSp>
      <p:grpSp>
        <p:nvGrpSpPr>
          <p:cNvPr id="57" name="组合 56"/>
          <p:cNvGrpSpPr/>
          <p:nvPr/>
        </p:nvGrpSpPr>
        <p:grpSpPr>
          <a:xfrm>
            <a:off x="4347845" y="2247265"/>
            <a:ext cx="6247765" cy="786765"/>
            <a:chOff x="5017526" y="1492318"/>
            <a:chExt cx="4391983" cy="865926"/>
          </a:xfrm>
        </p:grpSpPr>
        <p:sp>
          <p:nvSpPr>
            <p:cNvPr id="30" name="圆角矩形 12"/>
            <p:cNvSpPr/>
            <p:nvPr/>
          </p:nvSpPr>
          <p:spPr>
            <a:xfrm>
              <a:off x="5017526" y="1492318"/>
              <a:ext cx="4308687" cy="865926"/>
            </a:xfrm>
            <a:prstGeom prst="roundRect">
              <a:avLst>
                <a:gd name="adj" fmla="val 6971"/>
              </a:avLst>
            </a:prstGeom>
            <a:solidFill>
              <a:schemeClr val="bg1"/>
            </a:solidFill>
            <a:ln>
              <a:solidFill>
                <a:srgbClr val="F8E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思源宋体 Heavy" panose="02020900000000000000" pitchFamily="18" charset="-122"/>
                <a:ea typeface="思源宋体 Heavy" panose="02020900000000000000" pitchFamily="18" charset="-122"/>
                <a:sym typeface="思源宋体 Heavy" panose="02020900000000000000" pitchFamily="18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593794" y="1492430"/>
              <a:ext cx="3815715" cy="71077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28600" dist="76200" dir="2700000" algn="tl" rotWithShape="0">
                      <a:prstClr val="black">
                        <a:alpha val="16000"/>
                      </a:prstClr>
                    </a:outerShdw>
                  </a:effectLst>
                  <a:latin typeface="思源宋体 Heavy" panose="02020900000000000000" pitchFamily="18" charset="-122"/>
                  <a:ea typeface="思源宋体 Heavy" panose="02020900000000000000" pitchFamily="18" charset="-122"/>
                  <a:cs typeface="阿里巴巴普惠体 Medium" panose="00020600040101010101" pitchFamily="18" charset="-122"/>
                  <a:sym typeface="思源宋体 Heavy" panose="02020900000000000000" pitchFamily="18" charset="-122"/>
                </a:rPr>
                <a:t>·</a:t>
              </a: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28600" dist="76200" dir="2700000" algn="tl" rotWithShape="0">
                      <a:prstClr val="black">
                        <a:alpha val="16000"/>
                      </a:prstClr>
                    </a:outerShdw>
                  </a:effectLst>
                  <a:latin typeface="思源宋体 Heavy" panose="02020900000000000000" pitchFamily="18" charset="-122"/>
                  <a:ea typeface="思源宋体 Heavy" panose="02020900000000000000" pitchFamily="18" charset="-122"/>
                  <a:cs typeface="阿里巴巴普惠体 Medium" panose="00020600040101010101" pitchFamily="18" charset="-122"/>
                  <a:sym typeface="思源宋体 Heavy" panose="02020900000000000000" pitchFamily="18" charset="-122"/>
                </a:rPr>
                <a:t>深刻认识做好党务公开的意义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28600" dist="76200" dir="2700000" algn="tl" rotWithShape="0">
                    <a:prstClr val="black">
                      <a:alpha val="16000"/>
                    </a:prstClr>
                  </a:outerShdw>
                </a:effectLst>
                <a:latin typeface="思源宋体 Heavy" panose="02020900000000000000" pitchFamily="18" charset="-122"/>
                <a:ea typeface="思源宋体 Heavy" panose="02020900000000000000" pitchFamily="18" charset="-122"/>
                <a:cs typeface="阿里巴巴普惠体 Medium" panose="00020600040101010101" pitchFamily="18" charset="-122"/>
                <a:sym typeface="思源宋体 Heavy" panose="02020900000000000000" pitchFamily="18" charset="-122"/>
              </a:endParaRPr>
            </a:p>
          </p:txBody>
        </p:sp>
        <p:sp>
          <p:nvSpPr>
            <p:cNvPr id="41" name="流程图: 离页连接符 40"/>
            <p:cNvSpPr/>
            <p:nvPr/>
          </p:nvSpPr>
          <p:spPr>
            <a:xfrm rot="16200000">
              <a:off x="5040298" y="1671354"/>
              <a:ext cx="462317" cy="507855"/>
            </a:xfrm>
            <a:prstGeom prst="flowChartOffpageConnector">
              <a:avLst/>
            </a:prstGeom>
            <a:solidFill>
              <a:srgbClr val="E5DEAA"/>
            </a:solidFill>
          </p:spPr>
          <p:txBody>
            <a:bodyPr vert="eaVert" wrap="square"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28600" dist="76200" dir="2700000" algn="tl" rotWithShape="0">
                      <a:prstClr val="black">
                        <a:alpha val="16000"/>
                      </a:prstClr>
                    </a:outerShdw>
                  </a:effectLst>
                  <a:latin typeface="华光姚体_CNKI" panose="02010600030101010101" pitchFamily="2" charset="-122"/>
                  <a:ea typeface="华光姚体_CNKI" panose="02010600030101010101" pitchFamily="2" charset="-122"/>
                  <a:cs typeface="阿里巴巴普惠体 Medium" panose="00020600040101010101" pitchFamily="18" charset="-122"/>
                  <a:sym typeface="思源宋体 Heavy" panose="02020900000000000000" pitchFamily="18" charset="-122"/>
                </a:rPr>
                <a:t>01</a:t>
              </a:r>
              <a:endPara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28600" dist="76200" dir="2700000" algn="tl" rotWithShape="0">
                    <a:prstClr val="black">
                      <a:alpha val="16000"/>
                    </a:prstClr>
                  </a:outerShdw>
                </a:effectLst>
                <a:latin typeface="华光姚体_CNKI" panose="02010600030101010101" pitchFamily="2" charset="-122"/>
                <a:ea typeface="华光姚体_CNKI" panose="02010600030101010101" pitchFamily="2" charset="-122"/>
                <a:cs typeface="阿里巴巴普惠体 Medium" panose="00020600040101010101" pitchFamily="18" charset="-122"/>
                <a:sym typeface="思源宋体 Heavy" panose="02020900000000000000" pitchFamily="18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347210" y="3253740"/>
            <a:ext cx="6129655" cy="860425"/>
            <a:chOff x="5015100" y="2134653"/>
            <a:chExt cx="4308687" cy="860142"/>
          </a:xfrm>
        </p:grpSpPr>
        <p:sp>
          <p:nvSpPr>
            <p:cNvPr id="23" name="圆角矩形 15"/>
            <p:cNvSpPr/>
            <p:nvPr/>
          </p:nvSpPr>
          <p:spPr>
            <a:xfrm>
              <a:off x="5015100" y="2134653"/>
              <a:ext cx="4308687" cy="860142"/>
            </a:xfrm>
            <a:prstGeom prst="roundRect">
              <a:avLst>
                <a:gd name="adj" fmla="val 6971"/>
              </a:avLst>
            </a:prstGeom>
            <a:solidFill>
              <a:schemeClr val="bg1"/>
            </a:solidFill>
            <a:ln>
              <a:solidFill>
                <a:srgbClr val="F8E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思源宋体 Heavy" panose="02020900000000000000" pitchFamily="18" charset="-122"/>
                <a:ea typeface="思源宋体 Heavy" panose="02020900000000000000" pitchFamily="18" charset="-122"/>
                <a:sym typeface="思源宋体 Heavy" panose="02020900000000000000" pitchFamily="18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523501" y="2149887"/>
              <a:ext cx="3732440" cy="645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50000"/>
                </a:lnSpc>
                <a:defRPr/>
              </a:pPr>
              <a:r>
                <a:rPr lang="zh-CN" altLang="en-US" sz="1400" b="1" dirty="0">
                  <a:gradFill>
                    <a:gsLst>
                      <a:gs pos="0">
                        <a:srgbClr val="F8E0C8"/>
                      </a:gs>
                      <a:gs pos="100000">
                        <a:srgbClr val="DDA982"/>
                      </a:gs>
                    </a:gsLst>
                    <a:lin ang="5400000" scaled="1"/>
                  </a:gradFill>
                  <a:effectLst>
                    <a:outerShdw blurRad="228600" dist="76200" dir="2700000" algn="tl" rotWithShape="0">
                      <a:prstClr val="black">
                        <a:alpha val="16000"/>
                      </a:prstClr>
                    </a:outerShdw>
                  </a:effectLst>
                  <a:latin typeface="思源宋体 Heavy" panose="02020900000000000000" pitchFamily="18" charset="-122"/>
                  <a:ea typeface="思源宋体 Heavy" panose="02020900000000000000" pitchFamily="18" charset="-122"/>
                  <a:cs typeface="阿里巴巴普惠体 Medium" panose="00020600040101010101" pitchFamily="18" charset="-122"/>
                  <a:sym typeface="思源宋体 Heavy" panose="02020900000000000000" pitchFamily="18" charset="-122"/>
                </a:rPr>
                <a:t> </a:t>
              </a: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28600" dist="76200" dir="2700000" algn="tl" rotWithShape="0">
                      <a:prstClr val="black">
                        <a:alpha val="16000"/>
                      </a:prstClr>
                    </a:outerShdw>
                  </a:effectLst>
                  <a:latin typeface="思源宋体 Heavy" panose="02020900000000000000" pitchFamily="18" charset="-122"/>
                  <a:ea typeface="思源宋体 Heavy" panose="02020900000000000000" pitchFamily="18" charset="-122"/>
                  <a:cs typeface="阿里巴巴普惠体 Medium" panose="00020600040101010101" pitchFamily="18" charset="-122"/>
                  <a:sym typeface="思源宋体 Heavy" panose="02020900000000000000" pitchFamily="18" charset="-122"/>
                </a:rPr>
                <a:t>·准确把握党务公开的各项要素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28600" dist="76200" dir="2700000" algn="tl" rotWithShape="0">
                    <a:prstClr val="black">
                      <a:alpha val="16000"/>
                    </a:prstClr>
                  </a:outerShdw>
                </a:effectLst>
                <a:latin typeface="思源宋体 Heavy" panose="02020900000000000000" pitchFamily="18" charset="-122"/>
                <a:ea typeface="思源宋体 Heavy" panose="02020900000000000000" pitchFamily="18" charset="-122"/>
                <a:cs typeface="阿里巴巴普惠体 Medium" panose="00020600040101010101" pitchFamily="18" charset="-122"/>
                <a:sym typeface="思源宋体 Heavy" panose="02020900000000000000" pitchFamily="18" charset="-122"/>
              </a:endParaRPr>
            </a:p>
          </p:txBody>
        </p:sp>
        <p:sp>
          <p:nvSpPr>
            <p:cNvPr id="43" name="流程图: 离页连接符 42"/>
            <p:cNvSpPr/>
            <p:nvPr/>
          </p:nvSpPr>
          <p:spPr>
            <a:xfrm rot="16200000">
              <a:off x="5037873" y="2310797"/>
              <a:ext cx="462317" cy="507855"/>
            </a:xfrm>
            <a:prstGeom prst="flowChartOffpageConnector">
              <a:avLst/>
            </a:prstGeom>
            <a:solidFill>
              <a:srgbClr val="E5DEAA"/>
            </a:solidFill>
          </p:spPr>
          <p:txBody>
            <a:bodyPr vert="eaVert" wrap="square"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28600" dist="76200" dir="2700000" algn="tl" rotWithShape="0">
                      <a:prstClr val="black">
                        <a:alpha val="16000"/>
                      </a:prstClr>
                    </a:outerShdw>
                  </a:effectLst>
                  <a:latin typeface="华光姚体_CNKI" panose="02010600030101010101" pitchFamily="2" charset="-122"/>
                  <a:ea typeface="华光姚体_CNKI" panose="02010600030101010101" pitchFamily="2" charset="-122"/>
                  <a:cs typeface="阿里巴巴普惠体 Medium" panose="00020600040101010101" pitchFamily="18" charset="-122"/>
                  <a:sym typeface="思源宋体 Heavy" panose="02020900000000000000" pitchFamily="18" charset="-122"/>
                </a:rPr>
                <a:t>02</a:t>
              </a:r>
              <a:endPara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28600" dist="76200" dir="2700000" algn="tl" rotWithShape="0">
                    <a:prstClr val="black">
                      <a:alpha val="16000"/>
                    </a:prstClr>
                  </a:outerShdw>
                </a:effectLst>
                <a:latin typeface="华光姚体_CNKI" panose="02010600030101010101" pitchFamily="2" charset="-122"/>
                <a:ea typeface="华光姚体_CNKI" panose="02010600030101010101" pitchFamily="2" charset="-122"/>
                <a:cs typeface="阿里巴巴普惠体 Medium" panose="00020600040101010101" pitchFamily="18" charset="-122"/>
                <a:sym typeface="思源宋体 Heavy" panose="02020900000000000000" pitchFamily="18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347845" y="4393565"/>
            <a:ext cx="6130290" cy="854075"/>
            <a:chOff x="5015100" y="3599700"/>
            <a:chExt cx="4308687" cy="854157"/>
          </a:xfrm>
        </p:grpSpPr>
        <p:sp>
          <p:nvSpPr>
            <p:cNvPr id="17" name="圆角矩形 18"/>
            <p:cNvSpPr/>
            <p:nvPr/>
          </p:nvSpPr>
          <p:spPr>
            <a:xfrm>
              <a:off x="5015100" y="3599700"/>
              <a:ext cx="4308687" cy="854157"/>
            </a:xfrm>
            <a:prstGeom prst="roundRect">
              <a:avLst>
                <a:gd name="adj" fmla="val 6971"/>
              </a:avLst>
            </a:prstGeom>
            <a:solidFill>
              <a:schemeClr val="bg1"/>
            </a:solidFill>
            <a:ln>
              <a:solidFill>
                <a:srgbClr val="F8E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思源宋体 Heavy" panose="02020900000000000000" pitchFamily="18" charset="-122"/>
                <a:ea typeface="思源宋体 Heavy" panose="02020900000000000000" pitchFamily="18" charset="-122"/>
                <a:sym typeface="思源宋体 Heavy" panose="02020900000000000000" pitchFamily="18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590841" y="3599700"/>
              <a:ext cx="3731607" cy="64585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28600" dist="76200" dir="2700000" algn="tl" rotWithShape="0">
                      <a:prstClr val="black">
                        <a:alpha val="16000"/>
                      </a:prstClr>
                    </a:outerShdw>
                  </a:effectLst>
                  <a:latin typeface="思源宋体 Heavy" panose="02020900000000000000" pitchFamily="18" charset="-122"/>
                  <a:ea typeface="思源宋体 Heavy" panose="02020900000000000000" pitchFamily="18" charset="-122"/>
                  <a:cs typeface="阿里巴巴普惠体 Medium" panose="00020600040101010101" pitchFamily="18" charset="-122"/>
                  <a:sym typeface="思源宋体 Heavy" panose="02020900000000000000" pitchFamily="18" charset="-122"/>
                </a:rPr>
                <a:t>·</a:t>
              </a: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28600" dist="76200" dir="2700000" algn="tl" rotWithShape="0">
                      <a:prstClr val="black">
                        <a:alpha val="16000"/>
                      </a:prstClr>
                    </a:outerShdw>
                  </a:effectLst>
                  <a:latin typeface="思源宋体 Heavy" panose="02020900000000000000" pitchFamily="18" charset="-122"/>
                  <a:ea typeface="思源宋体 Heavy" panose="02020900000000000000" pitchFamily="18" charset="-122"/>
                  <a:cs typeface="阿里巴巴普惠体 Medium" panose="00020600040101010101" pitchFamily="18" charset="-122"/>
                  <a:sym typeface="思源宋体 Heavy" panose="02020900000000000000" pitchFamily="18" charset="-122"/>
                </a:rPr>
                <a:t>依法</a:t>
              </a: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28600" dist="76200" dir="2700000" algn="tl" rotWithShape="0">
                      <a:prstClr val="black">
                        <a:alpha val="16000"/>
                      </a:prstClr>
                    </a:outerShdw>
                  </a:effectLst>
                  <a:latin typeface="思源宋体 Heavy" panose="02020900000000000000" pitchFamily="18" charset="-122"/>
                  <a:ea typeface="思源宋体 Heavy" panose="02020900000000000000" pitchFamily="18" charset="-122"/>
                  <a:cs typeface="阿里巴巴普惠体 Medium" panose="00020600040101010101" pitchFamily="18" charset="-122"/>
                  <a:sym typeface="思源宋体 Heavy" panose="02020900000000000000" pitchFamily="18" charset="-122"/>
                </a:rPr>
                <a:t>依规做好新时代党务公开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28600" dist="76200" dir="2700000" algn="tl" rotWithShape="0">
                    <a:prstClr val="black">
                      <a:alpha val="16000"/>
                    </a:prstClr>
                  </a:outerShdw>
                </a:effectLst>
                <a:latin typeface="思源宋体 Heavy" panose="02020900000000000000" pitchFamily="18" charset="-122"/>
                <a:ea typeface="思源宋体 Heavy" panose="02020900000000000000" pitchFamily="18" charset="-122"/>
                <a:cs typeface="阿里巴巴普惠体 Medium" panose="00020600040101010101" pitchFamily="18" charset="-122"/>
                <a:sym typeface="思源宋体 Heavy" panose="02020900000000000000" pitchFamily="18" charset="-122"/>
              </a:endParaRPr>
            </a:p>
          </p:txBody>
        </p:sp>
        <p:sp>
          <p:nvSpPr>
            <p:cNvPr id="44" name="流程图: 离页连接符 43"/>
            <p:cNvSpPr/>
            <p:nvPr/>
          </p:nvSpPr>
          <p:spPr>
            <a:xfrm rot="16200000">
              <a:off x="5037873" y="3772851"/>
              <a:ext cx="462317" cy="507855"/>
            </a:xfrm>
            <a:prstGeom prst="flowChartOffpageConnector">
              <a:avLst/>
            </a:prstGeom>
            <a:solidFill>
              <a:srgbClr val="E5DEAA"/>
            </a:solidFill>
          </p:spPr>
          <p:txBody>
            <a:bodyPr vert="eaVert" wrap="square"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28600" dist="76200" dir="2700000" algn="tl" rotWithShape="0">
                      <a:prstClr val="black">
                        <a:alpha val="16000"/>
                      </a:prstClr>
                    </a:outerShdw>
                  </a:effectLst>
                  <a:latin typeface="华光姚体_CNKI" panose="02010600030101010101" pitchFamily="2" charset="-122"/>
                  <a:ea typeface="华光姚体_CNKI" panose="02010600030101010101" pitchFamily="2" charset="-122"/>
                  <a:cs typeface="阿里巴巴普惠体 Medium" panose="00020600040101010101" pitchFamily="18" charset="-122"/>
                  <a:sym typeface="思源宋体 Heavy" panose="02020900000000000000" pitchFamily="18" charset="-122"/>
                </a:rPr>
                <a:t>03</a:t>
              </a:r>
              <a:endPara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28600" dist="76200" dir="2700000" algn="tl" rotWithShape="0">
                    <a:prstClr val="black">
                      <a:alpha val="16000"/>
                    </a:prstClr>
                  </a:outerShdw>
                </a:effectLst>
                <a:latin typeface="华光姚体_CNKI" panose="02010600030101010101" pitchFamily="2" charset="-122"/>
                <a:ea typeface="华光姚体_CNKI" panose="02010600030101010101" pitchFamily="2" charset="-122"/>
                <a:cs typeface="阿里巴巴普惠体 Medium" panose="00020600040101010101" pitchFamily="18" charset="-122"/>
                <a:sym typeface="思源宋体 Heavy" panose="02020900000000000000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" t="23524" r="85556" b="-338"/>
          <a:stretch>
            <a:fillRect/>
          </a:stretch>
        </p:blipFill>
        <p:spPr>
          <a:xfrm>
            <a:off x="-8627" y="2319272"/>
            <a:ext cx="2363638" cy="45559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76" b="76914"/>
          <a:stretch>
            <a:fillRect/>
          </a:stretch>
        </p:blipFill>
        <p:spPr>
          <a:xfrm>
            <a:off x="-8627" y="-34"/>
            <a:ext cx="4166558" cy="84658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828550" y="2722417"/>
            <a:ext cx="1393947" cy="1338627"/>
            <a:chOff x="2828548" y="2596799"/>
            <a:chExt cx="1393946" cy="1338626"/>
          </a:xfrm>
        </p:grpSpPr>
        <p:pic>
          <p:nvPicPr>
            <p:cNvPr id="33" name="Aichitds11-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548" y="2614051"/>
              <a:ext cx="1393946" cy="1321374"/>
            </a:xfrm>
            <a:prstGeom prst="rect">
              <a:avLst/>
            </a:prstGeom>
            <a:ln>
              <a:solidFill>
                <a:srgbClr val="E5DEAA"/>
              </a:solidFill>
            </a:ln>
          </p:spPr>
        </p:pic>
        <p:sp>
          <p:nvSpPr>
            <p:cNvPr id="35" name="Aichitds6"/>
            <p:cNvSpPr txBox="1"/>
            <p:nvPr/>
          </p:nvSpPr>
          <p:spPr>
            <a:xfrm>
              <a:off x="2828548" y="2596799"/>
              <a:ext cx="1393946" cy="1321373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zh-CN" altLang="en-US" sz="6600" b="1" dirty="0">
                  <a:solidFill>
                    <a:srgbClr val="E5DEAA"/>
                  </a:solidFill>
                  <a:latin typeface="华光标题黑_CNKI" panose="02010600030101010101" pitchFamily="2" charset="-122"/>
                  <a:ea typeface="华光标题黑_CNKI" panose="02010600030101010101" pitchFamily="2" charset="-122"/>
                  <a:cs typeface="Times New Roman" panose="02020603050405020304" pitchFamily="18" charset="0"/>
                </a:rPr>
                <a:t>感</a:t>
              </a:r>
              <a:endParaRPr lang="zh-CN" altLang="en-US" sz="6600" dirty="0">
                <a:solidFill>
                  <a:srgbClr val="E5DEAA"/>
                </a:solidFill>
                <a:latin typeface="华光标题黑_CNKI" panose="02010600030101010101" pitchFamily="2" charset="-122"/>
                <a:ea typeface="华光标题黑_CNKI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677601" y="2722417"/>
            <a:ext cx="1393947" cy="1338627"/>
            <a:chOff x="2828548" y="2596799"/>
            <a:chExt cx="1393946" cy="1338626"/>
          </a:xfrm>
        </p:grpSpPr>
        <p:pic>
          <p:nvPicPr>
            <p:cNvPr id="37" name="Aichitds11-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548" y="2614051"/>
              <a:ext cx="1393946" cy="1321374"/>
            </a:xfrm>
            <a:prstGeom prst="rect">
              <a:avLst/>
            </a:prstGeom>
            <a:ln>
              <a:solidFill>
                <a:srgbClr val="E5DEAA"/>
              </a:solidFill>
            </a:ln>
          </p:spPr>
        </p:pic>
        <p:sp>
          <p:nvSpPr>
            <p:cNvPr id="38" name="Aichitds6"/>
            <p:cNvSpPr txBox="1"/>
            <p:nvPr/>
          </p:nvSpPr>
          <p:spPr>
            <a:xfrm>
              <a:off x="2828548" y="2596799"/>
              <a:ext cx="1393946" cy="1321373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zh-CN" altLang="en-US" sz="6600" dirty="0">
                  <a:solidFill>
                    <a:srgbClr val="E5DEAA"/>
                  </a:solidFill>
                  <a:latin typeface="华光标题黑_CNKI" panose="02010600030101010101" pitchFamily="2" charset="-122"/>
                  <a:ea typeface="华光标题黑_CNKI" panose="02010600030101010101" pitchFamily="2" charset="-122"/>
                  <a:cs typeface="Times New Roman" panose="02020603050405020304" pitchFamily="18" charset="0"/>
                </a:rPr>
                <a:t>谢</a:t>
              </a:r>
              <a:endParaRPr lang="zh-CN" altLang="en-US" sz="6600" dirty="0">
                <a:solidFill>
                  <a:srgbClr val="E5DEAA"/>
                </a:solidFill>
                <a:latin typeface="华光标题黑_CNKI" panose="02010600030101010101" pitchFamily="2" charset="-122"/>
                <a:ea typeface="华光标题黑_CNKI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26651" y="2722417"/>
            <a:ext cx="1393947" cy="1338627"/>
            <a:chOff x="2828548" y="2596799"/>
            <a:chExt cx="1393946" cy="1338626"/>
          </a:xfrm>
        </p:grpSpPr>
        <p:pic>
          <p:nvPicPr>
            <p:cNvPr id="40" name="Aichitds11-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548" y="2614051"/>
              <a:ext cx="1393946" cy="1321374"/>
            </a:xfrm>
            <a:prstGeom prst="rect">
              <a:avLst/>
            </a:prstGeom>
            <a:ln>
              <a:solidFill>
                <a:srgbClr val="E5DEAA"/>
              </a:solidFill>
            </a:ln>
          </p:spPr>
        </p:pic>
        <p:sp>
          <p:nvSpPr>
            <p:cNvPr id="41" name="Aichitds6"/>
            <p:cNvSpPr txBox="1"/>
            <p:nvPr/>
          </p:nvSpPr>
          <p:spPr>
            <a:xfrm>
              <a:off x="2828548" y="2596799"/>
              <a:ext cx="1393946" cy="1321373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zh-CN" altLang="en-US" sz="6600" dirty="0">
                  <a:solidFill>
                    <a:srgbClr val="E5DEAA"/>
                  </a:solidFill>
                  <a:latin typeface="华光标题黑_CNKI" panose="02010600030101010101" pitchFamily="2" charset="-122"/>
                  <a:ea typeface="华光标题黑_CNKI" panose="02010600030101010101" pitchFamily="2" charset="-122"/>
                  <a:cs typeface="Times New Roman" panose="02020603050405020304" pitchFamily="18" charset="0"/>
                </a:rPr>
                <a:t>聆</a:t>
              </a:r>
              <a:endParaRPr lang="zh-CN" altLang="en-US" sz="6600" dirty="0">
                <a:solidFill>
                  <a:srgbClr val="E5DEAA"/>
                </a:solidFill>
                <a:latin typeface="华光标题黑_CNKI" panose="02010600030101010101" pitchFamily="2" charset="-122"/>
                <a:ea typeface="华光标题黑_CNKI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375703" y="2722417"/>
            <a:ext cx="1393947" cy="1338627"/>
            <a:chOff x="2828548" y="2596799"/>
            <a:chExt cx="1393946" cy="1338626"/>
          </a:xfrm>
        </p:grpSpPr>
        <p:pic>
          <p:nvPicPr>
            <p:cNvPr id="43" name="Aichitds11-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548" y="2614051"/>
              <a:ext cx="1393946" cy="1321374"/>
            </a:xfrm>
            <a:prstGeom prst="rect">
              <a:avLst/>
            </a:prstGeom>
            <a:ln>
              <a:solidFill>
                <a:srgbClr val="E5DEAA"/>
              </a:solidFill>
            </a:ln>
          </p:spPr>
        </p:pic>
        <p:sp>
          <p:nvSpPr>
            <p:cNvPr id="44" name="Aichitds6"/>
            <p:cNvSpPr txBox="1"/>
            <p:nvPr/>
          </p:nvSpPr>
          <p:spPr>
            <a:xfrm>
              <a:off x="2828548" y="2596799"/>
              <a:ext cx="1393946" cy="1321373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zh-CN" altLang="en-US" sz="6600" dirty="0">
                  <a:solidFill>
                    <a:srgbClr val="E5DEAA"/>
                  </a:solidFill>
                  <a:latin typeface="华光标题黑_CNKI" panose="02010600030101010101" pitchFamily="2" charset="-122"/>
                  <a:ea typeface="华光标题黑_CNKI" panose="02010600030101010101" pitchFamily="2" charset="-122"/>
                  <a:cs typeface="Times New Roman" panose="02020603050405020304" pitchFamily="18" charset="0"/>
                </a:rPr>
                <a:t>听</a:t>
              </a:r>
              <a:endParaRPr lang="zh-CN" altLang="en-US" sz="6600" dirty="0">
                <a:solidFill>
                  <a:srgbClr val="E5DEAA"/>
                </a:solidFill>
                <a:latin typeface="华光标题黑_CNKI" panose="02010600030101010101" pitchFamily="2" charset="-122"/>
                <a:ea typeface="华光标题黑_CNKI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667000" y="1857612"/>
            <a:ext cx="720634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党</a:t>
            </a:r>
            <a:r>
              <a:rPr kumimoji="1" lang="en-US" altLang="zh-CN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|</a:t>
            </a:r>
            <a:r>
              <a:rPr kumimoji="1" lang="zh-CN" altLang="en-US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务</a:t>
            </a:r>
            <a:r>
              <a:rPr kumimoji="1" lang="en-US" altLang="zh-CN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|</a:t>
            </a:r>
            <a:r>
              <a:rPr kumimoji="1" lang="zh-CN" altLang="en-US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工</a:t>
            </a:r>
            <a:r>
              <a:rPr kumimoji="1" lang="en-US" altLang="zh-CN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|</a:t>
            </a:r>
            <a:r>
              <a:rPr kumimoji="1" lang="zh-CN" altLang="en-US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作</a:t>
            </a:r>
            <a:r>
              <a:rPr kumimoji="1" lang="en-US" altLang="zh-CN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|</a:t>
            </a:r>
            <a:r>
              <a:rPr kumimoji="1" lang="zh-CN" altLang="en-US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实</a:t>
            </a:r>
            <a:r>
              <a:rPr kumimoji="1" lang="en-US" altLang="zh-CN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|</a:t>
            </a:r>
            <a:r>
              <a:rPr kumimoji="1" lang="zh-CN" altLang="en-US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务</a:t>
            </a:r>
            <a:r>
              <a:rPr kumimoji="1" lang="en-US" altLang="zh-CN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|</a:t>
            </a:r>
            <a:r>
              <a:rPr kumimoji="1" lang="zh-CN" altLang="en-US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微</a:t>
            </a:r>
            <a:r>
              <a:rPr kumimoji="1" lang="en-US" altLang="zh-CN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|</a:t>
            </a:r>
            <a:r>
              <a:rPr kumimoji="1" lang="zh-CN" altLang="en-US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课</a:t>
            </a:r>
            <a:r>
              <a:rPr kumimoji="1" lang="en-US" altLang="zh-CN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|</a:t>
            </a:r>
            <a:r>
              <a:rPr kumimoji="1" lang="zh-CN" altLang="en-US" sz="2400" b="1" dirty="0">
                <a:solidFill>
                  <a:srgbClr val="E5DEAA"/>
                </a:solidFill>
                <a:latin typeface="华光姚体_CNKI" panose="02010600030101010101" pitchFamily="2" charset="-122"/>
                <a:ea typeface="华光姚体_CNKI" panose="02010600030101010101" pitchFamily="2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堂</a:t>
            </a:r>
            <a:endParaRPr kumimoji="1" lang="zh-CN" altLang="en-US" sz="2400" b="1" dirty="0">
              <a:solidFill>
                <a:srgbClr val="E5DEAA"/>
              </a:solidFill>
              <a:latin typeface="华光姚体_CNKI" panose="02010600030101010101" pitchFamily="2" charset="-122"/>
              <a:ea typeface="华光姚体_CNKI" panose="02010600030101010101" pitchFamily="2" charset="-122"/>
              <a:cs typeface="Times New Roman" panose="02020603050405020304" pitchFamily="18" charset="0"/>
              <a:sym typeface="思源黑体 CN Normal" panose="020B0400000000000000" pitchFamily="34" charset="-122"/>
            </a:endParaRPr>
          </a:p>
        </p:txBody>
      </p:sp>
      <p:grpSp>
        <p:nvGrpSpPr>
          <p:cNvPr id="24" name="Aichitds13"/>
          <p:cNvGrpSpPr/>
          <p:nvPr/>
        </p:nvGrpSpPr>
        <p:grpSpPr>
          <a:xfrm>
            <a:off x="10664779" y="507399"/>
            <a:ext cx="1233076" cy="818752"/>
            <a:chOff x="7712205" y="2568581"/>
            <a:chExt cx="4436788" cy="2945989"/>
          </a:xfrm>
        </p:grpSpPr>
        <p:pic>
          <p:nvPicPr>
            <p:cNvPr id="25" name="Aichitds13-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3" t="26168" r="8819" b="32649"/>
            <a:stretch>
              <a:fillRect/>
            </a:stretch>
          </p:blipFill>
          <p:spPr>
            <a:xfrm>
              <a:off x="7712205" y="2568581"/>
              <a:ext cx="3805292" cy="2168937"/>
            </a:xfrm>
            <a:prstGeom prst="rect">
              <a:avLst/>
            </a:prstGeom>
          </p:spPr>
        </p:pic>
        <p:pic>
          <p:nvPicPr>
            <p:cNvPr id="26" name="Aichitds13-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920" y="3834862"/>
              <a:ext cx="2140073" cy="1679708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10866522" y="469471"/>
            <a:ext cx="69762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zh-CN" altLang="en-US" sz="2000" dirty="0">
                <a:latin typeface="华光美黑_CNKI" panose="02010600030101010101" pitchFamily="2" charset="-122"/>
                <a:ea typeface="华光美黑_CNKI" panose="02010600030101010101" pitchFamily="2" charset="-122"/>
              </a:rPr>
              <a:t>空中</a:t>
            </a:r>
            <a:endParaRPr lang="en-US" altLang="zh-CN" sz="2000" dirty="0">
              <a:latin typeface="华光美黑_CNKI" panose="02010600030101010101" pitchFamily="2" charset="-122"/>
              <a:ea typeface="华光美黑_CNKI" panose="02010600030101010101" pitchFamily="2" charset="-122"/>
            </a:endParaRPr>
          </a:p>
          <a:p>
            <a:r>
              <a:rPr lang="zh-CN" altLang="en-US" sz="2000" dirty="0">
                <a:latin typeface="华光美黑_CNKI" panose="02010600030101010101" pitchFamily="2" charset="-122"/>
                <a:ea typeface="华光美黑_CNKI" panose="02010600030101010101" pitchFamily="2" charset="-122"/>
              </a:rPr>
              <a:t>课堂</a:t>
            </a:r>
            <a:endParaRPr lang="zh-CN" altLang="en-US" sz="2000" dirty="0">
              <a:latin typeface="华光美黑_CNKI" panose="02010600030101010101" pitchFamily="2" charset="-122"/>
              <a:ea typeface="华光美黑_CNKI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84275" y="1898650"/>
            <a:ext cx="923544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 algn="just"/>
            <a:r>
              <a:rPr lang="en-US" alt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实行</a:t>
            </a:r>
            <a:r>
              <a:rPr lang="en-US" alt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党务公开是</a:t>
            </a:r>
            <a:r>
              <a:rPr lang="zh-CN" altLang="en-US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发展</a:t>
            </a:r>
            <a:r>
              <a:rPr lang="en-US" alt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党内民主，保障党员民主权利的客观需要</a:t>
            </a:r>
            <a:r>
              <a:rPr lang="zh-CN" altLang="en-US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3200" b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4275" y="2891155"/>
            <a:ext cx="923544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 algn="just"/>
            <a:r>
              <a:rPr lang="en-US" alt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实行党务公开是强化党内监督，规范权利运行，推进党风廉政建设的重要举措</a:t>
            </a:r>
            <a:r>
              <a:rPr 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sz="3200" b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TextBox 47"/>
          <p:cNvSpPr txBox="1">
            <a:spLocks noChangeArrowheads="1"/>
          </p:cNvSpPr>
          <p:nvPr/>
        </p:nvSpPr>
        <p:spPr bwMode="auto">
          <a:xfrm>
            <a:off x="3009265" y="990600"/>
            <a:ext cx="579755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p>
            <a:pPr algn="ctr" eaLnBrk="0" hangingPunct="0"/>
            <a:r>
              <a:rPr lang="zh-CN" altLang="en-US" sz="4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lt"/>
              </a:rPr>
              <a:t>党务公开的重要意义</a:t>
            </a:r>
            <a:endParaRPr lang="zh-CN" altLang="en-US" sz="40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4275" y="3967480"/>
            <a:ext cx="923544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 algn="just"/>
            <a:r>
              <a:rPr lang="en-US" alt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altLang="en-US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实行</a:t>
            </a:r>
            <a:r>
              <a:rPr lang="en-US" alt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党务公开是实践党的宗旨、密切党群关系、促进基层和谐稳定的有效途径</a:t>
            </a:r>
            <a:r>
              <a:rPr lang="zh-CN" altLang="en-US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3200" b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4275" y="4976495"/>
            <a:ext cx="923544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 algn="just"/>
            <a:r>
              <a:rPr lang="en-US" alt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4.</a:t>
            </a:r>
            <a:r>
              <a:rPr lang="zh-CN" altLang="en-US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实行</a:t>
            </a:r>
            <a:r>
              <a:rPr lang="en-US" altLang="zh-CN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党务公开是</a:t>
            </a:r>
            <a:r>
              <a:rPr lang="zh-CN" altLang="en-US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提高党的执政能力和领导水平的重要保证</a:t>
            </a:r>
            <a:r>
              <a:rPr lang="zh-CN" altLang="en-US" sz="32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3200" b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11910" y="1820545"/>
            <a:ext cx="5241290" cy="3538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公开内容不够全面</a:t>
            </a:r>
            <a:endParaRPr lang="en-US" altLang="zh-CN" sz="2800" b="1" dirty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程序不够规范</a:t>
            </a:r>
            <a:endParaRPr lang="en-US" altLang="zh-CN" sz="2800" b="1" dirty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方式比较单一</a:t>
            </a:r>
            <a:endParaRPr lang="en-US" altLang="zh-CN" sz="2800" b="1" dirty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载体不够丰富</a:t>
            </a:r>
            <a:endParaRPr lang="zh-CN" altLang="en-US" sz="2800" b="1" dirty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59700" y="2375734"/>
            <a:ext cx="782320" cy="7721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散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059393" y="3325714"/>
            <a:ext cx="782320" cy="7721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碎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059393" y="4274612"/>
            <a:ext cx="782320" cy="7721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乱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19805" y="1165860"/>
            <a:ext cx="505714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2800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当前党务公开存在的主要问题</a:t>
            </a:r>
            <a:endParaRPr lang="zh-CN" altLang="en-US" sz="2800" b="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24395" y="2499360"/>
            <a:ext cx="4135755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党员群众无法充分了解和参与党务的问题</a:t>
            </a:r>
            <a:endParaRPr lang="en-US" altLang="zh-CN" sz="2800" b="1" dirty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存在泄露党和国家秘密的问题</a:t>
            </a:r>
            <a:endParaRPr lang="zh-CN" altLang="en-US" sz="2800" b="1" dirty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4"/>
          <p:cNvSpPr/>
          <p:nvPr>
            <p:custDataLst>
              <p:tags r:id="rId1"/>
            </p:custDataLst>
          </p:nvPr>
        </p:nvSpPr>
        <p:spPr>
          <a:xfrm>
            <a:off x="4297045" y="1849755"/>
            <a:ext cx="703643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2017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年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12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月印发，对党务公开做出明确规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lt"/>
              </a:rPr>
              <a:t>定</a:t>
            </a:r>
            <a:endParaRPr lang="zh-CN" altLang="en-US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23" y="1503176"/>
            <a:ext cx="3311377" cy="4576493"/>
          </a:xfrm>
          <a:prstGeom prst="rect">
            <a:avLst/>
          </a:prstGeom>
        </p:spPr>
      </p:pic>
      <p:sp>
        <p:nvSpPr>
          <p:cNvPr id="8" name="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36085" y="2509520"/>
            <a:ext cx="7031355" cy="33229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条例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》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对党务公开的定义和原则、内容和范围、程序和方式等根本性问题都作出明确规定，搭建起新时代党务公开工作的“四梁八柱”，标志着党务公开工作全面走上制度化、规范化、程序化轨道。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11"/>
          <p:cNvGrpSpPr/>
          <p:nvPr/>
        </p:nvGrpSpPr>
        <p:grpSpPr>
          <a:xfrm>
            <a:off x="1788229" y="1954934"/>
            <a:ext cx="3837672" cy="1487802"/>
            <a:chOff x="1316382" y="2110147"/>
            <a:chExt cx="4442233" cy="1765292"/>
          </a:xfrm>
        </p:grpSpPr>
        <p:sp>
          <p:nvSpPr>
            <p:cNvPr id="28" name="11-1"/>
            <p:cNvSpPr/>
            <p:nvPr/>
          </p:nvSpPr>
          <p:spPr>
            <a:xfrm>
              <a:off x="1316382" y="2229519"/>
              <a:ext cx="4442233" cy="1645920"/>
            </a:xfrm>
            <a:prstGeom prst="round2DiagRect">
              <a:avLst>
                <a:gd name="adj1" fmla="val 20773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11-2"/>
            <p:cNvSpPr/>
            <p:nvPr/>
          </p:nvSpPr>
          <p:spPr>
            <a:xfrm>
              <a:off x="1316382" y="2110147"/>
              <a:ext cx="4442233" cy="1645920"/>
            </a:xfrm>
            <a:prstGeom prst="round2DiagRect">
              <a:avLst>
                <a:gd name="adj1" fmla="val 20773"/>
                <a:gd name="adj2" fmla="val 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254000" algn="ctr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11-4"/>
            <p:cNvSpPr/>
            <p:nvPr/>
          </p:nvSpPr>
          <p:spPr>
            <a:xfrm>
              <a:off x="1589080" y="2282684"/>
              <a:ext cx="3897883" cy="131398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zh-CN" sz="240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党的组织贯彻落实党的基本理论、基本路线、基本方略情况。</a:t>
              </a:r>
              <a:endPara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grpSp>
        <p:nvGrpSpPr>
          <p:cNvPr id="34" name="12"/>
          <p:cNvGrpSpPr/>
          <p:nvPr/>
        </p:nvGrpSpPr>
        <p:grpSpPr>
          <a:xfrm>
            <a:off x="6204888" y="1960465"/>
            <a:ext cx="3837672" cy="1487802"/>
            <a:chOff x="6423887" y="2110147"/>
            <a:chExt cx="4442233" cy="1765292"/>
          </a:xfrm>
        </p:grpSpPr>
        <p:sp>
          <p:nvSpPr>
            <p:cNvPr id="35" name="12-1"/>
            <p:cNvSpPr/>
            <p:nvPr/>
          </p:nvSpPr>
          <p:spPr>
            <a:xfrm>
              <a:off x="6423887" y="2229519"/>
              <a:ext cx="4442233" cy="1645920"/>
            </a:xfrm>
            <a:prstGeom prst="round2DiagRect">
              <a:avLst>
                <a:gd name="adj1" fmla="val 20773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12-2"/>
            <p:cNvSpPr/>
            <p:nvPr/>
          </p:nvSpPr>
          <p:spPr>
            <a:xfrm>
              <a:off x="6423887" y="2110147"/>
              <a:ext cx="4442233" cy="1645920"/>
            </a:xfrm>
            <a:prstGeom prst="round2DiagRect">
              <a:avLst>
                <a:gd name="adj1" fmla="val 20773"/>
                <a:gd name="adj2" fmla="val 0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254000" algn="ctr" rotWithShape="0">
                <a:schemeClr val="accent2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12-4"/>
            <p:cNvSpPr/>
            <p:nvPr/>
          </p:nvSpPr>
          <p:spPr>
            <a:xfrm>
              <a:off x="6770823" y="2364529"/>
              <a:ext cx="3824380" cy="8762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zh-CN" sz="240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党的组织领导经济社会发展情况。</a:t>
              </a:r>
              <a:endPara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grpSp>
        <p:nvGrpSpPr>
          <p:cNvPr id="41" name="13"/>
          <p:cNvGrpSpPr/>
          <p:nvPr/>
        </p:nvGrpSpPr>
        <p:grpSpPr>
          <a:xfrm>
            <a:off x="1778215" y="3563231"/>
            <a:ext cx="3837672" cy="1520422"/>
            <a:chOff x="1316382" y="4271106"/>
            <a:chExt cx="4442233" cy="1803996"/>
          </a:xfrm>
        </p:grpSpPr>
        <p:sp>
          <p:nvSpPr>
            <p:cNvPr id="42" name="13-1"/>
            <p:cNvSpPr/>
            <p:nvPr/>
          </p:nvSpPr>
          <p:spPr>
            <a:xfrm>
              <a:off x="1316382" y="4429182"/>
              <a:ext cx="4442233" cy="1645920"/>
            </a:xfrm>
            <a:prstGeom prst="round2DiagRect">
              <a:avLst>
                <a:gd name="adj1" fmla="val 20773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13-2"/>
            <p:cNvSpPr/>
            <p:nvPr/>
          </p:nvSpPr>
          <p:spPr>
            <a:xfrm>
              <a:off x="1316382" y="4271106"/>
              <a:ext cx="4442233" cy="1645920"/>
            </a:xfrm>
            <a:prstGeom prst="round2DiagRect">
              <a:avLst>
                <a:gd name="adj1" fmla="val 20773"/>
                <a:gd name="adj2" fmla="val 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254000" algn="ctr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13-4"/>
            <p:cNvSpPr/>
            <p:nvPr/>
          </p:nvSpPr>
          <p:spPr>
            <a:xfrm>
              <a:off x="1600840" y="4437615"/>
              <a:ext cx="3915524" cy="13139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zh-CN" sz="240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党的组织</a:t>
              </a:r>
              <a:r>
                <a:rPr lang="zh-CN" sz="240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落实全面从严治党责任、加强党的建设情况。</a:t>
              </a:r>
              <a:endPara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grpSp>
        <p:nvGrpSpPr>
          <p:cNvPr id="48" name="14"/>
          <p:cNvGrpSpPr/>
          <p:nvPr/>
        </p:nvGrpSpPr>
        <p:grpSpPr>
          <a:xfrm>
            <a:off x="6204888" y="3560376"/>
            <a:ext cx="3837672" cy="1520422"/>
            <a:chOff x="6423887" y="4271106"/>
            <a:chExt cx="4442233" cy="1803996"/>
          </a:xfrm>
        </p:grpSpPr>
        <p:sp>
          <p:nvSpPr>
            <p:cNvPr id="49" name="14-1"/>
            <p:cNvSpPr/>
            <p:nvPr/>
          </p:nvSpPr>
          <p:spPr>
            <a:xfrm>
              <a:off x="6423887" y="4429182"/>
              <a:ext cx="4442233" cy="1645920"/>
            </a:xfrm>
            <a:prstGeom prst="round2DiagRect">
              <a:avLst>
                <a:gd name="adj1" fmla="val 20773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14-2"/>
            <p:cNvSpPr/>
            <p:nvPr/>
          </p:nvSpPr>
          <p:spPr>
            <a:xfrm>
              <a:off x="6423887" y="4271106"/>
              <a:ext cx="4442233" cy="1645920"/>
            </a:xfrm>
            <a:prstGeom prst="round2DiagRect">
              <a:avLst>
                <a:gd name="adj1" fmla="val 20773"/>
                <a:gd name="adj2" fmla="val 0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254000" algn="ctr" rotWithShape="0">
                <a:schemeClr val="accent2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14-4"/>
            <p:cNvSpPr/>
            <p:nvPr/>
          </p:nvSpPr>
          <p:spPr>
            <a:xfrm>
              <a:off x="6770823" y="4549123"/>
              <a:ext cx="3823645" cy="8762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zh-CN" sz="240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党的组织职能、机构等情况。</a:t>
              </a:r>
              <a:endPara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1345780" y="5358087"/>
            <a:ext cx="9250614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除涉及党和国家秘密不得公开或者依照有关规定不宜公开的事项外，一般应当公开。</a:t>
            </a:r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</a:rPr>
              <a:t>”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18050" y="974725"/>
            <a:ext cx="2764790" cy="640080"/>
            <a:chOff x="1990941" y="1401067"/>
            <a:chExt cx="3093490" cy="640334"/>
          </a:xfrm>
        </p:grpSpPr>
        <p:grpSp>
          <p:nvGrpSpPr>
            <p:cNvPr id="31" name="11"/>
            <p:cNvGrpSpPr/>
            <p:nvPr>
              <p:custDataLst>
                <p:tags r:id="rId1"/>
              </p:custDataLst>
            </p:nvPr>
          </p:nvGrpSpPr>
          <p:grpSpPr>
            <a:xfrm>
              <a:off x="2270993" y="1450578"/>
              <a:ext cx="2813438" cy="576361"/>
              <a:chOff x="6798184" y="1700986"/>
              <a:chExt cx="2605931" cy="576361"/>
            </a:xfrm>
          </p:grpSpPr>
          <p:sp>
            <p:nvSpPr>
              <p:cNvPr id="3" name="11-2"/>
              <p:cNvSpPr/>
              <p:nvPr>
                <p:custDataLst>
                  <p:tags r:id="rId2"/>
                </p:custDataLst>
              </p:nvPr>
            </p:nvSpPr>
            <p:spPr>
              <a:xfrm>
                <a:off x="6828664" y="1773041"/>
                <a:ext cx="2241974" cy="504306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>
                  <a:lnSpc>
                    <a:spcPct val="120000"/>
                  </a:lnSpc>
                </a:pPr>
                <a:endParaRPr lang="zh-CN" altLang="en-US" b="1" dirty="0">
                  <a:cs typeface="+mn-ea"/>
                  <a:sym typeface="+mn-lt"/>
                </a:endParaRPr>
              </a:p>
            </p:txBody>
          </p:sp>
          <p:sp>
            <p:nvSpPr>
              <p:cNvPr id="4" name="11-2"/>
              <p:cNvSpPr/>
              <p:nvPr>
                <p:custDataLst>
                  <p:tags r:id="rId3"/>
                </p:custDataLst>
              </p:nvPr>
            </p:nvSpPr>
            <p:spPr>
              <a:xfrm>
                <a:off x="6798184" y="1700986"/>
                <a:ext cx="2605931" cy="564260"/>
              </a:xfrm>
              <a:prstGeom prst="roundRect">
                <a:avLst>
                  <a:gd name="adj" fmla="val 50000"/>
                </a:avLst>
              </a:prstGeom>
              <a:solidFill>
                <a:srgbClr val="E5DEAA"/>
              </a:solidFill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r>
                  <a:rPr lang="zh-CN" altLang="en-US" b="1" dirty="0">
                    <a:latin typeface="黑体" panose="02010609060101010101" charset="-122"/>
                    <a:ea typeface="黑体" panose="02010609060101010101" charset="-122"/>
                    <a:cs typeface="+mn-ea"/>
                    <a:sym typeface="+mn-lt"/>
                  </a:rPr>
                  <a:t>   </a:t>
                </a:r>
                <a:r>
                  <a:rPr lang="zh-CN" altLang="en-US" sz="2000" b="1" dirty="0">
                    <a:latin typeface="黑体" panose="02010609060101010101" charset="-122"/>
                    <a:ea typeface="黑体" panose="02010609060101010101" charset="-122"/>
                    <a:cs typeface="+mn-ea"/>
                    <a:sym typeface="+mn-lt"/>
                  </a:rPr>
                  <a:t>党务公开的内容</a:t>
                </a:r>
                <a:endParaRPr lang="zh-CN" altLang="en-US" sz="2000" b="1" dirty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990941" y="1401067"/>
              <a:ext cx="674406" cy="640334"/>
              <a:chOff x="5714302" y="1237561"/>
              <a:chExt cx="941939" cy="96861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714302" y="1237561"/>
                <a:ext cx="941939" cy="96861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pic>
            <p:nvPicPr>
              <p:cNvPr id="6" name="Picture 6_1_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7204" y="1290429"/>
                <a:ext cx="743728" cy="74372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476750" y="1083310"/>
            <a:ext cx="2904490" cy="640080"/>
            <a:chOff x="1990941" y="1401067"/>
            <a:chExt cx="2733459" cy="640334"/>
          </a:xfrm>
        </p:grpSpPr>
        <p:grpSp>
          <p:nvGrpSpPr>
            <p:cNvPr id="31" name="11"/>
            <p:cNvGrpSpPr/>
            <p:nvPr>
              <p:custDataLst>
                <p:tags r:id="rId1"/>
              </p:custDataLst>
            </p:nvPr>
          </p:nvGrpSpPr>
          <p:grpSpPr>
            <a:xfrm>
              <a:off x="2270993" y="1450578"/>
              <a:ext cx="2453407" cy="576361"/>
              <a:chOff x="6798184" y="1700986"/>
              <a:chExt cx="2272454" cy="576361"/>
            </a:xfrm>
          </p:grpSpPr>
          <p:sp>
            <p:nvSpPr>
              <p:cNvPr id="35" name="11-2"/>
              <p:cNvSpPr/>
              <p:nvPr>
                <p:custDataLst>
                  <p:tags r:id="rId2"/>
                </p:custDataLst>
              </p:nvPr>
            </p:nvSpPr>
            <p:spPr>
              <a:xfrm>
                <a:off x="6828664" y="1773041"/>
                <a:ext cx="2241974" cy="504306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b="1" dirty="0">
                  <a:cs typeface="+mn-ea"/>
                  <a:sym typeface="+mn-lt"/>
                </a:endParaRPr>
              </a:p>
            </p:txBody>
          </p:sp>
          <p:sp>
            <p:nvSpPr>
              <p:cNvPr id="36" name="11-2"/>
              <p:cNvSpPr/>
              <p:nvPr>
                <p:custDataLst>
                  <p:tags r:id="rId3"/>
                </p:custDataLst>
              </p:nvPr>
            </p:nvSpPr>
            <p:spPr>
              <a:xfrm>
                <a:off x="6798184" y="1700986"/>
                <a:ext cx="2241974" cy="563084"/>
              </a:xfrm>
              <a:prstGeom prst="roundRect">
                <a:avLst>
                  <a:gd name="adj" fmla="val 50000"/>
                </a:avLst>
              </a:prstGeom>
              <a:solidFill>
                <a:srgbClr val="E5DEAA"/>
              </a:solidFill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latin typeface="黑体" panose="02010609060101010101" charset="-122"/>
                    <a:ea typeface="黑体" panose="02010609060101010101" charset="-122"/>
                    <a:cs typeface="+mn-ea"/>
                    <a:sym typeface="+mn-lt"/>
                  </a:rPr>
                  <a:t>   </a:t>
                </a:r>
                <a:r>
                  <a:rPr lang="zh-CN" altLang="en-US" sz="2000" b="1" dirty="0">
                    <a:latin typeface="黑体" panose="02010609060101010101" charset="-122"/>
                    <a:ea typeface="黑体" panose="02010609060101010101" charset="-122"/>
                    <a:cs typeface="+mn-ea"/>
                    <a:sym typeface="+mn-lt"/>
                  </a:rPr>
                  <a:t>党务公开的主体</a:t>
                </a:r>
                <a:endParaRPr lang="zh-CN" altLang="en-US" sz="2000" b="1" dirty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990941" y="1401067"/>
              <a:ext cx="674406" cy="640334"/>
              <a:chOff x="5714302" y="1237561"/>
              <a:chExt cx="941939" cy="96861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714302" y="1237561"/>
                <a:ext cx="941939" cy="96861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34" name="Picture 6_1_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7204" y="1290429"/>
                <a:ext cx="743728" cy="743728"/>
              </a:xfrm>
              <a:prstGeom prst="rect">
                <a:avLst/>
              </a:prstGeom>
            </p:spPr>
          </p:pic>
        </p:grpSp>
      </p:grpSp>
      <p:sp>
        <p:nvSpPr>
          <p:cNvPr id="5" name="文本框 4"/>
          <p:cNvSpPr txBox="1"/>
          <p:nvPr/>
        </p:nvSpPr>
        <p:spPr>
          <a:xfrm>
            <a:off x="1562735" y="2393237"/>
            <a:ext cx="1956435" cy="550702"/>
          </a:xfrm>
          <a:prstGeom prst="roundRect">
            <a:avLst>
              <a:gd name="adj" fmla="val 41531"/>
            </a:avLst>
          </a:prstGeom>
          <a:noFill/>
          <a:ln w="190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</a:rPr>
              <a:t>党的中央组织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970020" y="2405069"/>
            <a:ext cx="1956435" cy="526402"/>
          </a:xfrm>
          <a:prstGeom prst="roundRect">
            <a:avLst>
              <a:gd name="adj" fmla="val 41531"/>
            </a:avLst>
          </a:prstGeom>
          <a:noFill/>
          <a:ln w="190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</a:rPr>
              <a:t>党的地方组织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377305" y="2382590"/>
            <a:ext cx="2014855" cy="551040"/>
          </a:xfrm>
          <a:prstGeom prst="roundRect">
            <a:avLst>
              <a:gd name="adj" fmla="val 41531"/>
            </a:avLst>
          </a:prstGeom>
          <a:noFill/>
          <a:ln w="190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</a:rPr>
              <a:t>党的基层组织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562735" y="3313798"/>
            <a:ext cx="2442845" cy="526950"/>
          </a:xfrm>
          <a:prstGeom prst="roundRect">
            <a:avLst>
              <a:gd name="adj" fmla="val 41531"/>
            </a:avLst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</a:rPr>
              <a:t>党的纪律检查机关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562735" y="4197674"/>
            <a:ext cx="2109470" cy="526402"/>
          </a:xfrm>
          <a:prstGeom prst="roundRect">
            <a:avLst>
              <a:gd name="adj" fmla="val 41531"/>
            </a:avLst>
          </a:prstGeom>
          <a:noFill/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</a:rPr>
              <a:t>党的工作机关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970020" y="4197674"/>
            <a:ext cx="2094230" cy="526402"/>
          </a:xfrm>
          <a:prstGeom prst="roundRect">
            <a:avLst>
              <a:gd name="adj" fmla="val 41531"/>
            </a:avLst>
          </a:prstGeom>
          <a:noFill/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</a:rPr>
              <a:t>党委派出机关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403340" y="4198055"/>
            <a:ext cx="2589530" cy="551040"/>
          </a:xfrm>
          <a:prstGeom prst="roundRect">
            <a:avLst>
              <a:gd name="adj" fmla="val 41531"/>
            </a:avLst>
          </a:prstGeom>
          <a:noFill/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</a:rPr>
              <a:t>党委直属事业单位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427698" y="4197284"/>
            <a:ext cx="1178560" cy="526394"/>
          </a:xfrm>
          <a:prstGeom prst="roundRect">
            <a:avLst>
              <a:gd name="adj" fmla="val 41531"/>
            </a:avLst>
          </a:prstGeom>
          <a:noFill/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</a:rPr>
              <a:t>党组等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488315" y="2040255"/>
            <a:ext cx="11215370" cy="4246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  <a:buNone/>
            </a:pPr>
            <a:r>
              <a:rPr lang="zh-CN" altLang="en-US" sz="2000" b="1" i="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（一）学习贯彻党中央和上级组织决策部署，坚决维护以习近平同志为核心的党中央权威和集中统一领导情况；</a:t>
            </a:r>
            <a:endParaRPr lang="zh-CN" altLang="en-US" sz="2000" b="1" i="0" dirty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lang="zh-CN" altLang="en-US" sz="2000" b="1" i="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（二）任期工作目标、阶段性工作部署、重点工作任务及落实情况；</a:t>
            </a:r>
            <a:endParaRPr lang="zh-CN" altLang="en-US" sz="2000" b="1" i="0" dirty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lang="zh-CN" altLang="en-US" sz="2000" b="1" i="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（三）加强思想政治工作、开展党内学习教育、组织党员教育培训、执行“三会一课”制度等情况；</a:t>
            </a:r>
            <a:endParaRPr lang="zh-CN" altLang="en-US" sz="2000" b="1" i="0" dirty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lang="zh-CN" altLang="en-US" sz="2000" b="1" i="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（四）换届选举、党组织设立、发展党员、民主评议、召开组织生活会、保障党员权利、党费收缴使用管理以及党组织自身建设等情况；</a:t>
            </a:r>
            <a:endParaRPr lang="zh-CN" altLang="en-US" sz="2000" b="1" i="0" dirty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lang="zh-CN" altLang="en-US" sz="2000" b="1" i="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（五）防止和纠正“四风”现象，联系服务党员和群众情况；</a:t>
            </a:r>
            <a:endParaRPr lang="zh-CN" altLang="en-US" sz="2000" b="1" i="0" dirty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lang="zh-CN" altLang="en-US" sz="2000" b="1" i="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（六）落实管党治党政治责任，加强党风廉政建设，对党员作出组织处理和纪律处分情况；</a:t>
            </a:r>
            <a:endParaRPr lang="zh-CN" altLang="en-US" sz="2000" b="1" i="0" dirty="0"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lang="zh-CN" altLang="en-US" sz="2000" b="1" i="0" dirty="0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（七）其他应当公开的党务。</a:t>
            </a:r>
            <a:endParaRPr lang="zh-CN" altLang="en-US" sz="2000" b="1" i="0" dirty="0"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TextBox 47"/>
          <p:cNvSpPr txBox="1">
            <a:spLocks noChangeArrowheads="1"/>
          </p:cNvSpPr>
          <p:nvPr/>
        </p:nvSpPr>
        <p:spPr bwMode="auto">
          <a:xfrm>
            <a:off x="2941320" y="1225550"/>
            <a:ext cx="645731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p>
            <a:pPr algn="ctr" eaLnBrk="0" hangingPunct="0"/>
            <a:r>
              <a:rPr lang="zh-CN" altLang="en-US" sz="4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lt"/>
              </a:rPr>
              <a:t>党的基层组织应公开的内容</a:t>
            </a:r>
            <a:endParaRPr lang="zh-CN" altLang="en-US" sz="40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1"/>
          <p:cNvGrpSpPr/>
          <p:nvPr/>
        </p:nvGrpSpPr>
        <p:grpSpPr>
          <a:xfrm>
            <a:off x="5334645" y="3374474"/>
            <a:ext cx="1268745" cy="1268745"/>
            <a:chOff x="4171430" y="2267215"/>
            <a:chExt cx="951559" cy="951559"/>
          </a:xfrm>
        </p:grpSpPr>
        <p:sp>
          <p:nvSpPr>
            <p:cNvPr id="4" name="圆角矩形 3"/>
            <p:cNvSpPr/>
            <p:nvPr/>
          </p:nvSpPr>
          <p:spPr>
            <a:xfrm>
              <a:off x="4171430" y="2267215"/>
              <a:ext cx="951559" cy="951559"/>
            </a:xfrm>
            <a:prstGeom prst="roundRect">
              <a:avLst>
                <a:gd name="adj" fmla="val 12663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4386108" y="2544215"/>
              <a:ext cx="522202" cy="397557"/>
            </a:xfrm>
            <a:custGeom>
              <a:avLst/>
              <a:gdLst>
                <a:gd name="T0" fmla="*/ 36 w 113"/>
                <a:gd name="T1" fmla="*/ 11 h 86"/>
                <a:gd name="T2" fmla="*/ 106 w 113"/>
                <a:gd name="T3" fmla="*/ 32 h 86"/>
                <a:gd name="T4" fmla="*/ 102 w 113"/>
                <a:gd name="T5" fmla="*/ 35 h 86"/>
                <a:gd name="T6" fmla="*/ 99 w 113"/>
                <a:gd name="T7" fmla="*/ 39 h 86"/>
                <a:gd name="T8" fmla="*/ 95 w 113"/>
                <a:gd name="T9" fmla="*/ 43 h 86"/>
                <a:gd name="T10" fmla="*/ 91 w 113"/>
                <a:gd name="T11" fmla="*/ 86 h 86"/>
                <a:gd name="T12" fmla="*/ 91 w 113"/>
                <a:gd name="T13" fmla="*/ 47 h 86"/>
                <a:gd name="T14" fmla="*/ 81 w 113"/>
                <a:gd name="T15" fmla="*/ 86 h 86"/>
                <a:gd name="T16" fmla="*/ 77 w 113"/>
                <a:gd name="T17" fmla="*/ 59 h 86"/>
                <a:gd name="T18" fmla="*/ 74 w 113"/>
                <a:gd name="T19" fmla="*/ 56 h 86"/>
                <a:gd name="T20" fmla="*/ 70 w 113"/>
                <a:gd name="T21" fmla="*/ 86 h 86"/>
                <a:gd name="T22" fmla="*/ 70 w 113"/>
                <a:gd name="T23" fmla="*/ 54 h 86"/>
                <a:gd name="T24" fmla="*/ 59 w 113"/>
                <a:gd name="T25" fmla="*/ 86 h 86"/>
                <a:gd name="T26" fmla="*/ 56 w 113"/>
                <a:gd name="T27" fmla="*/ 65 h 86"/>
                <a:gd name="T28" fmla="*/ 52 w 113"/>
                <a:gd name="T29" fmla="*/ 68 h 86"/>
                <a:gd name="T30" fmla="*/ 48 w 113"/>
                <a:gd name="T31" fmla="*/ 86 h 86"/>
                <a:gd name="T32" fmla="*/ 48 w 113"/>
                <a:gd name="T33" fmla="*/ 71 h 86"/>
                <a:gd name="T34" fmla="*/ 38 w 113"/>
                <a:gd name="T35" fmla="*/ 86 h 86"/>
                <a:gd name="T36" fmla="*/ 34 w 113"/>
                <a:gd name="T37" fmla="*/ 70 h 86"/>
                <a:gd name="T38" fmla="*/ 31 w 113"/>
                <a:gd name="T39" fmla="*/ 67 h 86"/>
                <a:gd name="T40" fmla="*/ 27 w 113"/>
                <a:gd name="T41" fmla="*/ 86 h 86"/>
                <a:gd name="T42" fmla="*/ 27 w 113"/>
                <a:gd name="T43" fmla="*/ 67 h 86"/>
                <a:gd name="T44" fmla="*/ 16 w 113"/>
                <a:gd name="T45" fmla="*/ 86 h 86"/>
                <a:gd name="T46" fmla="*/ 5 w 113"/>
                <a:gd name="T47" fmla="*/ 79 h 86"/>
                <a:gd name="T48" fmla="*/ 2 w 113"/>
                <a:gd name="T49" fmla="*/ 76 h 86"/>
                <a:gd name="T50" fmla="*/ 0 w 113"/>
                <a:gd name="T51" fmla="*/ 58 h 86"/>
                <a:gd name="T52" fmla="*/ 38 w 113"/>
                <a:gd name="T53" fmla="*/ 64 h 86"/>
                <a:gd name="T54" fmla="*/ 70 w 113"/>
                <a:gd name="T55" fmla="*/ 45 h 86"/>
                <a:gd name="T56" fmla="*/ 82 w 113"/>
                <a:gd name="T57" fmla="*/ 46 h 86"/>
                <a:gd name="T58" fmla="*/ 111 w 113"/>
                <a:gd name="T59" fmla="*/ 13 h 86"/>
                <a:gd name="T60" fmla="*/ 89 w 113"/>
                <a:gd name="T61" fmla="*/ 10 h 86"/>
                <a:gd name="T62" fmla="*/ 74 w 113"/>
                <a:gd name="T63" fmla="*/ 31 h 86"/>
                <a:gd name="T64" fmla="*/ 42 w 113"/>
                <a:gd name="T65" fmla="*/ 49 h 86"/>
                <a:gd name="T66" fmla="*/ 25 w 113"/>
                <a:gd name="T67" fmla="*/ 43 h 86"/>
                <a:gd name="T68" fmla="*/ 13 w 113"/>
                <a:gd name="T69" fmla="*/ 86 h 86"/>
                <a:gd name="T70" fmla="*/ 13 w 113"/>
                <a:gd name="T71" fmla="*/ 75 h 86"/>
                <a:gd name="T72" fmla="*/ 31 w 113"/>
                <a:gd name="T73" fmla="*/ 12 h 86"/>
                <a:gd name="T74" fmla="*/ 49 w 113"/>
                <a:gd name="T75" fmla="*/ 19 h 86"/>
                <a:gd name="T76" fmla="*/ 39 w 113"/>
                <a:gd name="T77" fmla="*/ 19 h 86"/>
                <a:gd name="T78" fmla="*/ 43 w 113"/>
                <a:gd name="T79" fmla="*/ 44 h 86"/>
                <a:gd name="T80" fmla="*/ 34 w 113"/>
                <a:gd name="T81" fmla="*/ 31 h 86"/>
                <a:gd name="T82" fmla="*/ 20 w 113"/>
                <a:gd name="T83" fmla="*/ 38 h 86"/>
                <a:gd name="T84" fmla="*/ 30 w 113"/>
                <a:gd name="T85" fmla="*/ 17 h 86"/>
                <a:gd name="T86" fmla="*/ 21 w 113"/>
                <a:gd name="T87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86">
                  <a:moveTo>
                    <a:pt x="36" y="2"/>
                  </a:moveTo>
                  <a:cubicBezTo>
                    <a:pt x="39" y="2"/>
                    <a:pt x="41" y="4"/>
                    <a:pt x="41" y="6"/>
                  </a:cubicBezTo>
                  <a:cubicBezTo>
                    <a:pt x="41" y="9"/>
                    <a:pt x="39" y="11"/>
                    <a:pt x="36" y="11"/>
                  </a:cubicBezTo>
                  <a:cubicBezTo>
                    <a:pt x="34" y="11"/>
                    <a:pt x="32" y="9"/>
                    <a:pt x="32" y="6"/>
                  </a:cubicBezTo>
                  <a:cubicBezTo>
                    <a:pt x="32" y="4"/>
                    <a:pt x="34" y="2"/>
                    <a:pt x="36" y="2"/>
                  </a:cubicBezTo>
                  <a:close/>
                  <a:moveTo>
                    <a:pt x="106" y="32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6" y="32"/>
                    <a:pt x="106" y="32"/>
                  </a:cubicBezTo>
                  <a:close/>
                  <a:moveTo>
                    <a:pt x="99" y="39"/>
                  </a:moveTo>
                  <a:cubicBezTo>
                    <a:pt x="99" y="86"/>
                    <a:pt x="99" y="86"/>
                    <a:pt x="99" y="86"/>
                  </a:cubicBezTo>
                  <a:cubicBezTo>
                    <a:pt x="97" y="86"/>
                    <a:pt x="96" y="86"/>
                    <a:pt x="95" y="86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9" y="39"/>
                    <a:pt x="99" y="39"/>
                    <a:pt x="99" y="39"/>
                  </a:cubicBezTo>
                  <a:close/>
                  <a:moveTo>
                    <a:pt x="91" y="47"/>
                  </a:moveTo>
                  <a:cubicBezTo>
                    <a:pt x="91" y="86"/>
                    <a:pt x="91" y="86"/>
                    <a:pt x="91" y="86"/>
                  </a:cubicBezTo>
                  <a:cubicBezTo>
                    <a:pt x="90" y="86"/>
                    <a:pt x="89" y="86"/>
                    <a:pt x="88" y="86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1" y="47"/>
                    <a:pt x="91" y="47"/>
                    <a:pt x="91" y="47"/>
                  </a:cubicBezTo>
                  <a:close/>
                  <a:moveTo>
                    <a:pt x="84" y="55"/>
                  </a:move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2" y="86"/>
                    <a:pt x="81" y="86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4" y="55"/>
                    <a:pt x="84" y="55"/>
                    <a:pt x="84" y="55"/>
                  </a:cubicBezTo>
                  <a:close/>
                  <a:moveTo>
                    <a:pt x="77" y="5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6" y="86"/>
                    <a:pt x="75" y="86"/>
                    <a:pt x="74" y="8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7" y="59"/>
                    <a:pt x="77" y="59"/>
                    <a:pt x="77" y="59"/>
                  </a:cubicBezTo>
                  <a:close/>
                  <a:moveTo>
                    <a:pt x="70" y="54"/>
                  </a:moveTo>
                  <a:cubicBezTo>
                    <a:pt x="70" y="86"/>
                    <a:pt x="70" y="86"/>
                    <a:pt x="70" y="86"/>
                  </a:cubicBezTo>
                  <a:cubicBezTo>
                    <a:pt x="69" y="86"/>
                    <a:pt x="68" y="86"/>
                    <a:pt x="66" y="8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0" y="54"/>
                    <a:pt x="70" y="54"/>
                    <a:pt x="70" y="54"/>
                  </a:cubicBezTo>
                  <a:close/>
                  <a:moveTo>
                    <a:pt x="63" y="59"/>
                  </a:moveTo>
                  <a:cubicBezTo>
                    <a:pt x="63" y="86"/>
                    <a:pt x="63" y="86"/>
                    <a:pt x="63" y="86"/>
                  </a:cubicBezTo>
                  <a:cubicBezTo>
                    <a:pt x="62" y="86"/>
                    <a:pt x="60" y="86"/>
                    <a:pt x="59" y="86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3" y="59"/>
                    <a:pt x="63" y="59"/>
                    <a:pt x="63" y="59"/>
                  </a:cubicBezTo>
                  <a:close/>
                  <a:moveTo>
                    <a:pt x="56" y="65"/>
                  </a:moveTo>
                  <a:cubicBezTo>
                    <a:pt x="56" y="86"/>
                    <a:pt x="56" y="86"/>
                    <a:pt x="56" y="86"/>
                  </a:cubicBezTo>
                  <a:cubicBezTo>
                    <a:pt x="54" y="86"/>
                    <a:pt x="53" y="86"/>
                    <a:pt x="52" y="86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6" y="65"/>
                    <a:pt x="56" y="65"/>
                    <a:pt x="56" y="65"/>
                  </a:cubicBezTo>
                  <a:close/>
                  <a:moveTo>
                    <a:pt x="48" y="71"/>
                  </a:move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6" y="86"/>
                    <a:pt x="45" y="8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8" y="71"/>
                    <a:pt x="48" y="71"/>
                    <a:pt x="48" y="71"/>
                  </a:cubicBezTo>
                  <a:close/>
                  <a:moveTo>
                    <a:pt x="41" y="75"/>
                  </a:moveTo>
                  <a:cubicBezTo>
                    <a:pt x="41" y="86"/>
                    <a:pt x="41" y="86"/>
                    <a:pt x="41" y="86"/>
                  </a:cubicBezTo>
                  <a:cubicBezTo>
                    <a:pt x="40" y="86"/>
                    <a:pt x="39" y="86"/>
                    <a:pt x="38" y="8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1" y="75"/>
                    <a:pt x="41" y="75"/>
                    <a:pt x="41" y="75"/>
                  </a:cubicBezTo>
                  <a:close/>
                  <a:moveTo>
                    <a:pt x="34" y="70"/>
                  </a:moveTo>
                  <a:cubicBezTo>
                    <a:pt x="34" y="86"/>
                    <a:pt x="34" y="86"/>
                    <a:pt x="34" y="86"/>
                  </a:cubicBezTo>
                  <a:cubicBezTo>
                    <a:pt x="33" y="86"/>
                    <a:pt x="32" y="86"/>
                    <a:pt x="31" y="86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4" y="70"/>
                    <a:pt x="34" y="70"/>
                    <a:pt x="34" y="70"/>
                  </a:cubicBezTo>
                  <a:close/>
                  <a:moveTo>
                    <a:pt x="27" y="67"/>
                  </a:moveTo>
                  <a:cubicBezTo>
                    <a:pt x="27" y="86"/>
                    <a:pt x="27" y="86"/>
                    <a:pt x="27" y="86"/>
                  </a:cubicBezTo>
                  <a:cubicBezTo>
                    <a:pt x="26" y="86"/>
                    <a:pt x="25" y="86"/>
                    <a:pt x="23" y="86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7"/>
                    <a:pt x="27" y="67"/>
                    <a:pt x="27" y="67"/>
                  </a:cubicBezTo>
                  <a:close/>
                  <a:moveTo>
                    <a:pt x="20" y="71"/>
                  </a:move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7" y="86"/>
                    <a:pt x="16" y="86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0" y="71"/>
                    <a:pt x="20" y="71"/>
                    <a:pt x="20" y="71"/>
                  </a:cubicBezTo>
                  <a:close/>
                  <a:moveTo>
                    <a:pt x="5" y="79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5" y="79"/>
                    <a:pt x="5" y="79"/>
                    <a:pt x="5" y="79"/>
                  </a:cubicBezTo>
                  <a:close/>
                  <a:moveTo>
                    <a:pt x="0" y="58"/>
                  </a:moveTo>
                  <a:cubicBezTo>
                    <a:pt x="7" y="70"/>
                    <a:pt x="7" y="70"/>
                    <a:pt x="7" y="70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3" y="75"/>
                  </a:moveTo>
                  <a:cubicBezTo>
                    <a:pt x="13" y="86"/>
                    <a:pt x="13" y="86"/>
                    <a:pt x="13" y="86"/>
                  </a:cubicBezTo>
                  <a:cubicBezTo>
                    <a:pt x="11" y="86"/>
                    <a:pt x="10" y="86"/>
                    <a:pt x="9" y="8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75"/>
                    <a:pt x="13" y="75"/>
                    <a:pt x="13" y="75"/>
                  </a:cubicBezTo>
                  <a:close/>
                  <a:moveTo>
                    <a:pt x="21" y="22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3"/>
                    <a:pt x="31" y="38"/>
                    <a:pt x="31" y="38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3" y="24"/>
                    <a:pt x="23" y="24"/>
                    <a:pt x="23" y="24"/>
                  </a:cubicBezTo>
                  <a:lnTo>
                    <a:pt x="21" y="22"/>
                  </a:lnTo>
                  <a:close/>
                </a:path>
              </a:pathLst>
            </a:custGeom>
            <a:solidFill>
              <a:srgbClr val="C85454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6" name="组合 64"/>
          <p:cNvGrpSpPr/>
          <p:nvPr/>
        </p:nvGrpSpPr>
        <p:grpSpPr>
          <a:xfrm>
            <a:off x="4329227" y="2149821"/>
            <a:ext cx="2305051" cy="1045635"/>
            <a:chOff x="3417367" y="1348728"/>
            <a:chExt cx="1728788" cy="784225"/>
          </a:xfrm>
          <a:solidFill>
            <a:srgbClr val="C85454"/>
          </a:solidFill>
        </p:grpSpPr>
        <p:sp>
          <p:nvSpPr>
            <p:cNvPr id="7" name="Freeform 8"/>
            <p:cNvSpPr/>
            <p:nvPr/>
          </p:nvSpPr>
          <p:spPr bwMode="auto">
            <a:xfrm>
              <a:off x="3417367" y="1348728"/>
              <a:ext cx="1728788" cy="784225"/>
            </a:xfrm>
            <a:custGeom>
              <a:avLst/>
              <a:gdLst>
                <a:gd name="T0" fmla="*/ 331 w 461"/>
                <a:gd name="T1" fmla="*/ 0 h 209"/>
                <a:gd name="T2" fmla="*/ 201 w 461"/>
                <a:gd name="T3" fmla="*/ 24 h 209"/>
                <a:gd name="T4" fmla="*/ 187 w 461"/>
                <a:gd name="T5" fmla="*/ 29 h 209"/>
                <a:gd name="T6" fmla="*/ 174 w 461"/>
                <a:gd name="T7" fmla="*/ 35 h 209"/>
                <a:gd name="T8" fmla="*/ 0 w 461"/>
                <a:gd name="T9" fmla="*/ 209 h 209"/>
                <a:gd name="T10" fmla="*/ 174 w 461"/>
                <a:gd name="T11" fmla="*/ 209 h 209"/>
                <a:gd name="T12" fmla="*/ 187 w 461"/>
                <a:gd name="T13" fmla="*/ 209 h 209"/>
                <a:gd name="T14" fmla="*/ 201 w 461"/>
                <a:gd name="T15" fmla="*/ 209 h 209"/>
                <a:gd name="T16" fmla="*/ 461 w 461"/>
                <a:gd name="T17" fmla="*/ 209 h 209"/>
                <a:gd name="T18" fmla="*/ 461 w 461"/>
                <a:gd name="T19" fmla="*/ 24 h 209"/>
                <a:gd name="T20" fmla="*/ 331 w 461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1" h="209">
                  <a:moveTo>
                    <a:pt x="331" y="0"/>
                  </a:moveTo>
                  <a:cubicBezTo>
                    <a:pt x="285" y="0"/>
                    <a:pt x="241" y="8"/>
                    <a:pt x="201" y="24"/>
                  </a:cubicBezTo>
                  <a:cubicBezTo>
                    <a:pt x="196" y="26"/>
                    <a:pt x="192" y="27"/>
                    <a:pt x="187" y="29"/>
                  </a:cubicBezTo>
                  <a:cubicBezTo>
                    <a:pt x="183" y="31"/>
                    <a:pt x="178" y="33"/>
                    <a:pt x="174" y="35"/>
                  </a:cubicBezTo>
                  <a:cubicBezTo>
                    <a:pt x="98" y="71"/>
                    <a:pt x="36" y="133"/>
                    <a:pt x="0" y="209"/>
                  </a:cubicBezTo>
                  <a:cubicBezTo>
                    <a:pt x="174" y="209"/>
                    <a:pt x="174" y="209"/>
                    <a:pt x="174" y="209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201" y="209"/>
                    <a:pt x="201" y="209"/>
                    <a:pt x="201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1" y="24"/>
                    <a:pt x="461" y="24"/>
                    <a:pt x="461" y="24"/>
                  </a:cubicBezTo>
                  <a:cubicBezTo>
                    <a:pt x="420" y="8"/>
                    <a:pt x="377" y="0"/>
                    <a:pt x="331" y="0"/>
                  </a:cubicBezTo>
                  <a:close/>
                </a:path>
              </a:pathLst>
            </a:custGeom>
            <a:grp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标题层"/>
            <p:cNvSpPr txBox="1"/>
            <p:nvPr/>
          </p:nvSpPr>
          <p:spPr bwMode="auto">
            <a:xfrm>
              <a:off x="4434768" y="1518855"/>
              <a:ext cx="617718" cy="483869"/>
            </a:xfrm>
            <a:prstGeom prst="rect">
              <a:avLst/>
            </a:prstGeom>
            <a:grpFill/>
            <a:ln>
              <a:noFill/>
            </a:ln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3600" kern="0" dirty="0">
                  <a:latin typeface="仿宋_GB2312" panose="02010609030101010101" charset="-122"/>
                  <a:ea typeface="仿宋_GB2312" panose="02010609030101010101" charset="-122"/>
                  <a:cs typeface="+mn-ea"/>
                  <a:sym typeface="+mn-lt"/>
                </a:rPr>
                <a:t>一</a:t>
              </a:r>
              <a:endParaRPr lang="zh-CN" altLang="en-US" sz="3600" kern="0" dirty="0">
                <a:latin typeface="仿宋_GB2312" panose="02010609030101010101" charset="-122"/>
                <a:ea typeface="仿宋_GB2312" panose="02010609030101010101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67"/>
          <p:cNvGrpSpPr/>
          <p:nvPr/>
        </p:nvGrpSpPr>
        <p:grpSpPr>
          <a:xfrm>
            <a:off x="6745431" y="2346869"/>
            <a:ext cx="1067435" cy="2300817"/>
            <a:chOff x="5229523" y="1496513"/>
            <a:chExt cx="800576" cy="1725613"/>
          </a:xfrm>
          <a:solidFill>
            <a:srgbClr val="C00000"/>
          </a:solidFill>
        </p:grpSpPr>
        <p:sp>
          <p:nvSpPr>
            <p:cNvPr id="10" name="Freeform 6"/>
            <p:cNvSpPr/>
            <p:nvPr/>
          </p:nvSpPr>
          <p:spPr bwMode="auto">
            <a:xfrm rot="16200000">
              <a:off x="4758035" y="1968001"/>
              <a:ext cx="1725613" cy="782637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grp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标题层"/>
            <p:cNvSpPr txBox="1"/>
            <p:nvPr/>
          </p:nvSpPr>
          <p:spPr bwMode="auto">
            <a:xfrm>
              <a:off x="5290959" y="2696663"/>
              <a:ext cx="739140" cy="483870"/>
            </a:xfrm>
            <a:prstGeom prst="rect">
              <a:avLst/>
            </a:prstGeom>
            <a:grpFill/>
            <a:ln>
              <a:noFill/>
            </a:ln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3600" kern="0" dirty="0">
                  <a:latin typeface="仿宋_GB2312" panose="02010609030101010101" charset="-122"/>
                  <a:ea typeface="仿宋_GB2312" panose="02010609030101010101" charset="-122"/>
                  <a:cs typeface="+mn-ea"/>
                  <a:sym typeface="+mn-lt"/>
                </a:rPr>
                <a:t>二</a:t>
              </a:r>
              <a:endParaRPr lang="zh-CN" altLang="en-US" sz="3600" kern="0" dirty="0">
                <a:latin typeface="仿宋_GB2312" panose="02010609030101010101" charset="-122"/>
                <a:ea typeface="仿宋_GB2312" panose="02010609030101010101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70"/>
          <p:cNvGrpSpPr/>
          <p:nvPr/>
        </p:nvGrpSpPr>
        <p:grpSpPr>
          <a:xfrm>
            <a:off x="5334645" y="4766017"/>
            <a:ext cx="2300817" cy="1043516"/>
            <a:chOff x="4171430" y="3310878"/>
            <a:chExt cx="1725613" cy="782637"/>
          </a:xfrm>
          <a:solidFill>
            <a:srgbClr val="6354A6"/>
          </a:solidFill>
        </p:grpSpPr>
        <p:sp>
          <p:nvSpPr>
            <p:cNvPr id="13" name="Freeform 6"/>
            <p:cNvSpPr/>
            <p:nvPr/>
          </p:nvSpPr>
          <p:spPr bwMode="auto">
            <a:xfrm>
              <a:off x="4171430" y="3310878"/>
              <a:ext cx="1725613" cy="782637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C85454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标题层"/>
            <p:cNvSpPr txBox="1"/>
            <p:nvPr/>
          </p:nvSpPr>
          <p:spPr bwMode="auto">
            <a:xfrm>
              <a:off x="4171430" y="3440586"/>
              <a:ext cx="617718" cy="483870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3600" kern="0" dirty="0">
                  <a:latin typeface="仿宋_GB2312" panose="02010609030101010101" charset="-122"/>
                  <a:ea typeface="仿宋_GB2312" panose="02010609030101010101" charset="-122"/>
                  <a:cs typeface="+mn-ea"/>
                  <a:sym typeface="+mn-lt"/>
                </a:rPr>
                <a:t>三</a:t>
              </a:r>
              <a:endParaRPr lang="zh-CN" altLang="en-US" sz="3600" kern="0" dirty="0">
                <a:latin typeface="仿宋_GB2312" panose="02010609030101010101" charset="-122"/>
                <a:ea typeface="仿宋_GB2312" panose="02010609030101010101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73"/>
          <p:cNvGrpSpPr/>
          <p:nvPr/>
        </p:nvGrpSpPr>
        <p:grpSpPr>
          <a:xfrm>
            <a:off x="4168259" y="3324707"/>
            <a:ext cx="1043516" cy="2300817"/>
            <a:chOff x="3296644" y="2229890"/>
            <a:chExt cx="782637" cy="1725613"/>
          </a:xfrm>
          <a:solidFill>
            <a:srgbClr val="C00000"/>
          </a:solidFill>
        </p:grpSpPr>
        <p:sp>
          <p:nvSpPr>
            <p:cNvPr id="16" name="Freeform 6"/>
            <p:cNvSpPr/>
            <p:nvPr/>
          </p:nvSpPr>
          <p:spPr bwMode="auto">
            <a:xfrm rot="5400000">
              <a:off x="2825156" y="2701378"/>
              <a:ext cx="1725613" cy="782637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grp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标题层"/>
            <p:cNvSpPr txBox="1"/>
            <p:nvPr/>
          </p:nvSpPr>
          <p:spPr bwMode="auto">
            <a:xfrm>
              <a:off x="3417367" y="2229890"/>
              <a:ext cx="617718" cy="483870"/>
            </a:xfrm>
            <a:prstGeom prst="rect">
              <a:avLst/>
            </a:prstGeom>
            <a:grpFill/>
            <a:ln>
              <a:noFill/>
            </a:ln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3600" kern="0" dirty="0">
                  <a:latin typeface="仿宋_GB2312" panose="02010609030101010101" charset="-122"/>
                  <a:ea typeface="仿宋_GB2312" panose="02010609030101010101" charset="-122"/>
                  <a:cs typeface="+mn-ea"/>
                  <a:sym typeface="+mn-lt"/>
                </a:rPr>
                <a:t>四</a:t>
              </a:r>
              <a:endParaRPr lang="zh-CN" altLang="en-US" sz="3600" kern="0" dirty="0">
                <a:latin typeface="仿宋_GB2312" panose="02010609030101010101" charset="-122"/>
                <a:ea typeface="仿宋_GB2312" panose="02010609030101010101" charset="-122"/>
                <a:cs typeface="+mn-ea"/>
                <a:sym typeface="+mn-lt"/>
              </a:endParaRPr>
            </a:p>
          </p:txBody>
        </p:sp>
      </p:grpSp>
      <p:cxnSp>
        <p:nvCxnSpPr>
          <p:cNvPr id="18" name="直接连接符 76"/>
          <p:cNvCxnSpPr/>
          <p:nvPr/>
        </p:nvCxnSpPr>
        <p:spPr>
          <a:xfrm>
            <a:off x="4044531" y="2866367"/>
            <a:ext cx="828524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cxnSp>
        <p:nvCxnSpPr>
          <p:cNvPr id="20" name="直接连接符 78"/>
          <p:cNvCxnSpPr/>
          <p:nvPr/>
        </p:nvCxnSpPr>
        <p:spPr>
          <a:xfrm>
            <a:off x="7221195" y="2866367"/>
            <a:ext cx="828524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cxnSp>
        <p:nvCxnSpPr>
          <p:cNvPr id="22" name="直接连接符 80"/>
          <p:cNvCxnSpPr/>
          <p:nvPr/>
        </p:nvCxnSpPr>
        <p:spPr>
          <a:xfrm>
            <a:off x="7221195" y="4959376"/>
            <a:ext cx="828524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cxnSp>
        <p:nvCxnSpPr>
          <p:cNvPr id="24" name="直接连接符 82"/>
          <p:cNvCxnSpPr/>
          <p:nvPr/>
        </p:nvCxnSpPr>
        <p:spPr>
          <a:xfrm>
            <a:off x="4044531" y="4552976"/>
            <a:ext cx="828524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7796052" y="2662678"/>
            <a:ext cx="36576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全党公开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7788910" y="2979420"/>
            <a:ext cx="377634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涉及党的建设重大问题或者党员义务权利，需要全体党员普遍知悉和遵守执行的党务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722670" y="2635534"/>
            <a:ext cx="336867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社会公开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722630" y="3075940"/>
            <a:ext cx="350774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领导经济社会发展、涉及人民群众生产生活的党务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7849302" y="4226299"/>
            <a:ext cx="3522663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  <a:cs typeface="+mn-ea"/>
              </a:rPr>
              <a:t>对特定党的组织、党员和群众公开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7864383" y="4931643"/>
            <a:ext cx="34925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涉及特定党的组织、党员和群众切身利益的党务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443865" y="4378960"/>
            <a:ext cx="340614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本地区本部门本单位公开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3" name="TextBox 27"/>
          <p:cNvSpPr txBox="1">
            <a:spLocks noChangeArrowheads="1"/>
          </p:cNvSpPr>
          <p:nvPr/>
        </p:nvSpPr>
        <p:spPr bwMode="auto">
          <a:xfrm>
            <a:off x="1433235" y="4871216"/>
            <a:ext cx="265834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各地区、各部门、各单位的党务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76750" y="1083310"/>
            <a:ext cx="2904490" cy="640080"/>
            <a:chOff x="1990941" y="1401067"/>
            <a:chExt cx="2733459" cy="640334"/>
          </a:xfrm>
        </p:grpSpPr>
        <p:grpSp>
          <p:nvGrpSpPr>
            <p:cNvPr id="19" name="11"/>
            <p:cNvGrpSpPr/>
            <p:nvPr>
              <p:custDataLst>
                <p:tags r:id="rId1"/>
              </p:custDataLst>
            </p:nvPr>
          </p:nvGrpSpPr>
          <p:grpSpPr>
            <a:xfrm>
              <a:off x="2270993" y="1450578"/>
              <a:ext cx="2453407" cy="576361"/>
              <a:chOff x="6798184" y="1700986"/>
              <a:chExt cx="2272454" cy="576361"/>
            </a:xfrm>
          </p:grpSpPr>
          <p:sp>
            <p:nvSpPr>
              <p:cNvPr id="35" name="11-2"/>
              <p:cNvSpPr/>
              <p:nvPr>
                <p:custDataLst>
                  <p:tags r:id="rId2"/>
                </p:custDataLst>
              </p:nvPr>
            </p:nvSpPr>
            <p:spPr>
              <a:xfrm>
                <a:off x="6828664" y="1773041"/>
                <a:ext cx="2241974" cy="504306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>
                  <a:lnSpc>
                    <a:spcPct val="120000"/>
                  </a:lnSpc>
                </a:pPr>
                <a:endParaRPr lang="zh-CN" altLang="en-US" b="1" dirty="0">
                  <a:cs typeface="+mn-ea"/>
                  <a:sym typeface="+mn-lt"/>
                </a:endParaRPr>
              </a:p>
            </p:txBody>
          </p:sp>
          <p:sp>
            <p:nvSpPr>
              <p:cNvPr id="21" name="11-2"/>
              <p:cNvSpPr/>
              <p:nvPr>
                <p:custDataLst>
                  <p:tags r:id="rId3"/>
                </p:custDataLst>
              </p:nvPr>
            </p:nvSpPr>
            <p:spPr>
              <a:xfrm>
                <a:off x="6798184" y="1700986"/>
                <a:ext cx="2241974" cy="564152"/>
              </a:xfrm>
              <a:prstGeom prst="roundRect">
                <a:avLst>
                  <a:gd name="adj" fmla="val 50000"/>
                </a:avLst>
              </a:prstGeom>
              <a:solidFill>
                <a:srgbClr val="E5DEAA"/>
              </a:solidFill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r>
                  <a:rPr lang="zh-CN" altLang="en-US" b="1" dirty="0">
                    <a:latin typeface="黑体" panose="02010609060101010101" charset="-122"/>
                    <a:ea typeface="黑体" panose="02010609060101010101" charset="-122"/>
                    <a:cs typeface="+mn-ea"/>
                    <a:sym typeface="+mn-lt"/>
                  </a:rPr>
                  <a:t>   </a:t>
                </a:r>
                <a:r>
                  <a:rPr lang="zh-CN" altLang="en-US" sz="2000" b="1" dirty="0">
                    <a:latin typeface="黑体" panose="02010609060101010101" charset="-122"/>
                    <a:ea typeface="黑体" panose="02010609060101010101" charset="-122"/>
                    <a:cs typeface="+mn-ea"/>
                    <a:sym typeface="+mn-lt"/>
                  </a:rPr>
                  <a:t>党务公开的范围</a:t>
                </a:r>
                <a:endParaRPr lang="zh-CN" altLang="en-US" sz="2000" b="1" dirty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990941" y="1401067"/>
              <a:ext cx="674406" cy="640334"/>
              <a:chOff x="5714302" y="1237561"/>
              <a:chExt cx="941939" cy="968610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714302" y="1237561"/>
                <a:ext cx="941939" cy="96861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pic>
            <p:nvPicPr>
              <p:cNvPr id="34" name="Picture 6_1_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7204" y="1290429"/>
                <a:ext cx="743728" cy="74372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ags/tag1.xml><?xml version="1.0" encoding="utf-8"?>
<p:tagLst xmlns:p="http://schemas.openxmlformats.org/presentationml/2006/main">
  <p:tag name="PA" val="v5.2.11"/>
</p:tagLst>
</file>

<file path=ppt/tags/tag10.xml><?xml version="1.0" encoding="utf-8"?>
<p:tagLst xmlns:p="http://schemas.openxmlformats.org/presentationml/2006/main">
  <p:tag name="PA" val="v5.2.11"/>
</p:tagLst>
</file>

<file path=ppt/tags/tag11.xml><?xml version="1.0" encoding="utf-8"?>
<p:tagLst xmlns:p="http://schemas.openxmlformats.org/presentationml/2006/main">
  <p:tag name="PA" val="v5.2.11"/>
</p:tagLst>
</file>

<file path=ppt/tags/tag12.xml><?xml version="1.0" encoding="utf-8"?>
<p:tagLst xmlns:p="http://schemas.openxmlformats.org/presentationml/2006/main">
  <p:tag name="PA" val="v5.2.11"/>
</p:tagLst>
</file>

<file path=ppt/tags/tag13.xml><?xml version="1.0" encoding="utf-8"?>
<p:tagLst xmlns:p="http://schemas.openxmlformats.org/presentationml/2006/main">
  <p:tag name="PA" val="v5.2.11"/>
</p:tagLst>
</file>

<file path=ppt/tags/tag14.xml><?xml version="1.0" encoding="utf-8"?>
<p:tagLst xmlns:p="http://schemas.openxmlformats.org/presentationml/2006/main">
  <p:tag name="PA" val="v5.2.11"/>
</p:tagLst>
</file>

<file path=ppt/tags/tag15.xml><?xml version="1.0" encoding="utf-8"?>
<p:tagLst xmlns:p="http://schemas.openxmlformats.org/presentationml/2006/main">
  <p:tag name="PA" val="v5.2.11"/>
</p:tagLst>
</file>

<file path=ppt/tags/tag16.xml><?xml version="1.0" encoding="utf-8"?>
<p:tagLst xmlns:p="http://schemas.openxmlformats.org/presentationml/2006/main">
  <p:tag name="PA" val="v5.2.11"/>
</p:tagLst>
</file>

<file path=ppt/tags/tag17.xml><?xml version="1.0" encoding="utf-8"?>
<p:tagLst xmlns:p="http://schemas.openxmlformats.org/presentationml/2006/main">
  <p:tag name="PA" val="v5.2.11"/>
</p:tagLst>
</file>

<file path=ppt/tags/tag18.xml><?xml version="1.0" encoding="utf-8"?>
<p:tagLst xmlns:p="http://schemas.openxmlformats.org/presentationml/2006/main">
  <p:tag name="PA" val="v5.2.11"/>
</p:tagLst>
</file>

<file path=ppt/tags/tag19.xml><?xml version="1.0" encoding="utf-8"?>
<p:tagLst xmlns:p="http://schemas.openxmlformats.org/presentationml/2006/main">
  <p:tag name="KSO_WM_UNIT_PLACING_PICTURE_USER_VIEWPORT" val="{&quot;height&quot;:10800,&quot;width&quot;:13170.730708661416}"/>
</p:tagLst>
</file>

<file path=ppt/tags/tag2.xml><?xml version="1.0" encoding="utf-8"?>
<p:tagLst xmlns:p="http://schemas.openxmlformats.org/presentationml/2006/main">
  <p:tag name="PA" val="v5.2.11"/>
</p:tagLst>
</file>

<file path=ppt/tags/tag20.xml><?xml version="1.0" encoding="utf-8"?>
<p:tagLst xmlns:p="http://schemas.openxmlformats.org/presentationml/2006/main">
  <p:tag name="KSO_WM_UNIT_PLACING_PICTURE_USER_VIEWPORT" val="{&quot;height&quot;:14490,&quot;width&quot;:11280}"/>
</p:tagLst>
</file>

<file path=ppt/tags/tag21.xml><?xml version="1.0" encoding="utf-8"?>
<p:tagLst xmlns:p="http://schemas.openxmlformats.org/presentationml/2006/main">
  <p:tag name="COMMONDATA" val="eyJoZGlkIjoiYjE5NTA2YTlhZDhiODdmODkxM2UwZDQ1Y2FjZjc3NmUifQ=="/>
</p:tagLst>
</file>

<file path=ppt/tags/tag3.xml><?xml version="1.0" encoding="utf-8"?>
<p:tagLst xmlns:p="http://schemas.openxmlformats.org/presentationml/2006/main">
  <p:tag name="PA" val="v5.2.11"/>
</p:tagLst>
</file>

<file path=ppt/tags/tag4.xml><?xml version="1.0" encoding="utf-8"?>
<p:tagLst xmlns:p="http://schemas.openxmlformats.org/presentationml/2006/main">
  <p:tag name="PA" val="v5.2.11"/>
</p:tagLst>
</file>

<file path=ppt/tags/tag5.xml><?xml version="1.0" encoding="utf-8"?>
<p:tagLst xmlns:p="http://schemas.openxmlformats.org/presentationml/2006/main">
  <p:tag name="PA" val="v5.2.11"/>
</p:tagLst>
</file>

<file path=ppt/tags/tag6.xml><?xml version="1.0" encoding="utf-8"?>
<p:tagLst xmlns:p="http://schemas.openxmlformats.org/presentationml/2006/main">
  <p:tag name="PA" val="v5.2.11"/>
</p:tagLst>
</file>

<file path=ppt/tags/tag7.xml><?xml version="1.0" encoding="utf-8"?>
<p:tagLst xmlns:p="http://schemas.openxmlformats.org/presentationml/2006/main">
  <p:tag name="PA" val="v5.2.11"/>
</p:tagLst>
</file>

<file path=ppt/tags/tag8.xml><?xml version="1.0" encoding="utf-8"?>
<p:tagLst xmlns:p="http://schemas.openxmlformats.org/presentationml/2006/main">
  <p:tag name="PA" val="v5.2.11"/>
</p:tagLst>
</file>

<file path=ppt/tags/tag9.xml><?xml version="1.0" encoding="utf-8"?>
<p:tagLst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faejyap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1541</Words>
  <Application>WPS 演示</Application>
  <PresentationFormat>宽屏</PresentationFormat>
  <Paragraphs>179</Paragraphs>
  <Slides>20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6" baseType="lpstr">
      <vt:lpstr>Arial</vt:lpstr>
      <vt:lpstr>宋体</vt:lpstr>
      <vt:lpstr>Wingdings</vt:lpstr>
      <vt:lpstr>Arial</vt:lpstr>
      <vt:lpstr>仿宋</vt:lpstr>
      <vt:lpstr>Times New Roman</vt:lpstr>
      <vt:lpstr>思源黑体 CN Normal</vt:lpstr>
      <vt:lpstr>黑体</vt:lpstr>
      <vt:lpstr>华光美黑_CNKI</vt:lpstr>
      <vt:lpstr>思源宋体 CN Heavy</vt:lpstr>
      <vt:lpstr>华光姚体_CNKI</vt:lpstr>
      <vt:lpstr>幼圆</vt:lpstr>
      <vt:lpstr>思源宋体 Heavy</vt:lpstr>
      <vt:lpstr>阿里巴巴普惠体 Medium</vt:lpstr>
      <vt:lpstr>微软雅黑</vt:lpstr>
      <vt:lpstr>楷体</vt:lpstr>
      <vt:lpstr>仿宋_GB2312</vt:lpstr>
      <vt:lpstr>Arial Unicode MS</vt:lpstr>
      <vt:lpstr>字魂59号-创粗黑</vt:lpstr>
      <vt:lpstr>等线</vt:lpstr>
      <vt:lpstr>华光标题黑_CNKI</vt:lpstr>
      <vt:lpstr>庞门正道粗书体</vt:lpstr>
      <vt:lpstr>优设标题黑</vt:lpstr>
      <vt:lpstr>思源黑体 CN Medium</vt:lpstr>
      <vt:lpstr>方正小标宋_GBK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新征程中共十九大精神解读党课课件PPT模板</dc:title>
  <dc:creator>office365</dc:creator>
  <cp:lastModifiedBy>admin</cp:lastModifiedBy>
  <cp:revision>300</cp:revision>
  <dcterms:created xsi:type="dcterms:W3CDTF">2017-10-26T02:17:00Z</dcterms:created>
  <dcterms:modified xsi:type="dcterms:W3CDTF">2022-07-21T14:37:05Z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3B5161ED7E764A2683C31AF021517AE8</vt:lpwstr>
  </property>
</Properties>
</file>